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忠" initials="王忠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企业该如何初步判断，自身项目管理能力处在什么水平呢？可以通过以下内容来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思考：</a:t>
            </a:r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级，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有项目管理的理念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设置了项目经理岗，部分项目应用了项目管理，整个公司层面的项目管理制度体系尚未建立</a:t>
            </a:r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公司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有明确的项目管理相关规章制度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；有明确的项目经理及相关的岗位设置、考察要求；项目执行过程，有明确的实施办法，有相关的记录支撑；知识积累和复用已经开展</a:t>
            </a:r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级，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项目数据为公司决策做支撑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（度量数据的深度应用）；将项目管理与人员的绩效考核挂钩；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有组织级别的项目管理组织（如PMO等）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；在公司层面运营与项目管理结合（项目集管理）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级，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项目管理与组织战略实现相结合，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公司进行项目化经营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；组织级项目管理广泛应用（PMO参与公司经营决策，项目组合管理深度应用）；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敏捷模型、领导力模型的落地应用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624" y="5904986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 userDrawn="1"/>
        </p:nvSpPr>
        <p:spPr>
          <a:xfrm>
            <a:off x="11642925" y="6366091"/>
            <a:ext cx="253365" cy="259080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pPr algn="ctr"/>
            <a:fld id="{260E2A6B-A809-4840-BF14-8648BC0BDF87}" type="slidenum">
              <a:rPr lang="id-ID" sz="1100" b="1" smtClean="0">
                <a:solidFill>
                  <a:schemeClr val="accent1">
                    <a:lumMod val="50000"/>
                  </a:schemeClr>
                </a:solidFill>
                <a:latin typeface="Calibri Light" panose="020F0302020204030204"/>
                <a:cs typeface="Calibri Light" panose="020F0302020204030204"/>
              </a:rPr>
            </a:fld>
            <a:endParaRPr lang="id-ID" sz="1100" dirty="0">
              <a:solidFill>
                <a:schemeClr val="accent1">
                  <a:lumMod val="50000"/>
                </a:schemeClr>
              </a:solidFill>
              <a:latin typeface="Calibri Light" panose="020F0302020204030204"/>
              <a:cs typeface="Calibri Light" panose="020F0302020204030204"/>
            </a:endParaRPr>
          </a:p>
        </p:txBody>
      </p:sp>
      <p:cxnSp>
        <p:nvCxnSpPr>
          <p:cNvPr id="3" name="Gerader Verbinder 9"/>
          <p:cNvCxnSpPr/>
          <p:nvPr userDrawn="1"/>
        </p:nvCxnSpPr>
        <p:spPr>
          <a:xfrm>
            <a:off x="11517767" y="6404345"/>
            <a:ext cx="0" cy="18508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Grp="1"/>
          </p:cNvSpPr>
          <p:nvPr userDrawn="1"/>
        </p:nvSpPr>
        <p:spPr>
          <a:xfrm>
            <a:off x="8960304" y="6342899"/>
            <a:ext cx="2709863" cy="307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accent1">
                    <a:lumMod val="50000"/>
                  </a:schemeClr>
                </a:solidFill>
                <a:latin typeface="Yu Gothic UI" panose="020B0500000000000000" charset="-128"/>
                <a:ea typeface="宋体" panose="02010600030101010101" pitchFamily="2" charset="-122"/>
              </a:rPr>
              <a:t>www.winnersoft-china.com</a:t>
            </a:r>
            <a:endParaRPr lang="zh-CN" altLang="en-US" sz="1300" dirty="0">
              <a:solidFill>
                <a:schemeClr val="accent1">
                  <a:lumMod val="50000"/>
                </a:schemeClr>
              </a:solidFill>
              <a:latin typeface="Yu Gothic UI" panose="020B0500000000000000" charset="-128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16" y="6356645"/>
            <a:ext cx="2844875" cy="36514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709" y="6356645"/>
            <a:ext cx="3860900" cy="3651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828" y="6356645"/>
            <a:ext cx="2844875" cy="36514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074" name="Picture 2" descr="D:\Program Files\桌面\PPT封面图\52b9f7413s2c9e [转换]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318" cy="68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130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130" indent="0">
              <a:buNone/>
              <a:defRPr sz="2000"/>
            </a:lvl8pPr>
            <a:lvl9pPr marL="365633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130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B952C373-83E8-404D-A870-0C99071BEB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93FFD15-FD4A-41A0-98B0-8A0E50279E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"/>
          <a:stretch>
            <a:fillRect/>
          </a:stretch>
        </p:blipFill>
        <p:spPr>
          <a:xfrm rot="10800000">
            <a:off x="2064611" y="0"/>
            <a:ext cx="10127390" cy="76974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-13478" y="6696623"/>
            <a:ext cx="12205477" cy="128123"/>
          </a:xfrm>
          <a:prstGeom prst="rect">
            <a:avLst/>
          </a:prstGeom>
          <a:gradFill flip="none" rotWithShape="1">
            <a:gsLst>
              <a:gs pos="0">
                <a:srgbClr val="0B64B1"/>
              </a:gs>
              <a:gs pos="100000">
                <a:srgbClr val="2EA5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flipH="1">
            <a:off x="-13477" y="6777384"/>
            <a:ext cx="12205468" cy="1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 bwMode="auto">
          <a:xfrm>
            <a:off x="10717510" y="6634683"/>
            <a:ext cx="718264" cy="252000"/>
          </a:xfrm>
          <a:prstGeom prst="rect">
            <a:avLst/>
          </a:prstGeom>
          <a:gradFill>
            <a:gsLst>
              <a:gs pos="0">
                <a:srgbClr val="36CDFE"/>
              </a:gs>
              <a:gs pos="100000">
                <a:srgbClr val="0861AF"/>
              </a:gs>
            </a:gsLst>
            <a:lin ang="16200000" scaled="1"/>
          </a:gra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FangSong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3FFD15-FD4A-41A0-98B0-8A0E50279E3E}" type="slidenum">
              <a:rPr lang="zh-CN" altLang="en-US" sz="2000" b="0" smtClean="0"/>
            </a:fld>
            <a:endParaRPr lang="zh-CN" altLang="en-US" sz="2000" b="0"/>
          </a:p>
        </p:txBody>
      </p:sp>
      <p:sp>
        <p:nvSpPr>
          <p:cNvPr id="16" name="矩形 15"/>
          <p:cNvSpPr/>
          <p:nvPr userDrawn="1"/>
        </p:nvSpPr>
        <p:spPr>
          <a:xfrm>
            <a:off x="-9" y="765471"/>
            <a:ext cx="12192002" cy="45719"/>
          </a:xfrm>
          <a:prstGeom prst="rect">
            <a:avLst/>
          </a:prstGeom>
          <a:gradFill flip="none" rotWithShape="1">
            <a:gsLst>
              <a:gs pos="0">
                <a:srgbClr val="F9B801"/>
              </a:gs>
              <a:gs pos="100000">
                <a:srgbClr val="C04E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1" y="15193"/>
            <a:ext cx="1655753" cy="7193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5395" y="143510"/>
            <a:ext cx="8376920" cy="583565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algn="r">
              <a:buClrTx/>
              <a:buSzTx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企业如何选择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评估级别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3589" y="1198880"/>
            <a:ext cx="11719496" cy="5008510"/>
            <a:chOff x="415" y="3018"/>
            <a:chExt cx="18456" cy="7016"/>
          </a:xfrm>
        </p:grpSpPr>
        <p:sp>
          <p:nvSpPr>
            <p:cNvPr id="8" name="文本框 7"/>
            <p:cNvSpPr txBox="1"/>
            <p:nvPr/>
          </p:nvSpPr>
          <p:spPr>
            <a:xfrm>
              <a:off x="4342" y="3229"/>
              <a:ext cx="14447" cy="11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有项目管理的理念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幼圆" panose="02010509060101010101" pitchFamily="49" charset="-122"/>
                  <a:sym typeface="+mn-ea"/>
                </a:rPr>
                <a:t>设置了项目经理岗，部分项目应用了项目管理，整个公司层面的项目管理制度体系尚未建立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72" y="4662"/>
              <a:ext cx="14273" cy="16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公司</a:t>
              </a:r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有明确的项目管理相关规章制度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；有明确的项目经理及相关的岗位设置、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绩效考核要求；项目执行过程，有明确的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实施办法，有相关的记录支撑；知识积累和复用已经开展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42" y="6489"/>
              <a:ext cx="14529" cy="16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项目数据为公司决策做支撑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（度量数据的深度应用）；将项目管理与人员的绩效考核挂钩；</a:t>
              </a:r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有组织级别的项目管理组织（如PMO等）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；在公司层面运营与项目管理结合（项目集管理）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86" y="8353"/>
              <a:ext cx="14256" cy="16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项目管理与组织战略实现相结合，</a:t>
              </a:r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公司进行项目化经营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；组织级项目管理广泛应用（PMO参与公司经营决策，项目组合管理深度应用）；</a:t>
              </a:r>
              <a:r>
                <a:rPr lang="zh-CN" altLang="en-US" sz="2400" b="1">
                  <a:solidFill>
                    <a:schemeClr val="accent6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敏捷模型、领导力模型的落地应用</a:t>
              </a:r>
              <a:endParaRPr lang="zh-CN" altLang="en-US"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320" y="3018"/>
              <a:ext cx="2859" cy="7016"/>
              <a:chOff x="981" y="3018"/>
              <a:chExt cx="2859" cy="7016"/>
            </a:xfrm>
          </p:grpSpPr>
          <p:sp>
            <p:nvSpPr>
              <p:cNvPr id="2" name="圆角矩形 1"/>
              <p:cNvSpPr/>
              <p:nvPr/>
            </p:nvSpPr>
            <p:spPr bwMode="auto">
              <a:xfrm>
                <a:off x="981" y="3018"/>
                <a:ext cx="2824" cy="1474"/>
              </a:xfrm>
              <a:prstGeom prst="roundRect">
                <a:avLst/>
              </a:prstGeom>
              <a:solidFill>
                <a:srgbClr val="649CB8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第</a:t>
                </a:r>
                <a:r>
                  <a:rPr kumimoji="0" lang="en-US" altLang="zh-CN" sz="320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4</a:t>
                </a: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zh-CN" altLang="en-US" b="1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基本级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" name="圆角矩形 2"/>
              <p:cNvSpPr/>
              <p:nvPr/>
            </p:nvSpPr>
            <p:spPr bwMode="auto">
              <a:xfrm>
                <a:off x="1015" y="4850"/>
                <a:ext cx="2824" cy="1474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第</a:t>
                </a:r>
                <a:r>
                  <a:rPr kumimoji="0" lang="en-US" altLang="zh-CN" sz="320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3</a:t>
                </a: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zh-CN" altLang="en-US" b="1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标准化级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 bwMode="auto">
              <a:xfrm>
                <a:off x="1016" y="6696"/>
                <a:ext cx="2824" cy="1474"/>
              </a:xfrm>
              <a:prstGeom prst="roundRect">
                <a:avLst/>
              </a:prstGeom>
              <a:solidFill>
                <a:srgbClr val="7030A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第</a:t>
                </a:r>
                <a:r>
                  <a:rPr kumimoji="0" lang="en-US" altLang="zh-CN" sz="320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2</a:t>
                </a: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zh-CN" altLang="en-US" b="1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体系化级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 bwMode="auto">
              <a:xfrm>
                <a:off x="1016" y="8560"/>
                <a:ext cx="2824" cy="1474"/>
              </a:xfrm>
              <a:prstGeom prst="roundRect">
                <a:avLst/>
              </a:prstGeom>
              <a:solidFill>
                <a:srgbClr val="00B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第</a:t>
                </a:r>
                <a:r>
                  <a:rPr kumimoji="0" lang="en-US" altLang="zh-CN" sz="320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</a:t>
                </a:r>
                <a:r>
                  <a:rPr kumimoji="0" lang="zh-CN" altLang="en-US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持续优化</a:t>
                </a:r>
                <a:r>
                  <a:rPr lang="zh-CN" altLang="en-US" b="1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级</a:t>
                </a:r>
                <a:endPara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0" name="上箭头 19"/>
            <p:cNvSpPr/>
            <p:nvPr/>
          </p:nvSpPr>
          <p:spPr bwMode="auto">
            <a:xfrm rot="10800000">
              <a:off x="415" y="3245"/>
              <a:ext cx="567" cy="6427"/>
            </a:xfrm>
            <a:prstGeom prst="upArrow">
              <a:avLst>
                <a:gd name="adj1" fmla="val 50000"/>
                <a:gd name="adj2" fmla="val 160889"/>
              </a:avLst>
            </a:prstGeom>
            <a:gradFill>
              <a:gsLst>
                <a:gs pos="0">
                  <a:schemeClr val="accent5">
                    <a:lumMod val="50000"/>
                  </a:schemeClr>
                </a:gs>
                <a:gs pos="74000">
                  <a:schemeClr val="accent5">
                    <a:lumMod val="60000"/>
                    <a:lumOff val="40000"/>
                  </a:schemeClr>
                </a:gs>
                <a:gs pos="8300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WPS 演示</Application>
  <PresentationFormat>宽屏</PresentationFormat>
  <Paragraphs>22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FangSong_GB2312</vt:lpstr>
      <vt:lpstr>仿宋_GB2312</vt:lpstr>
      <vt:lpstr>Calibri Light</vt:lpstr>
      <vt:lpstr>Yu Gothic UI</vt:lpstr>
      <vt:lpstr>微软雅黑</vt:lpstr>
      <vt:lpstr>幼圆</vt:lpstr>
      <vt:lpstr>Calibri</vt:lpstr>
      <vt:lpstr>Arial Unicode MS</vt:lpstr>
      <vt:lpstr>2_千图网海量PPT模板www.58pic.com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鹿麟</cp:lastModifiedBy>
  <cp:revision>173</cp:revision>
  <dcterms:created xsi:type="dcterms:W3CDTF">2019-06-19T02:08:00Z</dcterms:created>
  <dcterms:modified xsi:type="dcterms:W3CDTF">2022-02-21T07:28:40Z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F7EF1C4A330C4EFB88417E9C9B2B3EB3</vt:lpwstr>
  </property>
</Properties>
</file>