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65" r:id="rId4"/>
    <p:sldId id="257" r:id="rId6"/>
    <p:sldId id="258" r:id="rId7"/>
    <p:sldId id="259" r:id="rId8"/>
    <p:sldId id="260" r:id="rId9"/>
    <p:sldId id="261" r:id="rId10"/>
    <p:sldId id="262"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王忠" initials="王忠"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尊敬的企业家朋友，您好。软件项目管理能力评估是中国软件行业协会推出，面向软件及信息服务业企业的，能力评估服务产品，项目的英文名称为“Competency of Project Management Model”，简称“CPMM”，下面由我来为您介绍该项目。</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zh-CN" altLang="en-US" dirty="0" smtClean="0"/>
              <a:t>这是我们评估工作业务的综合流程，涉及评估工作的各种角色，包括：企业、评估机构、评估专家、管理机构等。</a:t>
            </a:r>
            <a:endParaRPr lang="en-US" altLang="zh-CN" dirty="0" smtClean="0"/>
          </a:p>
          <a:p>
            <a:r>
              <a:rPr lang="zh-CN" altLang="en-US" dirty="0" smtClean="0"/>
              <a:t>我们将在第二节和第三节对这个流程进行详细的介绍。</a:t>
            </a:r>
            <a:endParaRPr lang="de-DE" dirty="0"/>
          </a:p>
        </p:txBody>
      </p:sp>
      <p:sp>
        <p:nvSpPr>
          <p:cNvPr id="4" name="Foliennummernplatzhalter 3"/>
          <p:cNvSpPr>
            <a:spLocks noGrp="1"/>
          </p:cNvSpPr>
          <p:nvPr>
            <p:ph type="sldNum" sz="quarter" idx="10"/>
          </p:nvPr>
        </p:nvSpPr>
        <p:spPr/>
        <p:txBody>
          <a:bodyPr/>
          <a:lstStyle/>
          <a:p>
            <a:pPr defTabSz="457200">
              <a:defRPr/>
            </a:pPr>
            <a:fld id="{A8D1544D-F39A-4F55-BC21-9BE909A9BACC}" type="slidenum">
              <a:rPr lang="de-DE" smtClean="0">
                <a:solidFill>
                  <a:prstClr val="black"/>
                </a:solidFill>
              </a:rPr>
            </a:fld>
            <a:endParaRPr lang="de-DE">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zh-CN" altLang="en-US" dirty="0" smtClean="0"/>
              <a:t>企业自评估提交材料，并在组建评估组后，就由评估组进行文件评审。</a:t>
            </a:r>
            <a:endParaRPr lang="en-US" altLang="zh-CN" dirty="0" smtClean="0"/>
          </a:p>
          <a:p>
            <a:r>
              <a:rPr lang="zh-CN" altLang="en-US" dirty="0" smtClean="0"/>
              <a:t>文件评审主要是对企业提交的自评估信息进行评审，如果对自评估信息有疑问，评估组可通过远程方式进行确认。</a:t>
            </a:r>
            <a:endParaRPr lang="en-US" altLang="zh-CN" dirty="0" smtClean="0"/>
          </a:p>
          <a:p>
            <a:r>
              <a:rPr lang="zh-CN" altLang="en-US" dirty="0" smtClean="0"/>
              <a:t>一般申请</a:t>
            </a:r>
            <a:r>
              <a:rPr lang="en-US" altLang="zh-CN" dirty="0" smtClean="0"/>
              <a:t>3</a:t>
            </a:r>
            <a:r>
              <a:rPr lang="zh-CN" altLang="en-US" dirty="0" smtClean="0"/>
              <a:t>级或</a:t>
            </a:r>
            <a:r>
              <a:rPr lang="en-US" altLang="zh-CN" dirty="0" smtClean="0"/>
              <a:t>4</a:t>
            </a:r>
            <a:r>
              <a:rPr lang="zh-CN" altLang="en-US" dirty="0" smtClean="0"/>
              <a:t>级评估的企业只进行文件评审，若有必要，也可进行现场拜访或现场评估。</a:t>
            </a:r>
            <a:endParaRPr lang="zh-CN" altLang="en-US" dirty="0" smtClean="0"/>
          </a:p>
          <a:p>
            <a:r>
              <a:rPr lang="zh-CN" altLang="en-US" dirty="0" smtClean="0"/>
              <a:t>文件评审可通过线上实现，企业在线上提供证明材料，专家在线上评分。</a:t>
            </a:r>
            <a:endParaRPr lang="zh-CN" altLang="en-US" dirty="0" smtClean="0"/>
          </a:p>
        </p:txBody>
      </p:sp>
      <p:sp>
        <p:nvSpPr>
          <p:cNvPr id="4" name="Foliennummernplatzhalter 3"/>
          <p:cNvSpPr>
            <a:spLocks noGrp="1"/>
          </p:cNvSpPr>
          <p:nvPr>
            <p:ph type="sldNum" sz="quarter" idx="10"/>
          </p:nvPr>
        </p:nvSpPr>
        <p:spPr/>
        <p:txBody>
          <a:bodyPr/>
          <a:lstStyle/>
          <a:p>
            <a:pPr defTabSz="457200">
              <a:defRPr/>
            </a:pPr>
            <a:fld id="{A8D1544D-F39A-4F55-BC21-9BE909A9BACC}" type="slidenum">
              <a:rPr lang="de-DE" smtClean="0">
                <a:solidFill>
                  <a:prstClr val="black"/>
                </a:solidFill>
              </a:rPr>
            </a:fld>
            <a:endParaRPr lang="de-DE">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zh-CN" altLang="en-US" dirty="0" smtClean="0"/>
              <a:t>企业自评估提交材料，并在组建评估组后，就由评估组进行文件评审。</a:t>
            </a:r>
            <a:endParaRPr lang="en-US" altLang="zh-CN" dirty="0" smtClean="0"/>
          </a:p>
          <a:p>
            <a:r>
              <a:rPr lang="zh-CN" altLang="en-US" dirty="0" smtClean="0"/>
              <a:t>文件评审主要是对企业提交的自评估信息进行评审，如果对自评估信息有疑问，评估组可通过远程方式进行确认。</a:t>
            </a:r>
            <a:endParaRPr lang="en-US" altLang="zh-CN" dirty="0" smtClean="0"/>
          </a:p>
          <a:p>
            <a:r>
              <a:rPr lang="zh-CN" altLang="en-US" dirty="0" smtClean="0"/>
              <a:t>一般申请</a:t>
            </a:r>
            <a:r>
              <a:rPr lang="en-US" altLang="zh-CN" dirty="0" smtClean="0"/>
              <a:t>3</a:t>
            </a:r>
            <a:r>
              <a:rPr lang="zh-CN" altLang="en-US" dirty="0" smtClean="0"/>
              <a:t>级或</a:t>
            </a:r>
            <a:r>
              <a:rPr lang="en-US" altLang="zh-CN" dirty="0" smtClean="0"/>
              <a:t>4</a:t>
            </a:r>
            <a:r>
              <a:rPr lang="zh-CN" altLang="en-US" dirty="0" smtClean="0"/>
              <a:t>级评估的企业只进行文件评审，若有必要，也可进行现场拜访或现场评估。</a:t>
            </a:r>
            <a:endParaRPr lang="zh-CN" altLang="en-US" dirty="0" smtClean="0"/>
          </a:p>
          <a:p>
            <a:r>
              <a:rPr lang="zh-CN" altLang="en-US" dirty="0" smtClean="0"/>
              <a:t>文件评审可通过线上实现，企业在线上提供证明材料，专家在线上评分。</a:t>
            </a:r>
            <a:endParaRPr lang="zh-CN" altLang="en-US" dirty="0" smtClean="0"/>
          </a:p>
        </p:txBody>
      </p:sp>
      <p:sp>
        <p:nvSpPr>
          <p:cNvPr id="4" name="Foliennummernplatzhalter 3"/>
          <p:cNvSpPr>
            <a:spLocks noGrp="1"/>
          </p:cNvSpPr>
          <p:nvPr>
            <p:ph type="sldNum" sz="quarter" idx="10"/>
          </p:nvPr>
        </p:nvSpPr>
        <p:spPr/>
        <p:txBody>
          <a:bodyPr/>
          <a:lstStyle/>
          <a:p>
            <a:pPr defTabSz="457200">
              <a:defRPr/>
            </a:pPr>
            <a:fld id="{A8D1544D-F39A-4F55-BC21-9BE909A9BACC}" type="slidenum">
              <a:rPr lang="de-DE" smtClean="0">
                <a:solidFill>
                  <a:prstClr val="black"/>
                </a:solidFill>
              </a:rPr>
            </a:fld>
            <a:endParaRPr lang="de-DE">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zh-CN" altLang="en-US" dirty="0" smtClean="0"/>
              <a:t>对于现场评估，前面已经介绍了，有三种形式，一是传统的到企业办公现场进行的现场评估，二是通过视频答辩会形式的线上现场评估，三是前两种方式的混合。</a:t>
            </a:r>
            <a:endParaRPr lang="en-US" altLang="zh-CN" dirty="0" smtClean="0"/>
          </a:p>
          <a:p>
            <a:r>
              <a:rPr lang="zh-CN" altLang="en-US" dirty="0" smtClean="0"/>
              <a:t>评估组长应至少在实施现场评估</a:t>
            </a:r>
            <a:r>
              <a:rPr lang="en-US" altLang="zh-CN" dirty="0" smtClean="0"/>
              <a:t>5</a:t>
            </a:r>
            <a:r>
              <a:rPr lang="zh-CN" altLang="en-US" dirty="0" smtClean="0"/>
              <a:t>个工作日之前，与受评估企业就现场评估安排进行充分沟通。</a:t>
            </a:r>
            <a:endParaRPr lang="zh-CN" altLang="en-US" dirty="0" smtClean="0"/>
          </a:p>
        </p:txBody>
      </p:sp>
      <p:sp>
        <p:nvSpPr>
          <p:cNvPr id="4" name="Foliennummernplatzhalter 3"/>
          <p:cNvSpPr>
            <a:spLocks noGrp="1"/>
          </p:cNvSpPr>
          <p:nvPr>
            <p:ph type="sldNum" sz="quarter" idx="10"/>
          </p:nvPr>
        </p:nvSpPr>
        <p:spPr/>
        <p:txBody>
          <a:bodyPr/>
          <a:lstStyle/>
          <a:p>
            <a:pPr defTabSz="457200">
              <a:defRPr/>
            </a:pPr>
            <a:fld id="{A8D1544D-F39A-4F55-BC21-9BE909A9BACC}" type="slidenum">
              <a:rPr lang="de-DE" smtClean="0">
                <a:solidFill>
                  <a:prstClr val="black"/>
                </a:solidFill>
              </a:rPr>
            </a:fld>
            <a:endParaRPr lang="de-DE">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zh-CN" altLang="en-US" dirty="0" smtClean="0"/>
              <a:t>审核申请是需要注意评估要素的“前置条件”中的“一票否决”条件，主要有这样三个“一票否决”的条件。</a:t>
            </a:r>
            <a:endParaRPr lang="en-US" altLang="zh-CN" dirty="0" smtClean="0"/>
          </a:p>
          <a:p>
            <a:r>
              <a:rPr lang="zh-CN" altLang="en-US" dirty="0" smtClean="0"/>
              <a:t>一是工商注册，若没有工商注册，或工商注册已经无效，或者注册不足</a:t>
            </a:r>
            <a:r>
              <a:rPr lang="en-US" altLang="zh-CN" dirty="0" smtClean="0"/>
              <a:t>2</a:t>
            </a:r>
            <a:r>
              <a:rPr lang="zh-CN" altLang="en-US" dirty="0" smtClean="0"/>
              <a:t>年，则审核不通过；</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二是信用核实，就是</a:t>
            </a:r>
            <a:r>
              <a:rPr lang="zh-CN" altLang="en-US" sz="1200" dirty="0" smtClean="0">
                <a:solidFill>
                  <a:schemeClr val="accent1">
                    <a:lumMod val="50000"/>
                  </a:schemeClr>
                </a:solidFill>
                <a:latin typeface="微软雅黑" panose="020B0503020204020204" charset="-122"/>
                <a:ea typeface="微软雅黑" panose="020B0503020204020204" charset="-122"/>
              </a:rPr>
              <a:t>近三年内，是否在国家信用信息公示系统严重违法失信企业名单、中国政府采购网政府采购严重违法失信行为记录名单、国家公共资源交易平台交易诚信黑名单中，若是则审核不通过；</a:t>
            </a:r>
            <a:endParaRPr lang="en-US" altLang="zh-CN" sz="1200" dirty="0" smtClean="0">
              <a:solidFill>
                <a:schemeClr val="accent1">
                  <a:lumMod val="50000"/>
                </a:schemeClr>
              </a:solidFill>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accent1">
                    <a:lumMod val="50000"/>
                  </a:schemeClr>
                </a:solidFill>
                <a:latin typeface="微软雅黑" panose="020B0503020204020204" charset="-122"/>
                <a:ea typeface="微软雅黑" panose="020B0503020204020204" charset="-122"/>
              </a:rPr>
              <a:t>三是重大诉讼，需要核实是否发生因自身原因造成项目未成功交付及由其承担责任的重大诉讼，若有且超过</a:t>
            </a:r>
            <a:r>
              <a:rPr lang="en-US" altLang="zh-CN" sz="1200" dirty="0" smtClean="0">
                <a:solidFill>
                  <a:schemeClr val="accent1">
                    <a:lumMod val="50000"/>
                  </a:schemeClr>
                </a:solidFill>
                <a:latin typeface="微软雅黑" panose="020B0503020204020204" charset="-122"/>
                <a:ea typeface="微软雅黑" panose="020B0503020204020204" charset="-122"/>
              </a:rPr>
              <a:t>3</a:t>
            </a:r>
            <a:r>
              <a:rPr lang="zh-CN" altLang="en-US" sz="1200" dirty="0" smtClean="0">
                <a:solidFill>
                  <a:schemeClr val="accent1">
                    <a:lumMod val="50000"/>
                  </a:schemeClr>
                </a:solidFill>
                <a:latin typeface="微软雅黑" panose="020B0503020204020204" charset="-122"/>
                <a:ea typeface="微软雅黑" panose="020B0503020204020204" charset="-122"/>
              </a:rPr>
              <a:t>起以上则审核不通过</a:t>
            </a:r>
            <a:r>
              <a:rPr lang="zh-CN" altLang="en-US" sz="1200" dirty="0">
                <a:solidFill>
                  <a:schemeClr val="tx1"/>
                </a:solidFill>
                <a:latin typeface="+mn-lt"/>
                <a:ea typeface="+mn-ea"/>
              </a:rPr>
              <a:t>。</a:t>
            </a:r>
            <a:endParaRPr lang="zh-CN" altLang="en-US" dirty="0" smtClean="0"/>
          </a:p>
        </p:txBody>
      </p:sp>
      <p:sp>
        <p:nvSpPr>
          <p:cNvPr id="4" name="Foliennummernplatzhalter 3"/>
          <p:cNvSpPr>
            <a:spLocks noGrp="1"/>
          </p:cNvSpPr>
          <p:nvPr>
            <p:ph type="sldNum" sz="quarter" idx="10"/>
          </p:nvPr>
        </p:nvSpPr>
        <p:spPr/>
        <p:txBody>
          <a:bodyPr/>
          <a:lstStyle/>
          <a:p>
            <a:pPr defTabSz="457200">
              <a:defRPr/>
            </a:pPr>
            <a:fld id="{A8D1544D-F39A-4F55-BC21-9BE909A9BACC}" type="slidenum">
              <a:rPr lang="de-DE" smtClean="0">
                <a:solidFill>
                  <a:prstClr val="black"/>
                </a:solidFill>
              </a:rPr>
            </a:fld>
            <a:endParaRPr lang="de-DE">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企业该如何初步判断，自身项目管理能力处在什么水平呢？可以通过以下内容来</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4</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级，</a:t>
            </a:r>
            <a:r>
              <a:rPr lang="zh-CN" altLang="en-US" b="1">
                <a:latin typeface="宋体" panose="02010600030101010101" pitchFamily="2" charset="-122"/>
                <a:ea typeface="宋体" panose="02010600030101010101" pitchFamily="2" charset="-122"/>
                <a:cs typeface="宋体" panose="02010600030101010101" pitchFamily="2" charset="-122"/>
                <a:sym typeface="+mn-ea"/>
              </a:rPr>
              <a:t>有项目管理的理念</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设置了项目经理岗，部分项目应用了项目管理，整个公司层面的项目管理制度体系尚未建立</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级，</a:t>
            </a:r>
            <a:r>
              <a:rPr lang="zh-CN" altLang="en-US">
                <a:latin typeface="宋体" panose="02010600030101010101" pitchFamily="2" charset="-122"/>
                <a:ea typeface="宋体" panose="02010600030101010101" pitchFamily="2" charset="-122"/>
                <a:cs typeface="宋体" panose="02010600030101010101" pitchFamily="2" charset="-122"/>
                <a:sym typeface="+mn-ea"/>
              </a:rPr>
              <a:t>公司</a:t>
            </a:r>
            <a:r>
              <a:rPr lang="zh-CN" altLang="en-US" b="1">
                <a:latin typeface="宋体" panose="02010600030101010101" pitchFamily="2" charset="-122"/>
                <a:ea typeface="宋体" panose="02010600030101010101" pitchFamily="2" charset="-122"/>
                <a:cs typeface="宋体" panose="02010600030101010101" pitchFamily="2" charset="-122"/>
                <a:sym typeface="+mn-ea"/>
              </a:rPr>
              <a:t>有明确的项目管理相关规章制度</a:t>
            </a:r>
            <a:r>
              <a:rPr lang="zh-CN" altLang="en-US">
                <a:latin typeface="宋体" panose="02010600030101010101" pitchFamily="2" charset="-122"/>
                <a:ea typeface="宋体" panose="02010600030101010101" pitchFamily="2" charset="-122"/>
                <a:cs typeface="宋体" panose="02010600030101010101" pitchFamily="2" charset="-122"/>
                <a:sym typeface="+mn-ea"/>
              </a:rPr>
              <a:t>；有明确的项目经理及相关的岗位设置、考察要求；项目执行过程，有明确的实施办法，有相关的记录支撑；知识积累和复用已经开展</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级，</a:t>
            </a:r>
            <a:r>
              <a:rPr lang="zh-CN" altLang="en-US" b="1">
                <a:latin typeface="宋体" panose="02010600030101010101" pitchFamily="2" charset="-122"/>
                <a:ea typeface="宋体" panose="02010600030101010101" pitchFamily="2" charset="-122"/>
                <a:cs typeface="宋体" panose="02010600030101010101" pitchFamily="2" charset="-122"/>
                <a:sym typeface="+mn-ea"/>
              </a:rPr>
              <a:t>项目数据为公司决策做支撑</a:t>
            </a:r>
            <a:r>
              <a:rPr lang="zh-CN" altLang="en-US">
                <a:latin typeface="宋体" panose="02010600030101010101" pitchFamily="2" charset="-122"/>
                <a:ea typeface="宋体" panose="02010600030101010101" pitchFamily="2" charset="-122"/>
                <a:cs typeface="宋体" panose="02010600030101010101" pitchFamily="2" charset="-122"/>
                <a:sym typeface="+mn-ea"/>
              </a:rPr>
              <a:t>（度量数据的深度应用）；将项目管理与人员的绩效考核挂钩；</a:t>
            </a:r>
            <a:r>
              <a:rPr lang="zh-CN" altLang="en-US" b="1">
                <a:latin typeface="宋体" panose="02010600030101010101" pitchFamily="2" charset="-122"/>
                <a:ea typeface="宋体" panose="02010600030101010101" pitchFamily="2" charset="-122"/>
                <a:cs typeface="宋体" panose="02010600030101010101" pitchFamily="2" charset="-122"/>
                <a:sym typeface="+mn-ea"/>
              </a:rPr>
              <a:t>有组织级别的项目管理组织（如PMO等）</a:t>
            </a:r>
            <a:r>
              <a:rPr lang="zh-CN" altLang="en-US">
                <a:latin typeface="宋体" panose="02010600030101010101" pitchFamily="2" charset="-122"/>
                <a:ea typeface="宋体" panose="02010600030101010101" pitchFamily="2" charset="-122"/>
                <a:cs typeface="宋体" panose="02010600030101010101" pitchFamily="2" charset="-122"/>
                <a:sym typeface="+mn-ea"/>
              </a:rPr>
              <a:t>；在公司层面运营与项目管理结合（项目集管理）</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级，</a:t>
            </a:r>
            <a:r>
              <a:rPr lang="zh-CN" altLang="en-US">
                <a:latin typeface="宋体" panose="02010600030101010101" pitchFamily="2" charset="-122"/>
                <a:ea typeface="宋体" panose="02010600030101010101" pitchFamily="2" charset="-122"/>
                <a:cs typeface="宋体" panose="02010600030101010101" pitchFamily="2" charset="-122"/>
                <a:sym typeface="+mn-ea"/>
              </a:rPr>
              <a:t>项目管理与组织战略实现相结合，</a:t>
            </a:r>
            <a:r>
              <a:rPr lang="zh-CN" altLang="en-US" b="1">
                <a:latin typeface="宋体" panose="02010600030101010101" pitchFamily="2" charset="-122"/>
                <a:ea typeface="宋体" panose="02010600030101010101" pitchFamily="2" charset="-122"/>
                <a:cs typeface="宋体" panose="02010600030101010101" pitchFamily="2" charset="-122"/>
                <a:sym typeface="+mn-ea"/>
              </a:rPr>
              <a:t>公司进行项目化经营</a:t>
            </a:r>
            <a:r>
              <a:rPr lang="zh-CN" altLang="en-US">
                <a:latin typeface="宋体" panose="02010600030101010101" pitchFamily="2" charset="-122"/>
                <a:ea typeface="宋体" panose="02010600030101010101" pitchFamily="2" charset="-122"/>
                <a:cs typeface="宋体" panose="02010600030101010101" pitchFamily="2" charset="-122"/>
                <a:sym typeface="+mn-ea"/>
              </a:rPr>
              <a:t>；组织级项目管理广泛应用（PMO参与公司经营决策，项目组合管理深度应用）；</a:t>
            </a:r>
            <a:r>
              <a:rPr lang="zh-CN" altLang="en-US" b="1">
                <a:latin typeface="宋体" panose="02010600030101010101" pitchFamily="2" charset="-122"/>
                <a:ea typeface="宋体" panose="02010600030101010101" pitchFamily="2" charset="-122"/>
                <a:cs typeface="宋体" panose="02010600030101010101" pitchFamily="2" charset="-122"/>
                <a:sym typeface="+mn-ea"/>
              </a:rPr>
              <a:t>敏捷模型、领导力模型的落地应用</a:t>
            </a:r>
            <a:endParaRPr lang="zh-CN" altLang="en-US" b="1">
              <a:latin typeface="宋体" panose="02010600030101010101" pitchFamily="2" charset="-122"/>
              <a:ea typeface="宋体" panose="02010600030101010101" pitchFamily="2" charset="-122"/>
              <a:cs typeface="宋体" panose="02010600030101010101" pitchFamily="2" charset="-122"/>
            </a:endParaRPr>
          </a:p>
          <a:p>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0"/>
          </p:nvPr>
        </p:nvSpPr>
        <p:spPr/>
        <p:txBody>
          <a:bodyPr/>
          <a:lstStyle/>
          <a:p>
            <a:fld id="{A6F837B1-3942-4B36-A9A2-6AF914CEB0A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5624" y="5904986"/>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2"/>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TextBox 9"/>
          <p:cNvSpPr txBox="1"/>
          <p:nvPr userDrawn="1"/>
        </p:nvSpPr>
        <p:spPr>
          <a:xfrm>
            <a:off x="11642925" y="6366091"/>
            <a:ext cx="253365" cy="259080"/>
          </a:xfrm>
          <a:prstGeom prst="rect">
            <a:avLst/>
          </a:prstGeom>
          <a:noFill/>
        </p:spPr>
        <p:txBody>
          <a:bodyPr wrap="none" lIns="91398" tIns="45699" rIns="91398" bIns="45699" rtlCol="0">
            <a:spAutoFit/>
          </a:bodyPr>
          <a:lstStyle/>
          <a:p>
            <a:pPr algn="ctr"/>
            <a:fld id="{260E2A6B-A809-4840-BF14-8648BC0BDF87}" type="slidenum">
              <a:rPr lang="id-ID" sz="1100" b="1" smtClean="0">
                <a:solidFill>
                  <a:schemeClr val="accent1">
                    <a:lumMod val="50000"/>
                  </a:schemeClr>
                </a:solidFill>
                <a:latin typeface="Calibri Light" panose="020F0302020204030204"/>
                <a:cs typeface="Calibri Light" panose="020F0302020204030204"/>
              </a:rPr>
            </a:fld>
            <a:endParaRPr lang="id-ID" sz="1100" dirty="0">
              <a:solidFill>
                <a:schemeClr val="accent1">
                  <a:lumMod val="50000"/>
                </a:schemeClr>
              </a:solidFill>
              <a:latin typeface="Calibri Light" panose="020F0302020204030204"/>
              <a:cs typeface="Calibri Light" panose="020F0302020204030204"/>
            </a:endParaRPr>
          </a:p>
        </p:txBody>
      </p:sp>
      <p:cxnSp>
        <p:nvCxnSpPr>
          <p:cNvPr id="3" name="Gerader Verbinder 9"/>
          <p:cNvCxnSpPr/>
          <p:nvPr userDrawn="1"/>
        </p:nvCxnSpPr>
        <p:spPr>
          <a:xfrm>
            <a:off x="11517767" y="6404345"/>
            <a:ext cx="0" cy="18508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Rectangle 13"/>
          <p:cNvSpPr>
            <a:spLocks noGrp="1"/>
          </p:cNvSpPr>
          <p:nvPr userDrawn="1"/>
        </p:nvSpPr>
        <p:spPr>
          <a:xfrm>
            <a:off x="8960304" y="6342899"/>
            <a:ext cx="2709863" cy="307975"/>
          </a:xfrm>
          <a:prstGeom prst="rect">
            <a:avLst/>
          </a:prstGeom>
          <a:noFill/>
          <a:ln w="9525">
            <a:noFill/>
          </a:ln>
        </p:spPr>
        <p:txBody>
          <a:bodyPr anchor="t"/>
          <a:lstStyle/>
          <a:p>
            <a:pPr lvl="0" algn="ctr" fontAlgn="base">
              <a:spcBef>
                <a:spcPct val="0"/>
              </a:spcBef>
              <a:spcAft>
                <a:spcPct val="0"/>
              </a:spcAft>
              <a:buFont typeface="Arial" panose="020B0604020202020204" pitchFamily="34" charset="0"/>
              <a:buNone/>
            </a:pPr>
            <a:r>
              <a:rPr lang="zh-CN" altLang="en-US" sz="1300" dirty="0">
                <a:solidFill>
                  <a:schemeClr val="accent1">
                    <a:lumMod val="50000"/>
                  </a:schemeClr>
                </a:solidFill>
                <a:latin typeface="Yu Gothic UI" panose="020B0500000000000000" charset="-128"/>
                <a:ea typeface="宋体" panose="02010600030101010101" pitchFamily="2" charset="-122"/>
              </a:rPr>
              <a:t>www.winnersoft-china.com</a:t>
            </a:r>
            <a:endParaRPr lang="zh-CN" altLang="en-US" sz="1300" dirty="0">
              <a:solidFill>
                <a:schemeClr val="accent1">
                  <a:lumMod val="50000"/>
                </a:schemeClr>
              </a:solidFill>
              <a:latin typeface="Yu Gothic UI" panose="020B0500000000000000" charset="-128"/>
              <a:ea typeface="宋体" panose="02010600030101010101" pitchFamily="2" charset="-122"/>
            </a:endParaRPr>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16" y="6356645"/>
            <a:ext cx="2844875" cy="365142"/>
          </a:xfr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5709" y="6356645"/>
            <a:ext cx="3860900" cy="365142"/>
          </a:xfrm>
        </p:spPr>
        <p:txBody>
          <a:bodyPr/>
          <a:lstStyle/>
          <a:p>
            <a:endParaRPr lang="zh-CN" altLang="en-US"/>
          </a:p>
        </p:txBody>
      </p:sp>
      <p:sp>
        <p:nvSpPr>
          <p:cNvPr id="5" name="灯片编号占位符 4"/>
          <p:cNvSpPr>
            <a:spLocks noGrp="1"/>
          </p:cNvSpPr>
          <p:nvPr>
            <p:ph type="sldNum" sz="quarter" idx="12"/>
          </p:nvPr>
        </p:nvSpPr>
        <p:spPr>
          <a:xfrm>
            <a:off x="8737828" y="6356645"/>
            <a:ext cx="2844875" cy="365142"/>
          </a:xfrm>
        </p:spPr>
        <p:txBody>
          <a:bodyPr/>
          <a:lstStyle/>
          <a:p>
            <a:fld id="{0C913308-F349-4B6D-A68A-DD1791B4A57B}" type="slidenum">
              <a:rPr lang="zh-CN" altLang="en-US" smtClean="0"/>
            </a:fld>
            <a:endParaRPr lang="zh-CN" altLang="en-US"/>
          </a:p>
        </p:txBody>
      </p:sp>
      <p:pic>
        <p:nvPicPr>
          <p:cNvPr id="3074" name="Picture 2" descr="D:\Program Files\桌面\PPT封面图\52b9f7413s2c9e [转换]-0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318" cy="68567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2"/>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5" y="4406902"/>
            <a:ext cx="103632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5"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2"/>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2"/>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7" y="1535113"/>
            <a:ext cx="5389034"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7" y="2174875"/>
            <a:ext cx="5389034"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2"/>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2"/>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8" y="4800600"/>
            <a:ext cx="73152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238971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2"/>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5" y="4406902"/>
            <a:ext cx="103632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5"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2"/>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2"/>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7" y="1535113"/>
            <a:ext cx="5389034"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7" y="2174875"/>
            <a:ext cx="5389034"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8" name="页脚占位符 7"/>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4" name="页脚占位符 3"/>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2"/>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8" y="4800600"/>
            <a:ext cx="73152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238971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1" y="6356352"/>
            <a:ext cx="2844800" cy="365125"/>
          </a:xfrm>
          <a:prstGeom prst="rect">
            <a:avLst/>
          </a:prstGeom>
        </p:spPr>
        <p:txBody>
          <a:bodyPr/>
          <a:lstStyle/>
          <a:p>
            <a:fld id="{B952C373-83E8-404D-A870-0C99071BEBA1}" type="datetimeFigureOut">
              <a:rPr lang="zh-CN" altLang="en-US" smtClean="0"/>
            </a:fld>
            <a:endParaRPr lang="zh-CN" altLang="en-US"/>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D93FFD15-FD4A-41A0-98B0-8A0E50279E3E}"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png"/><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14" cstate="print">
            <a:extLst>
              <a:ext uri="{28A0092B-C50C-407E-A947-70E740481C1C}">
                <a14:useLocalDpi xmlns:a14="http://schemas.microsoft.com/office/drawing/2010/main" val="0"/>
              </a:ext>
            </a:extLst>
          </a:blip>
          <a:srcRect b="8060"/>
          <a:stretch>
            <a:fillRect/>
          </a:stretch>
        </p:blipFill>
        <p:spPr>
          <a:xfrm rot="10800000">
            <a:off x="2064611" y="0"/>
            <a:ext cx="10127390" cy="769742"/>
          </a:xfrm>
          <a:prstGeom prst="rect">
            <a:avLst/>
          </a:prstGeom>
        </p:spPr>
      </p:pic>
      <p:sp>
        <p:nvSpPr>
          <p:cNvPr id="8" name="矩形 7"/>
          <p:cNvSpPr/>
          <p:nvPr userDrawn="1"/>
        </p:nvSpPr>
        <p:spPr>
          <a:xfrm flipH="1">
            <a:off x="-13478" y="6696623"/>
            <a:ext cx="12205477" cy="128123"/>
          </a:xfrm>
          <a:prstGeom prst="rect">
            <a:avLst/>
          </a:prstGeom>
          <a:gradFill flip="none" rotWithShape="1">
            <a:gsLst>
              <a:gs pos="0">
                <a:srgbClr val="0B64B1"/>
              </a:gs>
              <a:gs pos="100000">
                <a:srgbClr val="2EA5D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flipH="1">
            <a:off x="-13477" y="6777384"/>
            <a:ext cx="12205468" cy="1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Rectangle 4"/>
          <p:cNvSpPr txBox="1">
            <a:spLocks noChangeArrowheads="1"/>
          </p:cNvSpPr>
          <p:nvPr userDrawn="1"/>
        </p:nvSpPr>
        <p:spPr bwMode="auto">
          <a:xfrm>
            <a:off x="10717510" y="6634683"/>
            <a:ext cx="718264" cy="252000"/>
          </a:xfrm>
          <a:prstGeom prst="rect">
            <a:avLst/>
          </a:prstGeom>
          <a:gradFill>
            <a:gsLst>
              <a:gs pos="0">
                <a:srgbClr val="36CDFE"/>
              </a:gs>
              <a:gs pos="100000">
                <a:srgbClr val="0861AF"/>
              </a:gs>
            </a:gsLst>
            <a:lin ang="16200000" scaled="1"/>
          </a:gradFill>
          <a:ln>
            <a:noFill/>
          </a:ln>
          <a:effectLst/>
        </p:spPr>
        <p:txBody>
          <a:bodyPr vert="horz" wrap="square" lIns="91416" tIns="45708" rIns="91416" bIns="4570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FangSong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indent="0" algn="ctr" defTabSz="914400" rtl="0" eaLnBrk="1" fontAlgn="auto" latinLnBrk="0" hangingPunct="1">
              <a:lnSpc>
                <a:spcPct val="100000"/>
              </a:lnSpc>
              <a:spcBef>
                <a:spcPts val="0"/>
              </a:spcBef>
              <a:spcAft>
                <a:spcPts val="0"/>
              </a:spcAft>
              <a:buClrTx/>
              <a:buSzTx/>
              <a:buFontTx/>
              <a:buNone/>
              <a:defRPr/>
            </a:pPr>
            <a:fld id="{D93FFD15-FD4A-41A0-98B0-8A0E50279E3E}" type="slidenum">
              <a:rPr lang="zh-CN" altLang="en-US" sz="2000" b="0" smtClean="0"/>
            </a:fld>
            <a:endParaRPr lang="zh-CN" altLang="en-US" sz="2000" b="0"/>
          </a:p>
        </p:txBody>
      </p:sp>
      <p:sp>
        <p:nvSpPr>
          <p:cNvPr id="16" name="矩形 15"/>
          <p:cNvSpPr/>
          <p:nvPr userDrawn="1"/>
        </p:nvSpPr>
        <p:spPr>
          <a:xfrm>
            <a:off x="-9" y="765471"/>
            <a:ext cx="12192002" cy="45719"/>
          </a:xfrm>
          <a:prstGeom prst="rect">
            <a:avLst/>
          </a:prstGeom>
          <a:gradFill flip="none" rotWithShape="1">
            <a:gsLst>
              <a:gs pos="0">
                <a:srgbClr val="F9B801"/>
              </a:gs>
              <a:gs pos="100000">
                <a:srgbClr val="C04E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1" name="图片 10"/>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92881" y="15193"/>
            <a:ext cx="1655753" cy="71930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 name="矩形 47"/>
          <p:cNvSpPr/>
          <p:nvPr userDrawn="1"/>
        </p:nvSpPr>
        <p:spPr>
          <a:xfrm>
            <a:off x="17095" y="5949280"/>
            <a:ext cx="431936" cy="43204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矩形 48"/>
          <p:cNvSpPr/>
          <p:nvPr userDrawn="1"/>
        </p:nvSpPr>
        <p:spPr>
          <a:xfrm>
            <a:off x="550114" y="5464736"/>
            <a:ext cx="431936" cy="43204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矩形 49"/>
          <p:cNvSpPr/>
          <p:nvPr userDrawn="1"/>
        </p:nvSpPr>
        <p:spPr>
          <a:xfrm>
            <a:off x="3196677" y="5955123"/>
            <a:ext cx="431936" cy="4383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矩形 50"/>
          <p:cNvSpPr/>
          <p:nvPr userDrawn="1"/>
        </p:nvSpPr>
        <p:spPr>
          <a:xfrm>
            <a:off x="1627357" y="5949280"/>
            <a:ext cx="431936" cy="4320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矩形 51"/>
          <p:cNvSpPr/>
          <p:nvPr userDrawn="1"/>
        </p:nvSpPr>
        <p:spPr>
          <a:xfrm>
            <a:off x="1627357" y="6438375"/>
            <a:ext cx="431936" cy="4320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矩形 52"/>
          <p:cNvSpPr/>
          <p:nvPr userDrawn="1"/>
        </p:nvSpPr>
        <p:spPr>
          <a:xfrm>
            <a:off x="17095" y="6438375"/>
            <a:ext cx="43193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矩形 53"/>
          <p:cNvSpPr/>
          <p:nvPr userDrawn="1"/>
        </p:nvSpPr>
        <p:spPr>
          <a:xfrm>
            <a:off x="1627357" y="5451747"/>
            <a:ext cx="431936" cy="43204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矩形 54"/>
          <p:cNvSpPr/>
          <p:nvPr userDrawn="1"/>
        </p:nvSpPr>
        <p:spPr>
          <a:xfrm>
            <a:off x="550114" y="6438375"/>
            <a:ext cx="431936" cy="43204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矩形 55"/>
          <p:cNvSpPr/>
          <p:nvPr userDrawn="1"/>
        </p:nvSpPr>
        <p:spPr>
          <a:xfrm>
            <a:off x="2114242" y="5944316"/>
            <a:ext cx="431936" cy="43204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矩形 56"/>
          <p:cNvSpPr/>
          <p:nvPr userDrawn="1"/>
        </p:nvSpPr>
        <p:spPr>
          <a:xfrm>
            <a:off x="1086615" y="5464736"/>
            <a:ext cx="431936" cy="43204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矩形 57"/>
          <p:cNvSpPr/>
          <p:nvPr userDrawn="1"/>
        </p:nvSpPr>
        <p:spPr>
          <a:xfrm>
            <a:off x="550979" y="5949280"/>
            <a:ext cx="431936" cy="43204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矩形 58"/>
          <p:cNvSpPr/>
          <p:nvPr userDrawn="1"/>
        </p:nvSpPr>
        <p:spPr>
          <a:xfrm>
            <a:off x="1094338" y="5949280"/>
            <a:ext cx="431936" cy="4320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 name="矩形 59"/>
          <p:cNvSpPr/>
          <p:nvPr userDrawn="1"/>
        </p:nvSpPr>
        <p:spPr>
          <a:xfrm>
            <a:off x="1094338" y="6438375"/>
            <a:ext cx="431936" cy="43204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矩形 60"/>
          <p:cNvSpPr/>
          <p:nvPr userDrawn="1"/>
        </p:nvSpPr>
        <p:spPr>
          <a:xfrm>
            <a:off x="2664069" y="5944316"/>
            <a:ext cx="431936" cy="43204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矩形 61"/>
          <p:cNvSpPr/>
          <p:nvPr userDrawn="1"/>
        </p:nvSpPr>
        <p:spPr>
          <a:xfrm>
            <a:off x="2676884" y="6453336"/>
            <a:ext cx="431936" cy="43204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3" name="矩形 62"/>
          <p:cNvSpPr/>
          <p:nvPr userDrawn="1"/>
        </p:nvSpPr>
        <p:spPr>
          <a:xfrm>
            <a:off x="1094338" y="4982552"/>
            <a:ext cx="431936" cy="43204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4" name="矩形 63"/>
          <p:cNvSpPr/>
          <p:nvPr userDrawn="1"/>
        </p:nvSpPr>
        <p:spPr>
          <a:xfrm>
            <a:off x="11780203" y="5964023"/>
            <a:ext cx="431936" cy="43204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5" name="矩形 64"/>
          <p:cNvSpPr/>
          <p:nvPr userDrawn="1"/>
        </p:nvSpPr>
        <p:spPr>
          <a:xfrm>
            <a:off x="10701361" y="5482100"/>
            <a:ext cx="431936" cy="43204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矩形 65"/>
          <p:cNvSpPr/>
          <p:nvPr userDrawn="1"/>
        </p:nvSpPr>
        <p:spPr>
          <a:xfrm>
            <a:off x="8616290" y="5958277"/>
            <a:ext cx="431936" cy="4320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矩形 66"/>
          <p:cNvSpPr/>
          <p:nvPr userDrawn="1"/>
        </p:nvSpPr>
        <p:spPr>
          <a:xfrm>
            <a:off x="10200937" y="5964023"/>
            <a:ext cx="431936" cy="4320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矩形 67"/>
          <p:cNvSpPr/>
          <p:nvPr userDrawn="1"/>
        </p:nvSpPr>
        <p:spPr>
          <a:xfrm>
            <a:off x="10714792" y="6453336"/>
            <a:ext cx="431936" cy="4320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9" name="矩形 68"/>
          <p:cNvSpPr/>
          <p:nvPr userDrawn="1"/>
        </p:nvSpPr>
        <p:spPr>
          <a:xfrm>
            <a:off x="11758516" y="6453027"/>
            <a:ext cx="43193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0" name="矩形 69"/>
          <p:cNvSpPr/>
          <p:nvPr userDrawn="1"/>
        </p:nvSpPr>
        <p:spPr>
          <a:xfrm>
            <a:off x="11758516" y="5464736"/>
            <a:ext cx="431936" cy="43204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矩形 70"/>
          <p:cNvSpPr/>
          <p:nvPr userDrawn="1"/>
        </p:nvSpPr>
        <p:spPr>
          <a:xfrm>
            <a:off x="11236654" y="6453027"/>
            <a:ext cx="431936" cy="43204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2" name="矩形 71"/>
          <p:cNvSpPr/>
          <p:nvPr userDrawn="1"/>
        </p:nvSpPr>
        <p:spPr>
          <a:xfrm>
            <a:off x="9697620" y="5978550"/>
            <a:ext cx="431936" cy="43204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3" name="矩形 72"/>
          <p:cNvSpPr/>
          <p:nvPr userDrawn="1"/>
        </p:nvSpPr>
        <p:spPr>
          <a:xfrm>
            <a:off x="11232851" y="5463804"/>
            <a:ext cx="431936" cy="43204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4" name="矩形 73"/>
          <p:cNvSpPr/>
          <p:nvPr userDrawn="1"/>
        </p:nvSpPr>
        <p:spPr>
          <a:xfrm>
            <a:off x="11232851" y="5964023"/>
            <a:ext cx="431936" cy="43204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5" name="矩形 74"/>
          <p:cNvSpPr/>
          <p:nvPr userDrawn="1"/>
        </p:nvSpPr>
        <p:spPr>
          <a:xfrm>
            <a:off x="10714792" y="5978550"/>
            <a:ext cx="431936" cy="4320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6" name="矩形 75"/>
          <p:cNvSpPr/>
          <p:nvPr userDrawn="1"/>
        </p:nvSpPr>
        <p:spPr>
          <a:xfrm>
            <a:off x="10200937" y="6453027"/>
            <a:ext cx="431936" cy="43204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7" name="矩形 76"/>
          <p:cNvSpPr/>
          <p:nvPr userDrawn="1"/>
        </p:nvSpPr>
        <p:spPr>
          <a:xfrm>
            <a:off x="9153908" y="5958277"/>
            <a:ext cx="431936" cy="43204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8" name="矩形 77"/>
          <p:cNvSpPr/>
          <p:nvPr userDrawn="1"/>
        </p:nvSpPr>
        <p:spPr>
          <a:xfrm>
            <a:off x="9153908" y="6453027"/>
            <a:ext cx="431936" cy="43204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9" name="矩形 78"/>
          <p:cNvSpPr/>
          <p:nvPr userDrawn="1"/>
        </p:nvSpPr>
        <p:spPr>
          <a:xfrm>
            <a:off x="11222990" y="4982552"/>
            <a:ext cx="431936" cy="43204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2.Logo 英文缩写"/>
          <p:cNvPicPr>
            <a:picLocks noChangeAspect="1"/>
          </p:cNvPicPr>
          <p:nvPr/>
        </p:nvPicPr>
        <p:blipFill>
          <a:blip r:embed="rId1"/>
          <a:stretch>
            <a:fillRect/>
          </a:stretch>
        </p:blipFill>
        <p:spPr>
          <a:xfrm>
            <a:off x="4787900" y="354330"/>
            <a:ext cx="1909445" cy="997585"/>
          </a:xfrm>
          <a:prstGeom prst="rect">
            <a:avLst/>
          </a:prstGeom>
        </p:spPr>
      </p:pic>
      <p:sp>
        <p:nvSpPr>
          <p:cNvPr id="40" name="矩形 39"/>
          <p:cNvSpPr/>
          <p:nvPr/>
        </p:nvSpPr>
        <p:spPr>
          <a:xfrm rot="2621981">
            <a:off x="1431234" y="392780"/>
            <a:ext cx="1721965" cy="1721965"/>
          </a:xfrm>
          <a:prstGeom prst="rect">
            <a:avLst/>
          </a:prstGeom>
          <a:gradFill flip="none" rotWithShape="1">
            <a:gsLst>
              <a:gs pos="0">
                <a:srgbClr val="36CDFE">
                  <a:alpha val="71000"/>
                </a:srgbClr>
              </a:gs>
              <a:gs pos="100000">
                <a:srgbClr val="0861A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矩形 21"/>
          <p:cNvSpPr/>
          <p:nvPr/>
        </p:nvSpPr>
        <p:spPr>
          <a:xfrm>
            <a:off x="17096" y="5948624"/>
            <a:ext cx="431936" cy="43193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矩形 22"/>
          <p:cNvSpPr/>
          <p:nvPr/>
        </p:nvSpPr>
        <p:spPr>
          <a:xfrm>
            <a:off x="550115" y="5464206"/>
            <a:ext cx="431936" cy="431936"/>
          </a:xfrm>
          <a:prstGeom prst="rect">
            <a:avLst/>
          </a:pr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矩形 23"/>
          <p:cNvSpPr/>
          <p:nvPr/>
        </p:nvSpPr>
        <p:spPr>
          <a:xfrm>
            <a:off x="3196678" y="5954465"/>
            <a:ext cx="431936" cy="438245"/>
          </a:xfrm>
          <a:prstGeom prst="rect">
            <a:avLst/>
          </a:prstGeom>
          <a:solidFill>
            <a:srgbClr val="BFE2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矩形 24"/>
          <p:cNvSpPr/>
          <p:nvPr/>
        </p:nvSpPr>
        <p:spPr>
          <a:xfrm>
            <a:off x="1627357" y="5948624"/>
            <a:ext cx="431936" cy="43193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25"/>
          <p:cNvSpPr/>
          <p:nvPr/>
        </p:nvSpPr>
        <p:spPr>
          <a:xfrm>
            <a:off x="1627357" y="6437591"/>
            <a:ext cx="431936" cy="43193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矩形 27"/>
          <p:cNvSpPr/>
          <p:nvPr/>
        </p:nvSpPr>
        <p:spPr>
          <a:xfrm>
            <a:off x="1627357" y="5451220"/>
            <a:ext cx="431936" cy="43193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矩形 28"/>
          <p:cNvSpPr/>
          <p:nvPr/>
        </p:nvSpPr>
        <p:spPr>
          <a:xfrm>
            <a:off x="550115" y="6437591"/>
            <a:ext cx="431936" cy="43193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矩形 29"/>
          <p:cNvSpPr/>
          <p:nvPr/>
        </p:nvSpPr>
        <p:spPr>
          <a:xfrm>
            <a:off x="2114243" y="5943661"/>
            <a:ext cx="431936" cy="43193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矩形 30"/>
          <p:cNvSpPr/>
          <p:nvPr/>
        </p:nvSpPr>
        <p:spPr>
          <a:xfrm>
            <a:off x="1086615" y="5464206"/>
            <a:ext cx="431936" cy="4319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矩形 31"/>
          <p:cNvSpPr/>
          <p:nvPr/>
        </p:nvSpPr>
        <p:spPr>
          <a:xfrm>
            <a:off x="550980" y="5948624"/>
            <a:ext cx="431936" cy="43193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矩形 32"/>
          <p:cNvSpPr/>
          <p:nvPr/>
        </p:nvSpPr>
        <p:spPr>
          <a:xfrm>
            <a:off x="1094338" y="5948624"/>
            <a:ext cx="431936" cy="431936"/>
          </a:xfrm>
          <a:prstGeom prst="rect">
            <a:avLst/>
          </a:pr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矩形 33"/>
          <p:cNvSpPr/>
          <p:nvPr/>
        </p:nvSpPr>
        <p:spPr>
          <a:xfrm>
            <a:off x="1094338" y="6437591"/>
            <a:ext cx="431936" cy="431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矩形 34"/>
          <p:cNvSpPr/>
          <p:nvPr/>
        </p:nvSpPr>
        <p:spPr>
          <a:xfrm>
            <a:off x="2664069" y="5943661"/>
            <a:ext cx="431936" cy="43193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6" name="矩形 35"/>
          <p:cNvSpPr/>
          <p:nvPr/>
        </p:nvSpPr>
        <p:spPr>
          <a:xfrm>
            <a:off x="2676884" y="6452548"/>
            <a:ext cx="431936" cy="43193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矩形 36"/>
          <p:cNvSpPr/>
          <p:nvPr/>
        </p:nvSpPr>
        <p:spPr>
          <a:xfrm>
            <a:off x="1094338" y="4982147"/>
            <a:ext cx="431936" cy="43193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矩形 37"/>
          <p:cNvSpPr/>
          <p:nvPr/>
        </p:nvSpPr>
        <p:spPr>
          <a:xfrm rot="2621981">
            <a:off x="-569382" y="273041"/>
            <a:ext cx="2346219" cy="2346219"/>
          </a:xfrm>
          <a:prstGeom prst="rect">
            <a:avLst/>
          </a:prstGeom>
          <a:gradFill flip="none" rotWithShape="1">
            <a:gsLst>
              <a:gs pos="0">
                <a:srgbClr val="36CDFE">
                  <a:alpha val="71000"/>
                </a:srgbClr>
              </a:gs>
              <a:gs pos="100000">
                <a:srgbClr val="0861A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文本框 46"/>
          <p:cNvSpPr txBox="1"/>
          <p:nvPr/>
        </p:nvSpPr>
        <p:spPr>
          <a:xfrm>
            <a:off x="3126423" y="2787650"/>
            <a:ext cx="5939155" cy="1506855"/>
          </a:xfrm>
          <a:prstGeom prst="rect">
            <a:avLst/>
          </a:prstGeom>
          <a:noFill/>
        </p:spPr>
        <p:txBody>
          <a:bodyPr wrap="square" rtlCol="0">
            <a:spAutoFit/>
          </a:bodyPr>
          <a:lstStyle/>
          <a:p>
            <a:pPr algn="ctr"/>
            <a:r>
              <a:rPr lang="en-US" altLang="zh-CN" sz="4800" dirty="0">
                <a:solidFill>
                  <a:schemeClr val="accent1">
                    <a:lumMod val="50000"/>
                  </a:schemeClr>
                </a:solidFill>
                <a:latin typeface="Cooper Black" panose="0208090404030B020404" charset="0"/>
                <a:ea typeface="微软雅黑" panose="020B0503020204020204" charset="-122"/>
                <a:cs typeface="Cooper Black" panose="0208090404030B020404" charset="0"/>
              </a:rPr>
              <a:t>CPMM</a:t>
            </a:r>
            <a:r>
              <a:rPr lang="en-US" altLang="zh-CN" sz="4400" dirty="0">
                <a:solidFill>
                  <a:schemeClr val="accent1">
                    <a:lumMod val="50000"/>
                  </a:schemeClr>
                </a:solidFill>
                <a:latin typeface="Cooper Black" panose="0208090404030B020404" charset="0"/>
                <a:ea typeface="微软雅黑" panose="020B0503020204020204" charset="-122"/>
                <a:cs typeface="Cooper Black" panose="0208090404030B020404" charset="0"/>
              </a:rPr>
              <a:t> </a:t>
            </a:r>
            <a:r>
              <a:rPr lang="zh-CN" altLang="en-US" sz="4400" dirty="0">
                <a:solidFill>
                  <a:schemeClr val="accent1">
                    <a:lumMod val="50000"/>
                  </a:schemeClr>
                </a:solidFill>
                <a:latin typeface="微软雅黑" panose="020B0503020204020204" charset="-122"/>
                <a:ea typeface="微软雅黑" panose="020B0503020204020204" charset="-122"/>
              </a:rPr>
              <a:t>项目</a:t>
            </a:r>
            <a:endParaRPr lang="zh-CN" altLang="en-US" sz="4400" dirty="0">
              <a:solidFill>
                <a:schemeClr val="accent1">
                  <a:lumMod val="50000"/>
                </a:schemeClr>
              </a:solidFill>
              <a:latin typeface="微软雅黑" panose="020B0503020204020204" charset="-122"/>
              <a:ea typeface="微软雅黑" panose="020B0503020204020204" charset="-122"/>
            </a:endParaRPr>
          </a:p>
          <a:p>
            <a:pPr algn="ctr"/>
            <a:r>
              <a:rPr lang="zh-CN" altLang="en-US" sz="4400" dirty="0">
                <a:solidFill>
                  <a:schemeClr val="accent1">
                    <a:lumMod val="50000"/>
                  </a:schemeClr>
                </a:solidFill>
                <a:latin typeface="微软雅黑" panose="020B0503020204020204" charset="-122"/>
                <a:ea typeface="微软雅黑" panose="020B0503020204020204" charset="-122"/>
              </a:rPr>
              <a:t>企业评估概述</a:t>
            </a:r>
            <a:endParaRPr lang="zh-CN" altLang="en-US" sz="4400" dirty="0">
              <a:solidFill>
                <a:schemeClr val="accent1">
                  <a:lumMod val="50000"/>
                </a:schemeClr>
              </a:solidFill>
              <a:latin typeface="微软雅黑" panose="020B0503020204020204" charset="-122"/>
              <a:ea typeface="微软雅黑" panose="020B0503020204020204" charset="-122"/>
            </a:endParaRPr>
          </a:p>
        </p:txBody>
      </p:sp>
      <p:sp>
        <p:nvSpPr>
          <p:cNvPr id="45" name="文本框 44"/>
          <p:cNvSpPr txBox="1"/>
          <p:nvPr/>
        </p:nvSpPr>
        <p:spPr>
          <a:xfrm>
            <a:off x="6341745" y="404495"/>
            <a:ext cx="5728970" cy="829945"/>
          </a:xfrm>
          <a:prstGeom prst="rect">
            <a:avLst/>
          </a:prstGeom>
          <a:noFill/>
        </p:spPr>
        <p:txBody>
          <a:bodyPr wrap="square" rtlCol="0">
            <a:spAutoFit/>
          </a:bodyPr>
          <a:lstStyle/>
          <a:p>
            <a:pPr algn="ctr"/>
            <a:r>
              <a:rPr lang="zh-CN" altLang="en-US" sz="4800" b="1" spc="225" dirty="0">
                <a:solidFill>
                  <a:schemeClr val="accent1">
                    <a:lumMod val="50000"/>
                  </a:schemeClr>
                </a:solidFill>
                <a:latin typeface="华文彩云" panose="02010800040101010101" charset="-122"/>
                <a:ea typeface="华文彩云" panose="02010800040101010101" charset="-122"/>
                <a:cs typeface="华文彩云" panose="02010800040101010101" charset="-122"/>
              </a:rPr>
              <a:t>赋能组织</a:t>
            </a:r>
            <a:r>
              <a:rPr lang="en-US" altLang="zh-CN" sz="4800" b="1" spc="225" dirty="0">
                <a:solidFill>
                  <a:schemeClr val="accent1">
                    <a:lumMod val="50000"/>
                  </a:schemeClr>
                </a:solidFill>
                <a:latin typeface="华文彩云" panose="02010800040101010101" charset="-122"/>
                <a:ea typeface="华文彩云" panose="02010800040101010101" charset="-122"/>
                <a:cs typeface="华文彩云" panose="02010800040101010101" charset="-122"/>
              </a:rPr>
              <a:t>  </a:t>
            </a:r>
            <a:r>
              <a:rPr lang="zh-CN" altLang="en-US" sz="4800" b="1" spc="225" dirty="0">
                <a:solidFill>
                  <a:schemeClr val="accent1">
                    <a:lumMod val="50000"/>
                  </a:schemeClr>
                </a:solidFill>
                <a:latin typeface="华文彩云" panose="02010800040101010101" charset="-122"/>
                <a:ea typeface="华文彩云" panose="02010800040101010101" charset="-122"/>
                <a:cs typeface="华文彩云" panose="02010800040101010101" charset="-122"/>
              </a:rPr>
              <a:t>成就不凡</a:t>
            </a:r>
            <a:endParaRPr lang="zh-CN" altLang="en-US" sz="4800" b="1" spc="225" dirty="0">
              <a:solidFill>
                <a:schemeClr val="accent1">
                  <a:lumMod val="50000"/>
                </a:schemeClr>
              </a:solidFill>
              <a:latin typeface="华文彩云" panose="02010800040101010101" charset="-122"/>
              <a:ea typeface="华文彩云" panose="02010800040101010101" charset="-122"/>
              <a:cs typeface="华文彩云" panose="02010800040101010101" charset="-122"/>
            </a:endParaRPr>
          </a:p>
        </p:txBody>
      </p:sp>
      <p:sp>
        <p:nvSpPr>
          <p:cNvPr id="49" name="矩形 48"/>
          <p:cNvSpPr/>
          <p:nvPr/>
        </p:nvSpPr>
        <p:spPr>
          <a:xfrm rot="2621981" flipH="1">
            <a:off x="233901" y="3504304"/>
            <a:ext cx="430261" cy="430261"/>
          </a:xfrm>
          <a:prstGeom prst="rect">
            <a:avLst/>
          </a:prstGeom>
          <a:gradFill flip="none" rotWithShape="1">
            <a:gsLst>
              <a:gs pos="0">
                <a:srgbClr val="36CDFE">
                  <a:alpha val="71000"/>
                </a:srgbClr>
              </a:gs>
              <a:gs pos="100000">
                <a:srgbClr val="0861A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0940" y="5882640"/>
            <a:ext cx="4707890" cy="826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终止 2"/>
          <p:cNvSpPr/>
          <p:nvPr/>
        </p:nvSpPr>
        <p:spPr>
          <a:xfrm>
            <a:off x="655441" y="2094873"/>
            <a:ext cx="1656000" cy="576000"/>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企业注册</a:t>
            </a:r>
            <a:endParaRPr lang="zh-CN" altLang="en-US" dirty="0">
              <a:latin typeface="微软雅黑" panose="020B0503020204020204" charset="-122"/>
              <a:ea typeface="微软雅黑" panose="020B0503020204020204" charset="-122"/>
            </a:endParaRPr>
          </a:p>
        </p:txBody>
      </p:sp>
      <p:sp>
        <p:nvSpPr>
          <p:cNvPr id="4" name="矩形 3"/>
          <p:cNvSpPr/>
          <p:nvPr/>
        </p:nvSpPr>
        <p:spPr>
          <a:xfrm>
            <a:off x="2955752" y="2094841"/>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企业提出</a:t>
            </a:r>
            <a:endParaRPr lang="en-US" altLang="zh-CN" dirty="0" smtClean="0">
              <a:latin typeface="微软雅黑" panose="020B0503020204020204" charset="-122"/>
              <a:ea typeface="微软雅黑" panose="020B0503020204020204" charset="-122"/>
            </a:endParaRPr>
          </a:p>
          <a:p>
            <a:pPr algn="ctr"/>
            <a:r>
              <a:rPr lang="zh-CN" altLang="en-US" dirty="0" smtClean="0">
                <a:latin typeface="微软雅黑" panose="020B0503020204020204" charset="-122"/>
                <a:ea typeface="微软雅黑" panose="020B0503020204020204" charset="-122"/>
              </a:rPr>
              <a:t>评估申请</a:t>
            </a:r>
            <a:endParaRPr lang="zh-CN" altLang="en-US" dirty="0">
              <a:latin typeface="微软雅黑" panose="020B0503020204020204" charset="-122"/>
              <a:ea typeface="微软雅黑" panose="020B0503020204020204" charset="-122"/>
            </a:endParaRPr>
          </a:p>
        </p:txBody>
      </p:sp>
      <p:sp>
        <p:nvSpPr>
          <p:cNvPr id="5" name="菱形 4"/>
          <p:cNvSpPr/>
          <p:nvPr/>
        </p:nvSpPr>
        <p:spPr>
          <a:xfrm>
            <a:off x="5256063" y="2000401"/>
            <a:ext cx="1656184" cy="7649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审核申请</a:t>
            </a:r>
            <a:endParaRPr lang="zh-CN" altLang="en-US" dirty="0">
              <a:latin typeface="微软雅黑" panose="020B0503020204020204" charset="-122"/>
              <a:ea typeface="微软雅黑" panose="020B0503020204020204" charset="-122"/>
            </a:endParaRPr>
          </a:p>
        </p:txBody>
      </p:sp>
      <p:sp>
        <p:nvSpPr>
          <p:cNvPr id="7" name="矩形 6"/>
          <p:cNvSpPr/>
          <p:nvPr/>
        </p:nvSpPr>
        <p:spPr>
          <a:xfrm>
            <a:off x="7556270" y="2094841"/>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形成评估组</a:t>
            </a:r>
            <a:endParaRPr lang="zh-CN" altLang="en-US" dirty="0">
              <a:latin typeface="微软雅黑" panose="020B0503020204020204" charset="-122"/>
              <a:ea typeface="微软雅黑" panose="020B0503020204020204" charset="-122"/>
            </a:endParaRPr>
          </a:p>
        </p:txBody>
      </p:sp>
      <p:sp>
        <p:nvSpPr>
          <p:cNvPr id="8" name="菱形 7"/>
          <p:cNvSpPr/>
          <p:nvPr/>
        </p:nvSpPr>
        <p:spPr>
          <a:xfrm>
            <a:off x="9856579" y="2000401"/>
            <a:ext cx="1656184" cy="7649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文件评审</a:t>
            </a:r>
            <a:endParaRPr lang="zh-CN" altLang="en-US" dirty="0">
              <a:latin typeface="微软雅黑" panose="020B0503020204020204" charset="-122"/>
              <a:ea typeface="微软雅黑" panose="020B0503020204020204" charset="-122"/>
            </a:endParaRPr>
          </a:p>
        </p:txBody>
      </p:sp>
      <p:sp>
        <p:nvSpPr>
          <p:cNvPr id="9" name="菱形 8"/>
          <p:cNvSpPr/>
          <p:nvPr/>
        </p:nvSpPr>
        <p:spPr>
          <a:xfrm>
            <a:off x="9856579" y="3621990"/>
            <a:ext cx="1656184" cy="7649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等级</a:t>
            </a:r>
            <a:endParaRPr lang="zh-CN" altLang="en-US" dirty="0">
              <a:latin typeface="微软雅黑" panose="020B0503020204020204" charset="-122"/>
              <a:ea typeface="微软雅黑" panose="020B0503020204020204" charset="-122"/>
            </a:endParaRPr>
          </a:p>
        </p:txBody>
      </p:sp>
      <p:sp>
        <p:nvSpPr>
          <p:cNvPr id="10" name="菱形 9"/>
          <p:cNvSpPr/>
          <p:nvPr/>
        </p:nvSpPr>
        <p:spPr>
          <a:xfrm>
            <a:off x="7556374" y="3621240"/>
            <a:ext cx="1656080" cy="7664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现场评估</a:t>
            </a:r>
            <a:endParaRPr lang="zh-CN" altLang="en-US" dirty="0">
              <a:latin typeface="微软雅黑" panose="020B0503020204020204" charset="-122"/>
              <a:ea typeface="微软雅黑" panose="020B0503020204020204" charset="-122"/>
            </a:endParaRPr>
          </a:p>
        </p:txBody>
      </p:sp>
      <p:sp>
        <p:nvSpPr>
          <p:cNvPr id="12" name="矩形 11"/>
          <p:cNvSpPr/>
          <p:nvPr/>
        </p:nvSpPr>
        <p:spPr>
          <a:xfrm>
            <a:off x="5256063" y="3716430"/>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获得证书</a:t>
            </a:r>
            <a:endParaRPr lang="zh-CN" altLang="en-US" dirty="0">
              <a:latin typeface="微软雅黑" panose="020B0503020204020204" charset="-122"/>
              <a:ea typeface="微软雅黑" panose="020B0503020204020204" charset="-122"/>
            </a:endParaRPr>
          </a:p>
        </p:txBody>
      </p:sp>
      <p:sp>
        <p:nvSpPr>
          <p:cNvPr id="13" name="菱形 12"/>
          <p:cNvSpPr/>
          <p:nvPr/>
        </p:nvSpPr>
        <p:spPr>
          <a:xfrm>
            <a:off x="2955752" y="3621990"/>
            <a:ext cx="1656184" cy="7649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年度监督</a:t>
            </a:r>
            <a:endParaRPr lang="zh-CN" altLang="en-US" dirty="0">
              <a:latin typeface="微软雅黑" panose="020B0503020204020204" charset="-122"/>
              <a:ea typeface="微软雅黑" panose="020B0503020204020204" charset="-122"/>
            </a:endParaRPr>
          </a:p>
        </p:txBody>
      </p:sp>
      <p:sp>
        <p:nvSpPr>
          <p:cNvPr id="14" name="矩形 13"/>
          <p:cNvSpPr/>
          <p:nvPr/>
        </p:nvSpPr>
        <p:spPr>
          <a:xfrm>
            <a:off x="655441" y="3716430"/>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企业填写</a:t>
            </a:r>
            <a:endParaRPr lang="en-US" altLang="zh-CN" dirty="0" smtClean="0">
              <a:latin typeface="微软雅黑" panose="020B0503020204020204" charset="-122"/>
              <a:ea typeface="微软雅黑" panose="020B0503020204020204" charset="-122"/>
            </a:endParaRPr>
          </a:p>
          <a:p>
            <a:pPr algn="ctr"/>
            <a:r>
              <a:rPr lang="zh-CN" altLang="en-US" dirty="0" smtClean="0">
                <a:latin typeface="微软雅黑" panose="020B0503020204020204" charset="-122"/>
                <a:ea typeface="微软雅黑" panose="020B0503020204020204" charset="-122"/>
              </a:rPr>
              <a:t>自查报告</a:t>
            </a:r>
            <a:endParaRPr lang="zh-CN" altLang="en-US" dirty="0">
              <a:latin typeface="微软雅黑" panose="020B0503020204020204" charset="-122"/>
              <a:ea typeface="微软雅黑" panose="020B0503020204020204" charset="-122"/>
            </a:endParaRPr>
          </a:p>
        </p:txBody>
      </p:sp>
      <p:sp>
        <p:nvSpPr>
          <p:cNvPr id="15" name="矩形 14"/>
          <p:cNvSpPr/>
          <p:nvPr/>
        </p:nvSpPr>
        <p:spPr>
          <a:xfrm>
            <a:off x="655441" y="5926848"/>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形成评估组</a:t>
            </a:r>
            <a:endParaRPr lang="zh-CN" altLang="en-US" dirty="0">
              <a:latin typeface="微软雅黑" panose="020B0503020204020204" charset="-122"/>
              <a:ea typeface="微软雅黑" panose="020B0503020204020204" charset="-122"/>
            </a:endParaRPr>
          </a:p>
        </p:txBody>
      </p:sp>
      <p:sp>
        <p:nvSpPr>
          <p:cNvPr id="16" name="菱形 15"/>
          <p:cNvSpPr/>
          <p:nvPr/>
        </p:nvSpPr>
        <p:spPr>
          <a:xfrm>
            <a:off x="2955752" y="5832407"/>
            <a:ext cx="1656184" cy="7649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400" dirty="0" smtClean="0">
                <a:latin typeface="微软雅黑" panose="020B0503020204020204" charset="-122"/>
                <a:ea typeface="微软雅黑" panose="020B0503020204020204" charset="-122"/>
              </a:rPr>
              <a:t>评估自查报告</a:t>
            </a:r>
            <a:endParaRPr lang="zh-CN" altLang="en-US" sz="1400" dirty="0">
              <a:latin typeface="微软雅黑" panose="020B0503020204020204" charset="-122"/>
              <a:ea typeface="微软雅黑" panose="020B0503020204020204" charset="-122"/>
            </a:endParaRPr>
          </a:p>
        </p:txBody>
      </p:sp>
      <p:sp>
        <p:nvSpPr>
          <p:cNvPr id="17" name="菱形 16"/>
          <p:cNvSpPr/>
          <p:nvPr/>
        </p:nvSpPr>
        <p:spPr>
          <a:xfrm>
            <a:off x="5256063" y="5832407"/>
            <a:ext cx="1656184" cy="764945"/>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现场评估</a:t>
            </a:r>
            <a:endParaRPr lang="zh-CN" altLang="en-US" dirty="0">
              <a:latin typeface="微软雅黑" panose="020B0503020204020204" charset="-122"/>
              <a:ea typeface="微软雅黑" panose="020B0503020204020204" charset="-122"/>
            </a:endParaRPr>
          </a:p>
        </p:txBody>
      </p:sp>
      <p:sp>
        <p:nvSpPr>
          <p:cNvPr id="18" name="流程图: 终止 17"/>
          <p:cNvSpPr/>
          <p:nvPr/>
        </p:nvSpPr>
        <p:spPr>
          <a:xfrm>
            <a:off x="7556374" y="5926912"/>
            <a:ext cx="1656080" cy="576000"/>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暂停或撤销</a:t>
            </a:r>
            <a:endParaRPr lang="en-US" altLang="zh-CN" dirty="0" smtClean="0">
              <a:latin typeface="微软雅黑" panose="020B0503020204020204" charset="-122"/>
              <a:ea typeface="微软雅黑" panose="020B0503020204020204" charset="-122"/>
            </a:endParaRPr>
          </a:p>
          <a:p>
            <a:pPr algn="ctr"/>
            <a:r>
              <a:rPr lang="zh-CN" altLang="en-US" dirty="0" smtClean="0">
                <a:latin typeface="微软雅黑" panose="020B0503020204020204" charset="-122"/>
                <a:ea typeface="微软雅黑" panose="020B0503020204020204" charset="-122"/>
              </a:rPr>
              <a:t>证书</a:t>
            </a:r>
            <a:endParaRPr lang="zh-CN" altLang="en-US" dirty="0">
              <a:latin typeface="微软雅黑" panose="020B0503020204020204" charset="-122"/>
              <a:ea typeface="微软雅黑" panose="020B0503020204020204" charset="-122"/>
            </a:endParaRPr>
          </a:p>
        </p:txBody>
      </p:sp>
      <p:cxnSp>
        <p:nvCxnSpPr>
          <p:cNvPr id="21" name="直接箭头连接符 20"/>
          <p:cNvCxnSpPr>
            <a:stCxn id="3" idx="3"/>
            <a:endCxn id="4" idx="1"/>
          </p:cNvCxnSpPr>
          <p:nvPr/>
        </p:nvCxnSpPr>
        <p:spPr>
          <a:xfrm>
            <a:off x="2311441" y="2382873"/>
            <a:ext cx="644311"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4" idx="3"/>
            <a:endCxn id="5" idx="1"/>
          </p:cNvCxnSpPr>
          <p:nvPr/>
        </p:nvCxnSpPr>
        <p:spPr>
          <a:xfrm>
            <a:off x="4611936" y="2382873"/>
            <a:ext cx="644127"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5" idx="3"/>
            <a:endCxn id="7" idx="1"/>
          </p:cNvCxnSpPr>
          <p:nvPr/>
        </p:nvCxnSpPr>
        <p:spPr>
          <a:xfrm flipV="1">
            <a:off x="6912247" y="2382873"/>
            <a:ext cx="64402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7" idx="3"/>
            <a:endCxn id="8" idx="1"/>
          </p:cNvCxnSpPr>
          <p:nvPr/>
        </p:nvCxnSpPr>
        <p:spPr>
          <a:xfrm>
            <a:off x="9212454" y="2382873"/>
            <a:ext cx="644125"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肘形连接符 33"/>
          <p:cNvCxnSpPr>
            <a:stCxn id="8" idx="3"/>
            <a:endCxn id="9" idx="3"/>
          </p:cNvCxnSpPr>
          <p:nvPr/>
        </p:nvCxnSpPr>
        <p:spPr>
          <a:xfrm>
            <a:off x="11512763" y="2382874"/>
            <a:ext cx="12700" cy="1621589"/>
          </a:xfrm>
          <a:prstGeom prst="bentConnector3">
            <a:avLst>
              <a:gd name="adj1" fmla="val 180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9" idx="2"/>
            <a:endCxn id="12" idx="2"/>
          </p:cNvCxnSpPr>
          <p:nvPr/>
        </p:nvCxnSpPr>
        <p:spPr>
          <a:xfrm rot="5400000" flipH="1">
            <a:off x="8337192" y="2039457"/>
            <a:ext cx="94441" cy="4600516"/>
          </a:xfrm>
          <a:prstGeom prst="bentConnector3">
            <a:avLst>
              <a:gd name="adj1" fmla="val -242056"/>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9" idx="1"/>
            <a:endCxn id="10" idx="3"/>
          </p:cNvCxnSpPr>
          <p:nvPr/>
        </p:nvCxnSpPr>
        <p:spPr>
          <a:xfrm flipH="1">
            <a:off x="9212454" y="4004463"/>
            <a:ext cx="644125"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flipV="1">
            <a:off x="6912247" y="4004462"/>
            <a:ext cx="644127"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stCxn id="12" idx="1"/>
            <a:endCxn id="13" idx="3"/>
          </p:cNvCxnSpPr>
          <p:nvPr/>
        </p:nvCxnSpPr>
        <p:spPr>
          <a:xfrm flipH="1">
            <a:off x="4611936" y="4004462"/>
            <a:ext cx="644127"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13" idx="1"/>
            <a:endCxn id="14" idx="3"/>
          </p:cNvCxnSpPr>
          <p:nvPr/>
        </p:nvCxnSpPr>
        <p:spPr>
          <a:xfrm flipH="1" flipV="1">
            <a:off x="2311625" y="4004462"/>
            <a:ext cx="644127"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stCxn id="14" idx="2"/>
            <a:endCxn id="15" idx="0"/>
          </p:cNvCxnSpPr>
          <p:nvPr/>
        </p:nvCxnSpPr>
        <p:spPr>
          <a:xfrm>
            <a:off x="1483533" y="4292494"/>
            <a:ext cx="0" cy="1634354"/>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15" idx="3"/>
            <a:endCxn id="16" idx="1"/>
          </p:cNvCxnSpPr>
          <p:nvPr/>
        </p:nvCxnSpPr>
        <p:spPr>
          <a:xfrm>
            <a:off x="2311625" y="6214880"/>
            <a:ext cx="644127"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stCxn id="16" idx="3"/>
            <a:endCxn id="17" idx="1"/>
          </p:cNvCxnSpPr>
          <p:nvPr/>
        </p:nvCxnSpPr>
        <p:spPr>
          <a:xfrm>
            <a:off x="4611936" y="6214880"/>
            <a:ext cx="644127"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stCxn id="17" idx="3"/>
            <a:endCxn id="18" idx="1"/>
          </p:cNvCxnSpPr>
          <p:nvPr/>
        </p:nvCxnSpPr>
        <p:spPr>
          <a:xfrm>
            <a:off x="6912247" y="6214880"/>
            <a:ext cx="644127" cy="32"/>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6" name="肘形连接符 5"/>
          <p:cNvCxnSpPr>
            <a:stCxn id="5" idx="2"/>
            <a:endCxn id="4" idx="2"/>
          </p:cNvCxnSpPr>
          <p:nvPr/>
        </p:nvCxnSpPr>
        <p:spPr>
          <a:xfrm rot="5400000" flipH="1">
            <a:off x="4886779" y="1567971"/>
            <a:ext cx="94441" cy="2300311"/>
          </a:xfrm>
          <a:prstGeom prst="bentConnector3">
            <a:avLst>
              <a:gd name="adj1" fmla="val -242056"/>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460526" y="3007824"/>
            <a:ext cx="723275"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不通过</a:t>
            </a:r>
            <a:endParaRPr lang="zh-CN" altLang="en-US" sz="1400" dirty="0">
              <a:latin typeface="微软雅黑" panose="020B0503020204020204" charset="-122"/>
              <a:ea typeface="微软雅黑" panose="020B0503020204020204" charset="-122"/>
            </a:endParaRPr>
          </a:p>
        </p:txBody>
      </p:sp>
      <p:sp>
        <p:nvSpPr>
          <p:cNvPr id="35" name="文本框 34"/>
          <p:cNvSpPr txBox="1"/>
          <p:nvPr/>
        </p:nvSpPr>
        <p:spPr>
          <a:xfrm>
            <a:off x="6931232" y="2061360"/>
            <a:ext cx="543739"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通过</a:t>
            </a:r>
            <a:endParaRPr lang="zh-CN" altLang="en-US" sz="1400" dirty="0">
              <a:latin typeface="微软雅黑" panose="020B0503020204020204" charset="-122"/>
              <a:ea typeface="微软雅黑" panose="020B0503020204020204" charset="-122"/>
            </a:endParaRPr>
          </a:p>
        </p:txBody>
      </p:sp>
      <p:cxnSp>
        <p:nvCxnSpPr>
          <p:cNvPr id="24" name="肘形连接符 23"/>
          <p:cNvCxnSpPr>
            <a:stCxn id="8" idx="2"/>
            <a:endCxn id="4" idx="2"/>
          </p:cNvCxnSpPr>
          <p:nvPr/>
        </p:nvCxnSpPr>
        <p:spPr>
          <a:xfrm rot="5400000" flipH="1">
            <a:off x="7187037" y="-732287"/>
            <a:ext cx="94441" cy="6900827"/>
          </a:xfrm>
          <a:prstGeom prst="bentConnector3">
            <a:avLst>
              <a:gd name="adj1" fmla="val -242056"/>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1208568" y="3164785"/>
            <a:ext cx="543739"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通过</a:t>
            </a:r>
            <a:endParaRPr lang="zh-CN" altLang="en-US" sz="1400" dirty="0">
              <a:latin typeface="微软雅黑" panose="020B0503020204020204" charset="-122"/>
              <a:ea typeface="微软雅黑" panose="020B0503020204020204" charset="-122"/>
            </a:endParaRPr>
          </a:p>
        </p:txBody>
      </p:sp>
      <p:sp>
        <p:nvSpPr>
          <p:cNvPr id="43" name="文本框 42"/>
          <p:cNvSpPr txBox="1"/>
          <p:nvPr/>
        </p:nvSpPr>
        <p:spPr>
          <a:xfrm>
            <a:off x="7838951" y="4630704"/>
            <a:ext cx="934871" cy="307777"/>
          </a:xfrm>
          <a:prstGeom prst="rect">
            <a:avLst/>
          </a:prstGeom>
          <a:noFill/>
        </p:spPr>
        <p:txBody>
          <a:bodyPr wrap="none" rtlCol="0">
            <a:spAutoFit/>
          </a:bodyPr>
          <a:lstStyle/>
          <a:p>
            <a:r>
              <a:rPr lang="en-US" altLang="zh-CN" sz="1400" dirty="0">
                <a:latin typeface="微软雅黑" panose="020B0503020204020204" charset="-122"/>
                <a:ea typeface="微软雅黑" panose="020B0503020204020204" charset="-122"/>
              </a:rPr>
              <a:t>3</a:t>
            </a:r>
            <a:r>
              <a:rPr lang="zh-CN" altLang="en-US" sz="1400" dirty="0" smtClean="0">
                <a:latin typeface="微软雅黑" panose="020B0503020204020204" charset="-122"/>
                <a:ea typeface="微软雅黑" panose="020B0503020204020204" charset="-122"/>
              </a:rPr>
              <a:t>级、</a:t>
            </a:r>
            <a:r>
              <a:rPr lang="en-US" altLang="zh-CN" sz="1400" dirty="0" smtClean="0">
                <a:latin typeface="微软雅黑" panose="020B0503020204020204" charset="-122"/>
                <a:ea typeface="微软雅黑" panose="020B0503020204020204" charset="-122"/>
              </a:rPr>
              <a:t>4</a:t>
            </a:r>
            <a:r>
              <a:rPr lang="zh-CN" altLang="en-US" sz="1400" dirty="0" smtClean="0">
                <a:latin typeface="微软雅黑" panose="020B0503020204020204" charset="-122"/>
                <a:ea typeface="微软雅黑" panose="020B0503020204020204" charset="-122"/>
              </a:rPr>
              <a:t>级</a:t>
            </a:r>
            <a:endParaRPr lang="zh-CN" altLang="en-US" sz="1400" dirty="0">
              <a:latin typeface="微软雅黑" panose="020B0503020204020204" charset="-122"/>
              <a:ea typeface="微软雅黑" panose="020B0503020204020204" charset="-122"/>
            </a:endParaRPr>
          </a:p>
        </p:txBody>
      </p:sp>
      <p:sp>
        <p:nvSpPr>
          <p:cNvPr id="44" name="文本框 43"/>
          <p:cNvSpPr txBox="1"/>
          <p:nvPr/>
        </p:nvSpPr>
        <p:spPr>
          <a:xfrm>
            <a:off x="9063597" y="3674855"/>
            <a:ext cx="934871" cy="307777"/>
          </a:xfrm>
          <a:prstGeom prst="rect">
            <a:avLst/>
          </a:prstGeom>
          <a:noFill/>
        </p:spPr>
        <p:txBody>
          <a:bodyPr wrap="none" rtlCol="0">
            <a:spAutoFit/>
          </a:bodyPr>
          <a:lstStyle/>
          <a:p>
            <a:r>
              <a:rPr lang="en-US" altLang="zh-CN" sz="1400" dirty="0">
                <a:latin typeface="微软雅黑" panose="020B0503020204020204" charset="-122"/>
                <a:ea typeface="微软雅黑" panose="020B0503020204020204" charset="-122"/>
              </a:rPr>
              <a:t>1</a:t>
            </a:r>
            <a:r>
              <a:rPr lang="zh-CN" altLang="en-US" sz="1400" dirty="0" smtClean="0">
                <a:latin typeface="微软雅黑" panose="020B0503020204020204" charset="-122"/>
                <a:ea typeface="微软雅黑" panose="020B0503020204020204" charset="-122"/>
              </a:rPr>
              <a:t>级、</a:t>
            </a:r>
            <a:r>
              <a:rPr lang="en-US" altLang="zh-CN" sz="1400" dirty="0" smtClean="0">
                <a:latin typeface="微软雅黑" panose="020B0503020204020204" charset="-122"/>
                <a:ea typeface="微软雅黑" panose="020B0503020204020204" charset="-122"/>
              </a:rPr>
              <a:t>2</a:t>
            </a:r>
            <a:r>
              <a:rPr lang="zh-CN" altLang="en-US" sz="1400" dirty="0" smtClean="0">
                <a:latin typeface="微软雅黑" panose="020B0503020204020204" charset="-122"/>
                <a:ea typeface="微软雅黑" panose="020B0503020204020204" charset="-122"/>
              </a:rPr>
              <a:t>级</a:t>
            </a:r>
            <a:endParaRPr lang="zh-CN" altLang="en-US" sz="1400" dirty="0">
              <a:latin typeface="微软雅黑" panose="020B0503020204020204" charset="-122"/>
              <a:ea typeface="微软雅黑" panose="020B0503020204020204" charset="-122"/>
            </a:endParaRPr>
          </a:p>
        </p:txBody>
      </p:sp>
      <p:sp>
        <p:nvSpPr>
          <p:cNvPr id="45" name="文本框 44"/>
          <p:cNvSpPr txBox="1"/>
          <p:nvPr/>
        </p:nvSpPr>
        <p:spPr>
          <a:xfrm>
            <a:off x="6962441" y="3674855"/>
            <a:ext cx="543739"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通过</a:t>
            </a:r>
            <a:endParaRPr lang="zh-CN" altLang="en-US" sz="1400" dirty="0">
              <a:latin typeface="微软雅黑" panose="020B0503020204020204" charset="-122"/>
              <a:ea typeface="微软雅黑" panose="020B0503020204020204" charset="-122"/>
            </a:endParaRPr>
          </a:p>
        </p:txBody>
      </p:sp>
      <p:cxnSp>
        <p:nvCxnSpPr>
          <p:cNvPr id="30" name="肘形连接符 29"/>
          <p:cNvCxnSpPr>
            <a:stCxn id="10" idx="0"/>
            <a:endCxn id="4" idx="2"/>
          </p:cNvCxnSpPr>
          <p:nvPr/>
        </p:nvCxnSpPr>
        <p:spPr>
          <a:xfrm rot="16200000" flipV="1">
            <a:off x="5608962" y="845788"/>
            <a:ext cx="950335" cy="4600570"/>
          </a:xfrm>
          <a:prstGeom prst="bentConnector3">
            <a:avLst>
              <a:gd name="adj1" fmla="val 65909"/>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4441118" y="5907103"/>
            <a:ext cx="902811"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存在异议</a:t>
            </a:r>
            <a:endParaRPr lang="zh-CN" altLang="en-US" sz="1400" dirty="0">
              <a:latin typeface="微软雅黑" panose="020B0503020204020204" charset="-122"/>
              <a:ea typeface="微软雅黑" panose="020B0503020204020204" charset="-122"/>
            </a:endParaRPr>
          </a:p>
        </p:txBody>
      </p:sp>
      <p:sp>
        <p:nvSpPr>
          <p:cNvPr id="56" name="文本框 55"/>
          <p:cNvSpPr txBox="1"/>
          <p:nvPr/>
        </p:nvSpPr>
        <p:spPr>
          <a:xfrm>
            <a:off x="6884893" y="5907103"/>
            <a:ext cx="723275"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不通过</a:t>
            </a:r>
            <a:endParaRPr lang="zh-CN" altLang="en-US" sz="1400" dirty="0">
              <a:latin typeface="微软雅黑" panose="020B0503020204020204" charset="-122"/>
              <a:ea typeface="微软雅黑" panose="020B0503020204020204" charset="-122"/>
            </a:endParaRPr>
          </a:p>
        </p:txBody>
      </p:sp>
      <p:sp>
        <p:nvSpPr>
          <p:cNvPr id="57" name="矩形 56"/>
          <p:cNvSpPr/>
          <p:nvPr/>
        </p:nvSpPr>
        <p:spPr>
          <a:xfrm>
            <a:off x="2955752" y="4822347"/>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获得监督评估通过标识</a:t>
            </a:r>
            <a:endParaRPr lang="zh-CN" altLang="en-US" dirty="0">
              <a:latin typeface="微软雅黑" panose="020B0503020204020204" charset="-122"/>
              <a:ea typeface="微软雅黑" panose="020B0503020204020204" charset="-122"/>
            </a:endParaRPr>
          </a:p>
        </p:txBody>
      </p:sp>
      <p:cxnSp>
        <p:nvCxnSpPr>
          <p:cNvPr id="52" name="直接箭头连接符 51"/>
          <p:cNvCxnSpPr>
            <a:stCxn id="16" idx="0"/>
            <a:endCxn id="57" idx="2"/>
          </p:cNvCxnSpPr>
          <p:nvPr/>
        </p:nvCxnSpPr>
        <p:spPr>
          <a:xfrm flipV="1">
            <a:off x="3783844" y="5398411"/>
            <a:ext cx="0" cy="433996"/>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stCxn id="57" idx="0"/>
            <a:endCxn id="13" idx="2"/>
          </p:cNvCxnSpPr>
          <p:nvPr/>
        </p:nvCxnSpPr>
        <p:spPr>
          <a:xfrm flipV="1">
            <a:off x="3783844" y="4386935"/>
            <a:ext cx="0" cy="435412"/>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肘形连接符 66"/>
          <p:cNvCxnSpPr>
            <a:stCxn id="17" idx="0"/>
            <a:endCxn id="57" idx="3"/>
          </p:cNvCxnSpPr>
          <p:nvPr/>
        </p:nvCxnSpPr>
        <p:spPr>
          <a:xfrm rot="16200000" flipV="1">
            <a:off x="4987032" y="4735283"/>
            <a:ext cx="722028" cy="1472219"/>
          </a:xfrm>
          <a:prstGeom prst="bentConnector2">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3248005" y="5550038"/>
            <a:ext cx="543739"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通过</a:t>
            </a:r>
            <a:endParaRPr lang="zh-CN" altLang="en-US" sz="1400" dirty="0">
              <a:latin typeface="微软雅黑" panose="020B0503020204020204" charset="-122"/>
              <a:ea typeface="微软雅黑" panose="020B0503020204020204" charset="-122"/>
            </a:endParaRPr>
          </a:p>
        </p:txBody>
      </p:sp>
      <p:sp>
        <p:nvSpPr>
          <p:cNvPr id="86" name="文本框 85"/>
          <p:cNvSpPr txBox="1"/>
          <p:nvPr/>
        </p:nvSpPr>
        <p:spPr>
          <a:xfrm>
            <a:off x="2455917" y="3461286"/>
            <a:ext cx="543739" cy="523220"/>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监督</a:t>
            </a:r>
            <a:endParaRPr lang="en-US" altLang="zh-CN" sz="1400" dirty="0" smtClean="0">
              <a:latin typeface="微软雅黑" panose="020B0503020204020204" charset="-122"/>
              <a:ea typeface="微软雅黑" panose="020B0503020204020204" charset="-122"/>
            </a:endParaRPr>
          </a:p>
          <a:p>
            <a:r>
              <a:rPr lang="zh-CN" altLang="en-US" sz="1400" dirty="0" smtClean="0">
                <a:latin typeface="微软雅黑" panose="020B0503020204020204" charset="-122"/>
                <a:ea typeface="微软雅黑" panose="020B0503020204020204" charset="-122"/>
              </a:rPr>
              <a:t>评估</a:t>
            </a:r>
            <a:endParaRPr lang="zh-CN" altLang="en-US" sz="1400" dirty="0">
              <a:latin typeface="微软雅黑" panose="020B0503020204020204" charset="-122"/>
              <a:ea typeface="微软雅黑" panose="020B0503020204020204" charset="-122"/>
            </a:endParaRPr>
          </a:p>
        </p:txBody>
      </p:sp>
      <p:sp>
        <p:nvSpPr>
          <p:cNvPr id="51" name="文本框 50"/>
          <p:cNvSpPr txBox="1"/>
          <p:nvPr/>
        </p:nvSpPr>
        <p:spPr>
          <a:xfrm>
            <a:off x="2264898" y="107921"/>
            <a:ext cx="9876247" cy="583565"/>
          </a:xfrm>
          <a:prstGeom prst="rect">
            <a:avLst/>
          </a:prstGeom>
          <a:noFill/>
        </p:spPr>
        <p:txBody>
          <a:bodyPr wrap="square" rtlCol="0">
            <a:spAutoFit/>
          </a:bodyPr>
          <a:lstStyle/>
          <a:p>
            <a:pPr algn="r">
              <a:buClrTx/>
              <a:buSzTx/>
              <a:buFontTx/>
            </a:pPr>
            <a:r>
              <a:rPr lang="zh-CN" altLang="en-US" sz="3200" dirty="0">
                <a:solidFill>
                  <a:schemeClr val="bg1"/>
                </a:solidFill>
                <a:latin typeface="微软雅黑" panose="020B0503020204020204" charset="-122"/>
                <a:ea typeface="微软雅黑" panose="020B0503020204020204" charset="-122"/>
                <a:cs typeface="+mj-cs"/>
              </a:rPr>
              <a:t>评估综合流程</a:t>
            </a:r>
            <a:endParaRPr lang="zh-CN" altLang="en-US" sz="3200" dirty="0">
              <a:solidFill>
                <a:schemeClr val="bg1"/>
              </a:solidFill>
              <a:latin typeface="微软雅黑" panose="020B0503020204020204" charset="-122"/>
              <a:ea typeface="微软雅黑" panose="020B0503020204020204" charset="-122"/>
              <a:cs typeface="+mj-cs"/>
            </a:endParaRPr>
          </a:p>
        </p:txBody>
      </p:sp>
      <p:cxnSp>
        <p:nvCxnSpPr>
          <p:cNvPr id="58" name="直接箭头连接符 57"/>
          <p:cNvCxnSpPr>
            <a:stCxn id="13" idx="0"/>
            <a:endCxn id="4" idx="2"/>
          </p:cNvCxnSpPr>
          <p:nvPr/>
        </p:nvCxnSpPr>
        <p:spPr>
          <a:xfrm flipV="1">
            <a:off x="3783844" y="2670905"/>
            <a:ext cx="0" cy="95108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3068469" y="3129408"/>
            <a:ext cx="723275"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再评估</a:t>
            </a:r>
            <a:endParaRPr lang="zh-CN" altLang="en-US" sz="1400" dirty="0">
              <a:latin typeface="微软雅黑" panose="020B0503020204020204" charset="-122"/>
              <a:ea typeface="微软雅黑" panose="020B0503020204020204" charset="-122"/>
            </a:endParaRPr>
          </a:p>
        </p:txBody>
      </p:sp>
      <p:sp>
        <p:nvSpPr>
          <p:cNvPr id="61" name="文本框 60"/>
          <p:cNvSpPr txBox="1"/>
          <p:nvPr/>
        </p:nvSpPr>
        <p:spPr>
          <a:xfrm>
            <a:off x="4911931" y="4765263"/>
            <a:ext cx="543739" cy="307777"/>
          </a:xfrm>
          <a:prstGeom prst="rect">
            <a:avLst/>
          </a:prstGeom>
          <a:noFill/>
        </p:spPr>
        <p:txBody>
          <a:bodyPr wrap="none" rtlCol="0">
            <a:spAutoFit/>
          </a:bodyPr>
          <a:lstStyle/>
          <a:p>
            <a:r>
              <a:rPr lang="zh-CN" altLang="en-US" sz="1400" dirty="0" smtClean="0">
                <a:latin typeface="微软雅黑" panose="020B0503020204020204" charset="-122"/>
                <a:ea typeface="微软雅黑" panose="020B0503020204020204" charset="-122"/>
              </a:rPr>
              <a:t>通过</a:t>
            </a:r>
            <a:endParaRPr lang="zh-CN" altLang="en-US" sz="1400" dirty="0">
              <a:latin typeface="微软雅黑" panose="020B0503020204020204" charset="-122"/>
              <a:ea typeface="微软雅黑" panose="020B0503020204020204" charset="-122"/>
            </a:endParaRPr>
          </a:p>
        </p:txBody>
      </p:sp>
      <p:sp>
        <p:nvSpPr>
          <p:cNvPr id="62" name="矩形 61"/>
          <p:cNvSpPr/>
          <p:nvPr/>
        </p:nvSpPr>
        <p:spPr>
          <a:xfrm>
            <a:off x="7556270" y="1412776"/>
            <a:ext cx="1656184" cy="57606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smtClean="0">
                <a:latin typeface="微软雅黑" panose="020B0503020204020204" charset="-122"/>
                <a:ea typeface="微软雅黑" panose="020B0503020204020204" charset="-122"/>
              </a:rPr>
              <a:t>企业自评估</a:t>
            </a:r>
            <a:endParaRPr lang="zh-CN" altLang="en-US" dirty="0">
              <a:latin typeface="微软雅黑" panose="020B0503020204020204" charset="-122"/>
              <a:ea typeface="微软雅黑" panose="020B0503020204020204" charset="-122"/>
            </a:endParaRPr>
          </a:p>
        </p:txBody>
      </p:sp>
      <p:cxnSp>
        <p:nvCxnSpPr>
          <p:cNvPr id="64" name="肘形连接符 63"/>
          <p:cNvCxnSpPr>
            <a:stCxn id="5" idx="3"/>
            <a:endCxn id="62" idx="1"/>
          </p:cNvCxnSpPr>
          <p:nvPr/>
        </p:nvCxnSpPr>
        <p:spPr>
          <a:xfrm flipV="1">
            <a:off x="6912247" y="1700808"/>
            <a:ext cx="644023" cy="682066"/>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肘形连接符 64"/>
          <p:cNvCxnSpPr>
            <a:stCxn id="62" idx="3"/>
            <a:endCxn id="8" idx="1"/>
          </p:cNvCxnSpPr>
          <p:nvPr/>
        </p:nvCxnSpPr>
        <p:spPr>
          <a:xfrm>
            <a:off x="9212454" y="1700808"/>
            <a:ext cx="644125" cy="682066"/>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77949" y="1105495"/>
            <a:ext cx="6706455" cy="477054"/>
          </a:xfrm>
          <a:prstGeom prst="rect">
            <a:avLst/>
          </a:prstGeom>
        </p:spPr>
        <p:txBody>
          <a:bodyPr wrap="square">
            <a:spAutoFit/>
          </a:bodyPr>
          <a:lstStyle/>
          <a:p>
            <a:pPr>
              <a:lnSpc>
                <a:spcPts val="3000"/>
              </a:lnSpc>
            </a:pPr>
            <a:r>
              <a:rPr lang="zh-CN" altLang="en-US" sz="2400" dirty="0" smtClean="0">
                <a:solidFill>
                  <a:srgbClr val="002060"/>
                </a:solidFill>
                <a:latin typeface="微软雅黑" panose="020B0503020204020204" charset="-122"/>
                <a:ea typeface="微软雅黑" panose="020B0503020204020204" charset="-122"/>
              </a:rPr>
              <a:t>全角色：企业、评估机构、评估专家、管理机构</a:t>
            </a:r>
            <a:endParaRPr lang="zh-CN" altLang="en-US" sz="2400" dirty="0">
              <a:solidFill>
                <a:srgbClr val="00206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p:cNvSpPr txBox="1"/>
          <p:nvPr/>
        </p:nvSpPr>
        <p:spPr>
          <a:xfrm>
            <a:off x="2245848" y="116176"/>
            <a:ext cx="9876247" cy="583565"/>
          </a:xfrm>
          <a:prstGeom prst="rect">
            <a:avLst/>
          </a:prstGeom>
          <a:noFill/>
        </p:spPr>
        <p:txBody>
          <a:bodyPr wrap="square" rtlCol="0">
            <a:spAutoFit/>
          </a:bodyPr>
          <a:lstStyle/>
          <a:p>
            <a:pPr algn="r"/>
            <a:r>
              <a:rPr lang="zh-CN" altLang="en-US" sz="3200" dirty="0">
                <a:solidFill>
                  <a:schemeClr val="bg1"/>
                </a:solidFill>
                <a:latin typeface="微软雅黑" panose="020B0503020204020204" charset="-122"/>
                <a:ea typeface="微软雅黑" panose="020B0503020204020204" charset="-122"/>
                <a:cs typeface="+mj-cs"/>
              </a:rPr>
              <a:t>企业自评</a:t>
            </a:r>
            <a:endParaRPr lang="zh-CN" altLang="en-US" sz="3200" b="1" dirty="0">
              <a:solidFill>
                <a:schemeClr val="bg1"/>
              </a:solidFill>
              <a:latin typeface="微软雅黑" panose="020B0503020204020204" charset="-122"/>
              <a:ea typeface="微软雅黑" panose="020B0503020204020204" charset="-122"/>
            </a:endParaRPr>
          </a:p>
        </p:txBody>
      </p:sp>
      <p:sp>
        <p:nvSpPr>
          <p:cNvPr id="62" name="矩形 61"/>
          <p:cNvSpPr/>
          <p:nvPr/>
        </p:nvSpPr>
        <p:spPr>
          <a:xfrm>
            <a:off x="397510" y="1069975"/>
            <a:ext cx="5271135" cy="516953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企业自评主要提供的</a:t>
            </a:r>
            <a:r>
              <a:rPr lang="zh-CN" altLang="en-US" sz="2000" dirty="0" smtClean="0">
                <a:solidFill>
                  <a:srgbClr val="002060"/>
                </a:solidFill>
                <a:latin typeface="微软雅黑" panose="020B0503020204020204" charset="-122"/>
                <a:ea typeface="微软雅黑" panose="020B0503020204020204" charset="-122"/>
              </a:rPr>
              <a:t>材料</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企业项目管理</a:t>
            </a:r>
            <a:r>
              <a:rPr lang="zh-CN" altLang="en-US" sz="2000" dirty="0" smtClean="0">
                <a:solidFill>
                  <a:srgbClr val="002060"/>
                </a:solidFill>
                <a:latin typeface="微软雅黑" panose="020B0503020204020204" charset="-122"/>
                <a:ea typeface="微软雅黑" panose="020B0503020204020204" charset="-122"/>
              </a:rPr>
              <a:t>自评表</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相应的证明材料，佐证自评表（组织层面、项目层面的</a:t>
            </a:r>
            <a:r>
              <a:rPr lang="zh-CN" altLang="en-US" sz="2000" dirty="0" smtClean="0">
                <a:solidFill>
                  <a:srgbClr val="002060"/>
                </a:solidFill>
                <a:latin typeface="微软雅黑" panose="020B0503020204020204" charset="-122"/>
                <a:ea typeface="微软雅黑" panose="020B0503020204020204" charset="-122"/>
              </a:rPr>
              <a:t>各类资料）</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典型项目案例的相关</a:t>
            </a:r>
            <a:r>
              <a:rPr lang="zh-CN" altLang="en-US" sz="2000" dirty="0" smtClean="0">
                <a:solidFill>
                  <a:srgbClr val="002060"/>
                </a:solidFill>
                <a:latin typeface="微软雅黑" panose="020B0503020204020204" charset="-122"/>
                <a:ea typeface="微软雅黑" panose="020B0503020204020204" charset="-122"/>
              </a:rPr>
              <a:t>文件</a:t>
            </a:r>
            <a:endParaRPr lang="zh-CN" altLang="en-US" sz="2000" dirty="0" smtClean="0">
              <a:solidFill>
                <a:srgbClr val="002060"/>
              </a:solidFill>
              <a:latin typeface="微软雅黑" panose="020B0503020204020204" charset="-122"/>
              <a:ea typeface="微软雅黑" panose="020B0503020204020204" charset="-122"/>
            </a:endParaRPr>
          </a:p>
          <a:p>
            <a:pPr marL="342900" lvl="0"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自评是企业梳理自身项目管理的</a:t>
            </a:r>
            <a:r>
              <a:rPr lang="zh-CN" altLang="en-US" sz="2000" dirty="0" smtClean="0">
                <a:solidFill>
                  <a:srgbClr val="002060"/>
                </a:solidFill>
                <a:latin typeface="微软雅黑" panose="020B0503020204020204" charset="-122"/>
                <a:ea typeface="微软雅黑" panose="020B0503020204020204" charset="-122"/>
              </a:rPr>
              <a:t>现状</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企业经营者对项目管理的重视</a:t>
            </a:r>
            <a:r>
              <a:rPr lang="zh-CN" altLang="en-US" sz="2000" dirty="0" smtClean="0">
                <a:solidFill>
                  <a:srgbClr val="002060"/>
                </a:solidFill>
                <a:latin typeface="微软雅黑" panose="020B0503020204020204" charset="-122"/>
                <a:ea typeface="微软雅黑" panose="020B0503020204020204" charset="-122"/>
              </a:rPr>
              <a:t>程度</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组织战略的实现与项目管理的</a:t>
            </a:r>
            <a:r>
              <a:rPr lang="zh-CN" altLang="en-US" sz="2000" dirty="0" smtClean="0">
                <a:solidFill>
                  <a:srgbClr val="002060"/>
                </a:solidFill>
                <a:latin typeface="微软雅黑" panose="020B0503020204020204" charset="-122"/>
                <a:ea typeface="微软雅黑" panose="020B0503020204020204" charset="-122"/>
              </a:rPr>
              <a:t>关联度</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项目管理</a:t>
            </a:r>
            <a:r>
              <a:rPr lang="zh-CN" altLang="en-US" sz="2000" dirty="0" smtClean="0">
                <a:solidFill>
                  <a:srgbClr val="002060"/>
                </a:solidFill>
                <a:latin typeface="微软雅黑" panose="020B0503020204020204" charset="-122"/>
                <a:ea typeface="微软雅黑" panose="020B0503020204020204" charset="-122"/>
              </a:rPr>
              <a:t>与组织的资源组织（</a:t>
            </a:r>
            <a:r>
              <a:rPr lang="zh-CN" altLang="en-US" sz="2000" dirty="0" smtClean="0">
                <a:solidFill>
                  <a:srgbClr val="002060"/>
                </a:solidFill>
                <a:latin typeface="微软雅黑" panose="020B0503020204020204" charset="-122"/>
                <a:ea typeface="微软雅黑" panose="020B0503020204020204" charset="-122"/>
              </a:rPr>
              <a:t>人财物）</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项目的实施</a:t>
            </a:r>
            <a:r>
              <a:rPr lang="zh-CN" altLang="en-US" sz="2000" dirty="0" smtClean="0">
                <a:solidFill>
                  <a:srgbClr val="002060"/>
                </a:solidFill>
                <a:latin typeface="微软雅黑" panose="020B0503020204020204" charset="-122"/>
                <a:ea typeface="微软雅黑" panose="020B0503020204020204" charset="-122"/>
              </a:rPr>
              <a:t>过程及</a:t>
            </a:r>
            <a:r>
              <a:rPr lang="zh-CN" altLang="en-US" sz="2000" dirty="0" smtClean="0">
                <a:solidFill>
                  <a:srgbClr val="002060"/>
                </a:solidFill>
                <a:latin typeface="微软雅黑" panose="020B0503020204020204" charset="-122"/>
                <a:ea typeface="微软雅黑" panose="020B0503020204020204" charset="-122"/>
              </a:rPr>
              <a:t>效果</a:t>
            </a:r>
            <a:endParaRPr lang="zh-CN" altLang="en-US"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en-US" altLang="zh-CN" sz="2000" dirty="0" smtClean="0">
                <a:solidFill>
                  <a:srgbClr val="002060"/>
                </a:solidFill>
                <a:latin typeface="微软雅黑" panose="020B0503020204020204" charset="-122"/>
                <a:ea typeface="微软雅黑" panose="020B0503020204020204" charset="-122"/>
              </a:rPr>
              <a:t>……</a:t>
            </a:r>
            <a:endParaRPr lang="en-US" altLang="zh-CN" sz="2000" dirty="0" smtClean="0">
              <a:solidFill>
                <a:srgbClr val="002060"/>
              </a:solidFill>
              <a:latin typeface="微软雅黑" panose="020B0503020204020204" charset="-122"/>
              <a:ea typeface="微软雅黑" panose="020B0503020204020204" charset="-122"/>
            </a:endParaRPr>
          </a:p>
        </p:txBody>
      </p:sp>
      <p:grpSp>
        <p:nvGrpSpPr>
          <p:cNvPr id="63" name="组合 62"/>
          <p:cNvGrpSpPr/>
          <p:nvPr/>
        </p:nvGrpSpPr>
        <p:grpSpPr>
          <a:xfrm>
            <a:off x="5608493" y="1420861"/>
            <a:ext cx="6320155" cy="3448299"/>
            <a:chOff x="5608493" y="916805"/>
            <a:chExt cx="6320155" cy="3448299"/>
          </a:xfrm>
        </p:grpSpPr>
        <p:sp>
          <p:nvSpPr>
            <p:cNvPr id="64" name="流程图: 终止 63"/>
            <p:cNvSpPr/>
            <p:nvPr/>
          </p:nvSpPr>
          <p:spPr>
            <a:xfrm>
              <a:off x="5608493" y="1348089"/>
              <a:ext cx="930065" cy="373510"/>
            </a:xfrm>
            <a:prstGeom prst="flowChartTerminator">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企业注册</a:t>
              </a:r>
              <a:endParaRPr lang="zh-CN" altLang="en-US" sz="1100" dirty="0">
                <a:latin typeface="微软雅黑" panose="020B0503020204020204" charset="-122"/>
                <a:ea typeface="微软雅黑" panose="020B0503020204020204" charset="-122"/>
              </a:endParaRPr>
            </a:p>
          </p:txBody>
        </p:sp>
        <p:sp>
          <p:nvSpPr>
            <p:cNvPr id="65" name="矩形 64"/>
            <p:cNvSpPr/>
            <p:nvPr/>
          </p:nvSpPr>
          <p:spPr>
            <a:xfrm>
              <a:off x="6900425" y="1348048"/>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企业提出</a:t>
              </a:r>
              <a:endParaRPr lang="en-US" altLang="zh-CN" sz="1100" dirty="0" smtClean="0">
                <a:latin typeface="微软雅黑" panose="020B0503020204020204" charset="-122"/>
                <a:ea typeface="微软雅黑" panose="020B0503020204020204" charset="-122"/>
              </a:endParaRPr>
            </a:p>
            <a:p>
              <a:pPr algn="ctr"/>
              <a:r>
                <a:rPr lang="zh-CN" altLang="en-US" sz="1100" dirty="0" smtClean="0">
                  <a:latin typeface="微软雅黑" panose="020B0503020204020204" charset="-122"/>
                  <a:ea typeface="微软雅黑" panose="020B0503020204020204" charset="-122"/>
                </a:rPr>
                <a:t>评估申请</a:t>
              </a:r>
              <a:endParaRPr lang="zh-CN" altLang="en-US" sz="1100" dirty="0">
                <a:latin typeface="微软雅黑" panose="020B0503020204020204" charset="-122"/>
                <a:ea typeface="微软雅黑" panose="020B0503020204020204" charset="-122"/>
              </a:endParaRPr>
            </a:p>
          </p:txBody>
        </p:sp>
        <p:sp>
          <p:nvSpPr>
            <p:cNvPr id="66" name="菱形 65"/>
            <p:cNvSpPr/>
            <p:nvPr/>
          </p:nvSpPr>
          <p:spPr>
            <a:xfrm>
              <a:off x="8192356" y="1283753"/>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审核申请</a:t>
              </a:r>
              <a:endParaRPr lang="zh-CN" altLang="en-US" sz="1100" dirty="0">
                <a:latin typeface="微软雅黑" panose="020B0503020204020204" charset="-122"/>
                <a:ea typeface="微软雅黑" panose="020B0503020204020204" charset="-122"/>
              </a:endParaRPr>
            </a:p>
          </p:txBody>
        </p:sp>
        <p:sp>
          <p:nvSpPr>
            <p:cNvPr id="69" name="矩形 68"/>
            <p:cNvSpPr/>
            <p:nvPr/>
          </p:nvSpPr>
          <p:spPr>
            <a:xfrm>
              <a:off x="9484229" y="1348048"/>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形成评估组</a:t>
              </a:r>
              <a:endParaRPr lang="zh-CN" altLang="en-US" sz="1100" dirty="0">
                <a:latin typeface="微软雅黑" panose="020B0503020204020204" charset="-122"/>
                <a:ea typeface="微软雅黑" panose="020B0503020204020204" charset="-122"/>
              </a:endParaRPr>
            </a:p>
          </p:txBody>
        </p:sp>
        <p:sp>
          <p:nvSpPr>
            <p:cNvPr id="70" name="菱形 69"/>
            <p:cNvSpPr/>
            <p:nvPr/>
          </p:nvSpPr>
          <p:spPr>
            <a:xfrm>
              <a:off x="10776160" y="1283753"/>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文件评审</a:t>
              </a:r>
              <a:endParaRPr lang="zh-CN" altLang="en-US" sz="1100" dirty="0">
                <a:latin typeface="微软雅黑" panose="020B0503020204020204" charset="-122"/>
                <a:ea typeface="微软雅黑" panose="020B0503020204020204" charset="-122"/>
              </a:endParaRPr>
            </a:p>
          </p:txBody>
        </p:sp>
        <p:sp>
          <p:nvSpPr>
            <p:cNvPr id="71" name="菱形 70"/>
            <p:cNvSpPr/>
            <p:nvPr/>
          </p:nvSpPr>
          <p:spPr>
            <a:xfrm>
              <a:off x="10776160" y="2435717"/>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等级</a:t>
              </a:r>
              <a:endParaRPr lang="zh-CN" altLang="en-US" sz="1100" dirty="0">
                <a:latin typeface="微软雅黑" panose="020B0503020204020204" charset="-122"/>
                <a:ea typeface="微软雅黑" panose="020B0503020204020204" charset="-122"/>
              </a:endParaRPr>
            </a:p>
          </p:txBody>
        </p:sp>
        <p:sp>
          <p:nvSpPr>
            <p:cNvPr id="72" name="菱形 71"/>
            <p:cNvSpPr/>
            <p:nvPr/>
          </p:nvSpPr>
          <p:spPr>
            <a:xfrm>
              <a:off x="9484288" y="2435231"/>
              <a:ext cx="930110" cy="497005"/>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现场评估</a:t>
              </a:r>
              <a:endParaRPr lang="zh-CN" altLang="en-US" sz="1100" dirty="0">
                <a:latin typeface="微软雅黑" panose="020B0503020204020204" charset="-122"/>
                <a:ea typeface="微软雅黑" panose="020B0503020204020204" charset="-122"/>
              </a:endParaRPr>
            </a:p>
          </p:txBody>
        </p:sp>
        <p:sp>
          <p:nvSpPr>
            <p:cNvPr id="73" name="矩形 72"/>
            <p:cNvSpPr/>
            <p:nvPr/>
          </p:nvSpPr>
          <p:spPr>
            <a:xfrm>
              <a:off x="8192356" y="2496957"/>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获得证书</a:t>
              </a:r>
              <a:endParaRPr lang="zh-CN" altLang="en-US" sz="1100" dirty="0">
                <a:latin typeface="微软雅黑" panose="020B0503020204020204" charset="-122"/>
                <a:ea typeface="微软雅黑" panose="020B0503020204020204" charset="-122"/>
              </a:endParaRPr>
            </a:p>
          </p:txBody>
        </p:sp>
        <p:sp>
          <p:nvSpPr>
            <p:cNvPr id="74" name="菱形 73"/>
            <p:cNvSpPr/>
            <p:nvPr/>
          </p:nvSpPr>
          <p:spPr>
            <a:xfrm>
              <a:off x="6900425" y="2435717"/>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a:latin typeface="微软雅黑" panose="020B0503020204020204" charset="-122"/>
                  <a:ea typeface="微软雅黑" panose="020B0503020204020204" charset="-122"/>
                </a:rPr>
                <a:t>年度监督</a:t>
              </a:r>
              <a:endParaRPr lang="zh-CN" altLang="en-US" sz="1100" dirty="0">
                <a:latin typeface="微软雅黑" panose="020B0503020204020204" charset="-122"/>
                <a:ea typeface="微软雅黑" panose="020B0503020204020204" charset="-122"/>
              </a:endParaRPr>
            </a:p>
          </p:txBody>
        </p:sp>
        <p:sp>
          <p:nvSpPr>
            <p:cNvPr id="75" name="矩形 74"/>
            <p:cNvSpPr/>
            <p:nvPr/>
          </p:nvSpPr>
          <p:spPr>
            <a:xfrm>
              <a:off x="5608493" y="2496957"/>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企业填写</a:t>
              </a:r>
              <a:endParaRPr lang="en-US" altLang="zh-CN" sz="1100" dirty="0" smtClean="0">
                <a:latin typeface="微软雅黑" panose="020B0503020204020204" charset="-122"/>
                <a:ea typeface="微软雅黑" panose="020B0503020204020204" charset="-122"/>
              </a:endParaRPr>
            </a:p>
            <a:p>
              <a:pPr algn="ctr"/>
              <a:r>
                <a:rPr lang="zh-CN" altLang="en-US" sz="1100" dirty="0" smtClean="0">
                  <a:latin typeface="微软雅黑" panose="020B0503020204020204" charset="-122"/>
                  <a:ea typeface="微软雅黑" panose="020B0503020204020204" charset="-122"/>
                </a:rPr>
                <a:t>自查报告</a:t>
              </a:r>
              <a:endParaRPr lang="zh-CN" altLang="en-US" sz="1100" dirty="0">
                <a:latin typeface="微软雅黑" panose="020B0503020204020204" charset="-122"/>
                <a:ea typeface="微软雅黑" panose="020B0503020204020204" charset="-122"/>
              </a:endParaRPr>
            </a:p>
          </p:txBody>
        </p:sp>
        <p:sp>
          <p:nvSpPr>
            <p:cNvPr id="76" name="矩形 75"/>
            <p:cNvSpPr/>
            <p:nvPr/>
          </p:nvSpPr>
          <p:spPr>
            <a:xfrm>
              <a:off x="5608493" y="3930313"/>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形成评估组</a:t>
              </a:r>
              <a:endParaRPr lang="zh-CN" altLang="en-US" sz="1100" dirty="0">
                <a:latin typeface="微软雅黑" panose="020B0503020204020204" charset="-122"/>
                <a:ea typeface="微软雅黑" panose="020B0503020204020204" charset="-122"/>
              </a:endParaRPr>
            </a:p>
          </p:txBody>
        </p:sp>
        <p:sp>
          <p:nvSpPr>
            <p:cNvPr id="77" name="菱形 76"/>
            <p:cNvSpPr/>
            <p:nvPr/>
          </p:nvSpPr>
          <p:spPr>
            <a:xfrm>
              <a:off x="6900425" y="3869072"/>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900" dirty="0" smtClean="0">
                  <a:latin typeface="微软雅黑" panose="020B0503020204020204" charset="-122"/>
                  <a:ea typeface="微软雅黑" panose="020B0503020204020204" charset="-122"/>
                </a:rPr>
                <a:t>评估自查报告</a:t>
              </a:r>
              <a:endParaRPr lang="zh-CN" altLang="en-US" sz="900" dirty="0">
                <a:latin typeface="微软雅黑" panose="020B0503020204020204" charset="-122"/>
                <a:ea typeface="微软雅黑" panose="020B0503020204020204" charset="-122"/>
              </a:endParaRPr>
            </a:p>
          </p:txBody>
        </p:sp>
        <p:sp>
          <p:nvSpPr>
            <p:cNvPr id="78" name="菱形 77"/>
            <p:cNvSpPr/>
            <p:nvPr/>
          </p:nvSpPr>
          <p:spPr>
            <a:xfrm>
              <a:off x="8192356" y="3869072"/>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现场评估</a:t>
              </a:r>
              <a:endParaRPr lang="zh-CN" altLang="en-US" sz="1100" dirty="0">
                <a:latin typeface="微软雅黑" panose="020B0503020204020204" charset="-122"/>
                <a:ea typeface="微软雅黑" panose="020B0503020204020204" charset="-122"/>
              </a:endParaRPr>
            </a:p>
          </p:txBody>
        </p:sp>
        <p:sp>
          <p:nvSpPr>
            <p:cNvPr id="79" name="流程图: 终止 78"/>
            <p:cNvSpPr/>
            <p:nvPr/>
          </p:nvSpPr>
          <p:spPr>
            <a:xfrm>
              <a:off x="9484288" y="3930354"/>
              <a:ext cx="930110" cy="373510"/>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暂停或撤销证书</a:t>
              </a:r>
              <a:endParaRPr lang="zh-CN" altLang="en-US" sz="1100" dirty="0">
                <a:latin typeface="微软雅黑" panose="020B0503020204020204" charset="-122"/>
                <a:ea typeface="微软雅黑" panose="020B0503020204020204" charset="-122"/>
              </a:endParaRPr>
            </a:p>
          </p:txBody>
        </p:sp>
        <p:cxnSp>
          <p:nvCxnSpPr>
            <p:cNvPr id="80" name="直接箭头连接符 79"/>
            <p:cNvCxnSpPr>
              <a:stCxn id="64" idx="3"/>
              <a:endCxn id="65" idx="1"/>
            </p:cNvCxnSpPr>
            <p:nvPr/>
          </p:nvCxnSpPr>
          <p:spPr>
            <a:xfrm flipV="1">
              <a:off x="6538558" y="1534824"/>
              <a:ext cx="361867" cy="2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stCxn id="65" idx="3"/>
              <a:endCxn id="66" idx="1"/>
            </p:cNvCxnSpPr>
            <p:nvPr/>
          </p:nvCxnSpPr>
          <p:spPr>
            <a:xfrm flipV="1">
              <a:off x="7830593" y="1531769"/>
              <a:ext cx="361763"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stCxn id="66" idx="3"/>
              <a:endCxn id="69" idx="1"/>
            </p:cNvCxnSpPr>
            <p:nvPr/>
          </p:nvCxnSpPr>
          <p:spPr>
            <a:xfrm>
              <a:off x="9122524" y="1531769"/>
              <a:ext cx="361705"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stCxn id="69" idx="3"/>
              <a:endCxn id="70" idx="1"/>
            </p:cNvCxnSpPr>
            <p:nvPr/>
          </p:nvCxnSpPr>
          <p:spPr>
            <a:xfrm flipV="1">
              <a:off x="10414397" y="1531769"/>
              <a:ext cx="361763"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4" name="肘形连接符 83"/>
            <p:cNvCxnSpPr>
              <a:stCxn id="70" idx="3"/>
              <a:endCxn id="71" idx="3"/>
            </p:cNvCxnSpPr>
            <p:nvPr/>
          </p:nvCxnSpPr>
          <p:spPr>
            <a:xfrm>
              <a:off x="11706328" y="1531769"/>
              <a:ext cx="12700" cy="1151964"/>
            </a:xfrm>
            <a:prstGeom prst="bentConnector3">
              <a:avLst>
                <a:gd name="adj1" fmla="val 180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肘形连接符 84"/>
            <p:cNvCxnSpPr>
              <a:stCxn id="71" idx="2"/>
              <a:endCxn id="73" idx="2"/>
            </p:cNvCxnSpPr>
            <p:nvPr/>
          </p:nvCxnSpPr>
          <p:spPr>
            <a:xfrm rot="5400000" flipH="1">
              <a:off x="9918721" y="1609228"/>
              <a:ext cx="61241" cy="2583803"/>
            </a:xfrm>
            <a:prstGeom prst="bentConnector3">
              <a:avLst>
                <a:gd name="adj1" fmla="val -242056"/>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stCxn id="71" idx="1"/>
              <a:endCxn id="72" idx="3"/>
            </p:cNvCxnSpPr>
            <p:nvPr/>
          </p:nvCxnSpPr>
          <p:spPr>
            <a:xfrm flipH="1">
              <a:off x="10414397" y="2683734"/>
              <a:ext cx="361762"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flipH="1" flipV="1">
              <a:off x="9122524"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stCxn id="73" idx="1"/>
              <a:endCxn id="74" idx="3"/>
            </p:cNvCxnSpPr>
            <p:nvPr/>
          </p:nvCxnSpPr>
          <p:spPr>
            <a:xfrm flipH="1">
              <a:off x="7830593"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a:stCxn id="74" idx="1"/>
              <a:endCxn id="75" idx="3"/>
            </p:cNvCxnSpPr>
            <p:nvPr/>
          </p:nvCxnSpPr>
          <p:spPr>
            <a:xfrm flipH="1" flipV="1">
              <a:off x="6538661"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stCxn id="75" idx="2"/>
              <a:endCxn id="76" idx="0"/>
            </p:cNvCxnSpPr>
            <p:nvPr/>
          </p:nvCxnSpPr>
          <p:spPr>
            <a:xfrm>
              <a:off x="6073577" y="2870509"/>
              <a:ext cx="0" cy="1059804"/>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stCxn id="76" idx="3"/>
              <a:endCxn id="77" idx="1"/>
            </p:cNvCxnSpPr>
            <p:nvPr/>
          </p:nvCxnSpPr>
          <p:spPr>
            <a:xfrm>
              <a:off x="6538661" y="4117088"/>
              <a:ext cx="361763"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stCxn id="77" idx="3"/>
              <a:endCxn id="78" idx="1"/>
            </p:cNvCxnSpPr>
            <p:nvPr/>
          </p:nvCxnSpPr>
          <p:spPr>
            <a:xfrm>
              <a:off x="7830593" y="4117088"/>
              <a:ext cx="361763"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stCxn id="78" idx="3"/>
              <a:endCxn id="79" idx="1"/>
            </p:cNvCxnSpPr>
            <p:nvPr/>
          </p:nvCxnSpPr>
          <p:spPr>
            <a:xfrm>
              <a:off x="9122524" y="4117088"/>
              <a:ext cx="361763" cy="2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5" name="肘形连接符 94"/>
            <p:cNvCxnSpPr>
              <a:stCxn id="66" idx="2"/>
              <a:endCxn id="65" idx="2"/>
            </p:cNvCxnSpPr>
            <p:nvPr/>
          </p:nvCxnSpPr>
          <p:spPr>
            <a:xfrm rot="5400000" flipH="1">
              <a:off x="7982382" y="1104727"/>
              <a:ext cx="58186" cy="1291931"/>
            </a:xfrm>
            <a:prstGeom prst="bentConnector3">
              <a:avLst>
                <a:gd name="adj1" fmla="val -39287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7745556" y="2026990"/>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不通过</a:t>
              </a:r>
              <a:endParaRPr lang="zh-CN" altLang="en-US" sz="900" dirty="0">
                <a:latin typeface="微软雅黑" panose="020B0503020204020204" charset="-122"/>
                <a:ea typeface="微软雅黑" panose="020B0503020204020204" charset="-122"/>
              </a:endParaRPr>
            </a:p>
          </p:txBody>
        </p:sp>
        <p:sp>
          <p:nvSpPr>
            <p:cNvPr id="97" name="文本框 96"/>
            <p:cNvSpPr txBox="1"/>
            <p:nvPr/>
          </p:nvSpPr>
          <p:spPr>
            <a:xfrm>
              <a:off x="9064878" y="1268760"/>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cxnSp>
          <p:nvCxnSpPr>
            <p:cNvPr id="98" name="肘形连接符 97"/>
            <p:cNvCxnSpPr>
              <a:stCxn id="70" idx="2"/>
              <a:endCxn id="65" idx="2"/>
            </p:cNvCxnSpPr>
            <p:nvPr/>
          </p:nvCxnSpPr>
          <p:spPr>
            <a:xfrm rot="5400000" flipH="1">
              <a:off x="9274284" y="-187175"/>
              <a:ext cx="58186" cy="3875735"/>
            </a:xfrm>
            <a:prstGeom prst="bentConnector3">
              <a:avLst>
                <a:gd name="adj1" fmla="val -39287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11513150" y="2038803"/>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00" name="文本框 99"/>
            <p:cNvSpPr txBox="1"/>
            <p:nvPr/>
          </p:nvSpPr>
          <p:spPr>
            <a:xfrm>
              <a:off x="9642993" y="3089822"/>
              <a:ext cx="665567" cy="230832"/>
            </a:xfrm>
            <a:prstGeom prst="rect">
              <a:avLst/>
            </a:prstGeom>
            <a:noFill/>
          </p:spPr>
          <p:txBody>
            <a:bodyPr wrap="none" rtlCol="0">
              <a:spAutoFit/>
            </a:bodyPr>
            <a:lstStyle/>
            <a:p>
              <a:r>
                <a:rPr lang="en-US" altLang="zh-CN" sz="900" dirty="0">
                  <a:latin typeface="微软雅黑" panose="020B0503020204020204" charset="-122"/>
                  <a:ea typeface="微软雅黑" panose="020B0503020204020204" charset="-122"/>
                </a:rPr>
                <a:t>3</a:t>
              </a:r>
              <a:r>
                <a:rPr lang="zh-CN" altLang="en-US" sz="900" dirty="0" smtClean="0">
                  <a:latin typeface="微软雅黑" panose="020B0503020204020204" charset="-122"/>
                  <a:ea typeface="微软雅黑" panose="020B0503020204020204" charset="-122"/>
                </a:rPr>
                <a:t>级、</a:t>
              </a:r>
              <a:r>
                <a:rPr lang="en-US" altLang="zh-CN" sz="900" dirty="0" smtClean="0">
                  <a:latin typeface="微软雅黑" panose="020B0503020204020204" charset="-122"/>
                  <a:ea typeface="微软雅黑" panose="020B0503020204020204" charset="-122"/>
                </a:rPr>
                <a:t>4</a:t>
              </a:r>
              <a:r>
                <a:rPr lang="zh-CN" altLang="en-US" sz="900" dirty="0" smtClean="0">
                  <a:latin typeface="微软雅黑" panose="020B0503020204020204" charset="-122"/>
                  <a:ea typeface="微软雅黑" panose="020B0503020204020204" charset="-122"/>
                </a:rPr>
                <a:t>级</a:t>
              </a:r>
              <a:endParaRPr lang="zh-CN" altLang="en-US" sz="900" dirty="0">
                <a:latin typeface="微软雅黑" panose="020B0503020204020204" charset="-122"/>
                <a:ea typeface="微软雅黑" panose="020B0503020204020204" charset="-122"/>
              </a:endParaRPr>
            </a:p>
          </p:txBody>
        </p:sp>
        <p:sp>
          <p:nvSpPr>
            <p:cNvPr id="101" name="文本框 100"/>
            <p:cNvSpPr txBox="1"/>
            <p:nvPr/>
          </p:nvSpPr>
          <p:spPr>
            <a:xfrm>
              <a:off x="10217006" y="2420888"/>
              <a:ext cx="665567" cy="230832"/>
            </a:xfrm>
            <a:prstGeom prst="rect">
              <a:avLst/>
            </a:prstGeom>
            <a:noFill/>
          </p:spPr>
          <p:txBody>
            <a:bodyPr wrap="none" rtlCol="0">
              <a:spAutoFit/>
            </a:bodyPr>
            <a:lstStyle/>
            <a:p>
              <a:r>
                <a:rPr lang="en-US" altLang="zh-CN" sz="900" dirty="0">
                  <a:latin typeface="微软雅黑" panose="020B0503020204020204" charset="-122"/>
                  <a:ea typeface="微软雅黑" panose="020B0503020204020204" charset="-122"/>
                </a:rPr>
                <a:t>1</a:t>
              </a:r>
              <a:r>
                <a:rPr lang="zh-CN" altLang="en-US" sz="900" dirty="0" smtClean="0">
                  <a:latin typeface="微软雅黑" panose="020B0503020204020204" charset="-122"/>
                  <a:ea typeface="微软雅黑" panose="020B0503020204020204" charset="-122"/>
                </a:rPr>
                <a:t>级、</a:t>
              </a:r>
              <a:r>
                <a:rPr lang="en-US" altLang="zh-CN" sz="900" dirty="0" smtClean="0">
                  <a:latin typeface="微软雅黑" panose="020B0503020204020204" charset="-122"/>
                  <a:ea typeface="微软雅黑" panose="020B0503020204020204" charset="-122"/>
                </a:rPr>
                <a:t>2</a:t>
              </a:r>
              <a:r>
                <a:rPr lang="zh-CN" altLang="en-US" sz="900" dirty="0" smtClean="0">
                  <a:latin typeface="微软雅黑" panose="020B0503020204020204" charset="-122"/>
                  <a:ea typeface="微软雅黑" panose="020B0503020204020204" charset="-122"/>
                </a:rPr>
                <a:t>级</a:t>
              </a:r>
              <a:endParaRPr lang="zh-CN" altLang="en-US" sz="900" dirty="0">
                <a:latin typeface="微软雅黑" panose="020B0503020204020204" charset="-122"/>
                <a:ea typeface="微软雅黑" panose="020B0503020204020204" charset="-122"/>
              </a:endParaRPr>
            </a:p>
          </p:txBody>
        </p:sp>
        <p:sp>
          <p:nvSpPr>
            <p:cNvPr id="102" name="文本框 101"/>
            <p:cNvSpPr txBox="1"/>
            <p:nvPr/>
          </p:nvSpPr>
          <p:spPr>
            <a:xfrm>
              <a:off x="9150715" y="2420888"/>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cxnSp>
          <p:nvCxnSpPr>
            <p:cNvPr id="103" name="肘形连接符 102"/>
            <p:cNvCxnSpPr>
              <a:stCxn id="72" idx="0"/>
              <a:endCxn id="65" idx="2"/>
            </p:cNvCxnSpPr>
            <p:nvPr/>
          </p:nvCxnSpPr>
          <p:spPr>
            <a:xfrm rot="16200000" flipV="1">
              <a:off x="8300610" y="786498"/>
              <a:ext cx="713632" cy="2583834"/>
            </a:xfrm>
            <a:prstGeom prst="bentConnector3">
              <a:avLst>
                <a:gd name="adj1" fmla="val 5889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7696726" y="3861048"/>
              <a:ext cx="646331"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存在异议</a:t>
              </a:r>
              <a:endParaRPr lang="zh-CN" altLang="en-US" sz="900" dirty="0">
                <a:latin typeface="微软雅黑" panose="020B0503020204020204" charset="-122"/>
                <a:ea typeface="微软雅黑" panose="020B0503020204020204" charset="-122"/>
              </a:endParaRPr>
            </a:p>
          </p:txBody>
        </p:sp>
        <p:sp>
          <p:nvSpPr>
            <p:cNvPr id="105" name="文本框 104"/>
            <p:cNvSpPr txBox="1"/>
            <p:nvPr/>
          </p:nvSpPr>
          <p:spPr>
            <a:xfrm>
              <a:off x="8992870" y="3861048"/>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不通过</a:t>
              </a:r>
              <a:endParaRPr lang="zh-CN" altLang="en-US" sz="900" dirty="0">
                <a:latin typeface="微软雅黑" panose="020B0503020204020204" charset="-122"/>
                <a:ea typeface="微软雅黑" panose="020B0503020204020204" charset="-122"/>
              </a:endParaRPr>
            </a:p>
          </p:txBody>
        </p:sp>
        <p:sp>
          <p:nvSpPr>
            <p:cNvPr id="106" name="矩形 105"/>
            <p:cNvSpPr/>
            <p:nvPr/>
          </p:nvSpPr>
          <p:spPr>
            <a:xfrm>
              <a:off x="6900425" y="3214094"/>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获得监督评估通过标识</a:t>
              </a:r>
              <a:endParaRPr lang="zh-CN" altLang="en-US" sz="1100" dirty="0">
                <a:latin typeface="微软雅黑" panose="020B0503020204020204" charset="-122"/>
                <a:ea typeface="微软雅黑" panose="020B0503020204020204" charset="-122"/>
              </a:endParaRPr>
            </a:p>
          </p:txBody>
        </p:sp>
        <p:cxnSp>
          <p:nvCxnSpPr>
            <p:cNvPr id="107" name="直接箭头连接符 106"/>
            <p:cNvCxnSpPr>
              <a:stCxn id="77" idx="0"/>
              <a:endCxn id="106" idx="2"/>
            </p:cNvCxnSpPr>
            <p:nvPr/>
          </p:nvCxnSpPr>
          <p:spPr>
            <a:xfrm flipV="1">
              <a:off x="7365509" y="3587645"/>
              <a:ext cx="0" cy="281427"/>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a:stCxn id="106" idx="0"/>
              <a:endCxn id="74" idx="2"/>
            </p:cNvCxnSpPr>
            <p:nvPr/>
          </p:nvCxnSpPr>
          <p:spPr>
            <a:xfrm flipV="1">
              <a:off x="7365509" y="2931749"/>
              <a:ext cx="0" cy="28234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肘形连接符 108"/>
            <p:cNvCxnSpPr>
              <a:stCxn id="78" idx="0"/>
              <a:endCxn id="106" idx="3"/>
            </p:cNvCxnSpPr>
            <p:nvPr/>
          </p:nvCxnSpPr>
          <p:spPr>
            <a:xfrm rot="16200000" flipV="1">
              <a:off x="8009916" y="3221547"/>
              <a:ext cx="468202" cy="826847"/>
            </a:xfrm>
            <a:prstGeom prst="bentConnector2">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6976646" y="3645024"/>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11" name="文本框 110"/>
            <p:cNvSpPr txBox="1"/>
            <p:nvPr/>
          </p:nvSpPr>
          <p:spPr>
            <a:xfrm>
              <a:off x="6561148" y="2331507"/>
              <a:ext cx="415498" cy="3693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监督</a:t>
              </a:r>
              <a:endParaRPr lang="en-US" altLang="zh-CN" sz="900" dirty="0" smtClean="0">
                <a:latin typeface="微软雅黑" panose="020B0503020204020204" charset="-122"/>
                <a:ea typeface="微软雅黑" panose="020B0503020204020204" charset="-122"/>
              </a:endParaRPr>
            </a:p>
            <a:p>
              <a:r>
                <a:rPr lang="zh-CN" altLang="en-US" sz="900" dirty="0" smtClean="0">
                  <a:latin typeface="微软雅黑" panose="020B0503020204020204" charset="-122"/>
                  <a:ea typeface="微软雅黑" panose="020B0503020204020204" charset="-122"/>
                </a:rPr>
                <a:t>评估</a:t>
              </a:r>
              <a:endParaRPr lang="zh-CN" altLang="en-US" sz="900" dirty="0">
                <a:latin typeface="微软雅黑" panose="020B0503020204020204" charset="-122"/>
                <a:ea typeface="微软雅黑" panose="020B0503020204020204" charset="-122"/>
              </a:endParaRPr>
            </a:p>
          </p:txBody>
        </p:sp>
        <p:cxnSp>
          <p:nvCxnSpPr>
            <p:cNvPr id="112" name="直接箭头连接符 111"/>
            <p:cNvCxnSpPr>
              <a:stCxn id="74" idx="0"/>
              <a:endCxn id="65" idx="2"/>
            </p:cNvCxnSpPr>
            <p:nvPr/>
          </p:nvCxnSpPr>
          <p:spPr>
            <a:xfrm flipV="1">
              <a:off x="7365509" y="1721599"/>
              <a:ext cx="0" cy="714118"/>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3" name="文本框 112"/>
            <p:cNvSpPr txBox="1"/>
            <p:nvPr/>
          </p:nvSpPr>
          <p:spPr>
            <a:xfrm>
              <a:off x="6832630" y="2015863"/>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再评估</a:t>
              </a:r>
              <a:endParaRPr lang="zh-CN" altLang="en-US" sz="900" dirty="0">
                <a:latin typeface="微软雅黑" panose="020B0503020204020204" charset="-122"/>
                <a:ea typeface="微软雅黑" panose="020B0503020204020204" charset="-122"/>
              </a:endParaRPr>
            </a:p>
          </p:txBody>
        </p:sp>
        <p:sp>
          <p:nvSpPr>
            <p:cNvPr id="114" name="文本框 113"/>
            <p:cNvSpPr txBox="1"/>
            <p:nvPr/>
          </p:nvSpPr>
          <p:spPr>
            <a:xfrm>
              <a:off x="7999080" y="3140968"/>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15" name="矩形 114"/>
            <p:cNvSpPr/>
            <p:nvPr/>
          </p:nvSpPr>
          <p:spPr>
            <a:xfrm>
              <a:off x="9484229" y="916805"/>
              <a:ext cx="930168" cy="373551"/>
            </a:xfrm>
            <a:prstGeom prst="rect">
              <a:avLst/>
            </a:prstGeom>
            <a:solidFill>
              <a:srgbClr val="FF0000"/>
            </a:solidFill>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企业自评估</a:t>
              </a:r>
              <a:endParaRPr lang="zh-CN" altLang="en-US" sz="1100" dirty="0">
                <a:latin typeface="微软雅黑" panose="020B0503020204020204" charset="-122"/>
                <a:ea typeface="微软雅黑" panose="020B0503020204020204" charset="-122"/>
              </a:endParaRPr>
            </a:p>
          </p:txBody>
        </p:sp>
        <p:cxnSp>
          <p:nvCxnSpPr>
            <p:cNvPr id="116" name="肘形连接符 115"/>
            <p:cNvCxnSpPr>
              <a:stCxn id="66" idx="3"/>
              <a:endCxn id="115" idx="1"/>
            </p:cNvCxnSpPr>
            <p:nvPr/>
          </p:nvCxnSpPr>
          <p:spPr>
            <a:xfrm flipV="1">
              <a:off x="9122524" y="1103581"/>
              <a:ext cx="361705" cy="428188"/>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肘形连接符 116"/>
            <p:cNvCxnSpPr>
              <a:stCxn id="115" idx="3"/>
              <a:endCxn id="70" idx="1"/>
            </p:cNvCxnSpPr>
            <p:nvPr/>
          </p:nvCxnSpPr>
          <p:spPr>
            <a:xfrm>
              <a:off x="10414397" y="1103581"/>
              <a:ext cx="361763" cy="428188"/>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p:cNvSpPr txBox="1"/>
          <p:nvPr/>
        </p:nvSpPr>
        <p:spPr>
          <a:xfrm>
            <a:off x="2245848" y="73631"/>
            <a:ext cx="9876247" cy="583565"/>
          </a:xfrm>
          <a:prstGeom prst="rect">
            <a:avLst/>
          </a:prstGeom>
          <a:noFill/>
        </p:spPr>
        <p:txBody>
          <a:bodyPr wrap="square" rtlCol="0">
            <a:spAutoFit/>
          </a:bodyPr>
          <a:lstStyle/>
          <a:p>
            <a:pPr algn="r"/>
            <a:r>
              <a:rPr lang="zh-CN" altLang="en-US" sz="3200" dirty="0">
                <a:solidFill>
                  <a:schemeClr val="bg1"/>
                </a:solidFill>
                <a:latin typeface="微软雅黑" panose="020B0503020204020204" charset="-122"/>
                <a:ea typeface="微软雅黑" panose="020B0503020204020204" charset="-122"/>
                <a:cs typeface="+mj-cs"/>
              </a:rPr>
              <a:t>文件评审</a:t>
            </a:r>
            <a:endParaRPr lang="zh-CN" altLang="en-US" sz="3200" b="1" dirty="0">
              <a:solidFill>
                <a:schemeClr val="bg1"/>
              </a:solidFill>
              <a:latin typeface="微软雅黑" panose="020B0503020204020204" charset="-122"/>
              <a:ea typeface="微软雅黑" panose="020B0503020204020204" charset="-122"/>
            </a:endParaRPr>
          </a:p>
        </p:txBody>
      </p:sp>
      <p:sp>
        <p:nvSpPr>
          <p:cNvPr id="62" name="矩形 61"/>
          <p:cNvSpPr/>
          <p:nvPr/>
        </p:nvSpPr>
        <p:spPr>
          <a:xfrm>
            <a:off x="397657" y="1069922"/>
            <a:ext cx="5042349" cy="5632311"/>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文件评审时</a:t>
            </a:r>
            <a:r>
              <a:rPr lang="zh-CN" altLang="en-US" sz="2000" dirty="0">
                <a:solidFill>
                  <a:srgbClr val="002060"/>
                </a:solidFill>
                <a:latin typeface="微软雅黑" panose="020B0503020204020204" charset="-122"/>
                <a:ea typeface="微软雅黑" panose="020B0503020204020204" charset="-122"/>
              </a:rPr>
              <a:t>，评估组通过对受评估企业提交</a:t>
            </a:r>
            <a:r>
              <a:rPr lang="zh-CN" altLang="en-US" sz="2000" dirty="0" smtClean="0">
                <a:solidFill>
                  <a:srgbClr val="002060"/>
                </a:solidFill>
                <a:latin typeface="微软雅黑" panose="020B0503020204020204" charset="-122"/>
                <a:ea typeface="微软雅黑" panose="020B0503020204020204" charset="-122"/>
              </a:rPr>
              <a:t>的自评估信息进行</a:t>
            </a:r>
            <a:r>
              <a:rPr lang="zh-CN" altLang="en-US" sz="2000" dirty="0">
                <a:solidFill>
                  <a:srgbClr val="002060"/>
                </a:solidFill>
                <a:latin typeface="微软雅黑" panose="020B0503020204020204" charset="-122"/>
                <a:ea typeface="微软雅黑" panose="020B0503020204020204" charset="-122"/>
              </a:rPr>
              <a:t>评审</a:t>
            </a:r>
            <a:r>
              <a:rPr lang="zh-CN" altLang="en-US" sz="2000" dirty="0" smtClean="0">
                <a:solidFill>
                  <a:srgbClr val="002060"/>
                </a:solidFill>
                <a:latin typeface="微软雅黑" panose="020B0503020204020204" charset="-122"/>
                <a:ea typeface="微软雅黑" panose="020B0503020204020204" charset="-122"/>
              </a:rPr>
              <a:t>，包括</a:t>
            </a:r>
            <a:r>
              <a:rPr lang="en-US" altLang="zh-CN" sz="2000" dirty="0" smtClean="0">
                <a:solidFill>
                  <a:srgbClr val="002060"/>
                </a:solidFill>
                <a:latin typeface="微软雅黑" panose="020B0503020204020204" charset="-122"/>
                <a:ea typeface="微软雅黑" panose="020B0503020204020204" charset="-122"/>
              </a:rPr>
              <a:t>《</a:t>
            </a:r>
            <a:r>
              <a:rPr lang="zh-CN" altLang="en-US" sz="2000" dirty="0" smtClean="0">
                <a:solidFill>
                  <a:srgbClr val="002060"/>
                </a:solidFill>
                <a:latin typeface="微软雅黑" panose="020B0503020204020204" charset="-122"/>
                <a:ea typeface="微软雅黑" panose="020B0503020204020204" charset="-122"/>
              </a:rPr>
              <a:t>评估申请表</a:t>
            </a:r>
            <a:r>
              <a:rPr lang="en-US" altLang="zh-CN" sz="2000" dirty="0" smtClean="0">
                <a:solidFill>
                  <a:srgbClr val="002060"/>
                </a:solidFill>
                <a:latin typeface="微软雅黑" panose="020B0503020204020204" charset="-122"/>
                <a:ea typeface="微软雅黑" panose="020B0503020204020204" charset="-122"/>
              </a:rPr>
              <a:t>》</a:t>
            </a:r>
            <a:r>
              <a:rPr lang="zh-CN" altLang="en-US" sz="2000" dirty="0" smtClean="0">
                <a:solidFill>
                  <a:srgbClr val="002060"/>
                </a:solidFill>
                <a:latin typeface="微软雅黑" panose="020B0503020204020204" charset="-122"/>
                <a:ea typeface="微软雅黑" panose="020B0503020204020204" charset="-122"/>
              </a:rPr>
              <a:t>和</a:t>
            </a:r>
            <a:r>
              <a:rPr lang="en-US" altLang="zh-CN" sz="2000" dirty="0" smtClean="0">
                <a:solidFill>
                  <a:srgbClr val="002060"/>
                </a:solidFill>
                <a:latin typeface="微软雅黑" panose="020B0503020204020204" charset="-122"/>
                <a:ea typeface="微软雅黑" panose="020B0503020204020204" charset="-122"/>
              </a:rPr>
              <a:t>《</a:t>
            </a:r>
            <a:r>
              <a:rPr lang="zh-CN" altLang="en-US" sz="2000" dirty="0">
                <a:solidFill>
                  <a:srgbClr val="002060"/>
                </a:solidFill>
                <a:latin typeface="微软雅黑" panose="020B0503020204020204" charset="-122"/>
                <a:ea typeface="微软雅黑" panose="020B0503020204020204" charset="-122"/>
              </a:rPr>
              <a:t>自评估表</a:t>
            </a:r>
            <a:r>
              <a:rPr lang="en-US" altLang="zh-CN" sz="2000" dirty="0" smtClean="0">
                <a:solidFill>
                  <a:srgbClr val="002060"/>
                </a:solidFill>
                <a:latin typeface="微软雅黑" panose="020B0503020204020204" charset="-122"/>
                <a:ea typeface="微软雅黑" panose="020B0503020204020204" charset="-122"/>
              </a:rPr>
              <a:t>》</a:t>
            </a:r>
            <a:r>
              <a:rPr lang="zh-CN" altLang="en-US" sz="2000" dirty="0" smtClean="0">
                <a:solidFill>
                  <a:srgbClr val="002060"/>
                </a:solidFill>
                <a:latin typeface="微软雅黑" panose="020B0503020204020204" charset="-122"/>
                <a:ea typeface="微软雅黑" panose="020B0503020204020204" charset="-122"/>
              </a:rPr>
              <a:t>，以及企业提交的证明材料</a:t>
            </a:r>
            <a:endParaRPr lang="en-US" altLang="zh-CN" sz="2000" dirty="0" smtClean="0">
              <a:solidFill>
                <a:srgbClr val="002060"/>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对自评估信息有疑问，评估组需进行确认，可采用网上查询、电话、视频、邮件等方式，</a:t>
            </a:r>
            <a:endParaRPr lang="en-US" altLang="zh-CN" sz="2000" dirty="0" smtClean="0">
              <a:solidFill>
                <a:srgbClr val="002060"/>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000" kern="0" dirty="0">
                <a:solidFill>
                  <a:srgbClr val="002060"/>
                </a:solidFill>
                <a:latin typeface="微软雅黑" panose="020B0503020204020204" charset="-122"/>
                <a:ea typeface="微软雅黑" panose="020B0503020204020204" charset="-122"/>
                <a:cs typeface="Arial" panose="020B0604020202020204" pitchFamily="34" charset="0"/>
              </a:rPr>
              <a:t>一般情况下，对申请</a:t>
            </a:r>
            <a:r>
              <a:rPr lang="en-US" altLang="zh-CN" sz="2000" kern="0" dirty="0">
                <a:solidFill>
                  <a:srgbClr val="002060"/>
                </a:solidFill>
                <a:latin typeface="微软雅黑" panose="020B0503020204020204" charset="-122"/>
                <a:ea typeface="微软雅黑" panose="020B0503020204020204" charset="-122"/>
                <a:cs typeface="Arial" panose="020B0604020202020204" pitchFamily="34" charset="0"/>
              </a:rPr>
              <a:t>3</a:t>
            </a:r>
            <a:r>
              <a:rPr lang="zh-CN" altLang="en-US" sz="2000" kern="0" dirty="0">
                <a:solidFill>
                  <a:srgbClr val="002060"/>
                </a:solidFill>
                <a:latin typeface="微软雅黑" panose="020B0503020204020204" charset="-122"/>
                <a:ea typeface="微软雅黑" panose="020B0503020204020204" charset="-122"/>
                <a:cs typeface="Arial" panose="020B0604020202020204" pitchFamily="34" charset="0"/>
              </a:rPr>
              <a:t>级或</a:t>
            </a:r>
            <a:r>
              <a:rPr lang="en-US" altLang="zh-CN" sz="2000" kern="0" dirty="0">
                <a:solidFill>
                  <a:srgbClr val="002060"/>
                </a:solidFill>
                <a:latin typeface="微软雅黑" panose="020B0503020204020204" charset="-122"/>
                <a:ea typeface="微软雅黑" panose="020B0503020204020204" charset="-122"/>
                <a:cs typeface="Arial" panose="020B0604020202020204" pitchFamily="34" charset="0"/>
              </a:rPr>
              <a:t>4</a:t>
            </a:r>
            <a:r>
              <a:rPr lang="zh-CN" altLang="en-US" sz="2000" kern="0" dirty="0">
                <a:solidFill>
                  <a:srgbClr val="002060"/>
                </a:solidFill>
                <a:latin typeface="微软雅黑" panose="020B0503020204020204" charset="-122"/>
                <a:ea typeface="微软雅黑" panose="020B0503020204020204" charset="-122"/>
                <a:cs typeface="Arial" panose="020B0604020202020204" pitchFamily="34" charset="0"/>
              </a:rPr>
              <a:t>级评估的企业只进行文件</a:t>
            </a:r>
            <a:r>
              <a:rPr lang="zh-CN" altLang="en-US" sz="2000" kern="0" dirty="0" smtClean="0">
                <a:solidFill>
                  <a:srgbClr val="002060"/>
                </a:solidFill>
                <a:latin typeface="微软雅黑" panose="020B0503020204020204" charset="-122"/>
                <a:ea typeface="微软雅黑" panose="020B0503020204020204" charset="-122"/>
                <a:cs typeface="Arial" panose="020B0604020202020204" pitchFamily="34" charset="0"/>
              </a:rPr>
              <a:t>评审，若有必要，也可进行现场拜访或现场评估</a:t>
            </a:r>
            <a:endParaRPr lang="en-US" altLang="zh-CN" sz="2000" kern="0" dirty="0">
              <a:solidFill>
                <a:srgbClr val="002060"/>
              </a:solidFill>
              <a:latin typeface="微软雅黑" panose="020B0503020204020204" charset="-122"/>
              <a:ea typeface="微软雅黑" panose="020B0503020204020204" charset="-122"/>
              <a:cs typeface="Arial" panose="020B0604020202020204" pitchFamily="34" charset="0"/>
            </a:endParaRPr>
          </a:p>
          <a:p>
            <a:pPr marL="342900"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文件</a:t>
            </a:r>
            <a:r>
              <a:rPr lang="zh-CN" altLang="en-US" sz="2000" dirty="0">
                <a:solidFill>
                  <a:srgbClr val="002060"/>
                </a:solidFill>
                <a:latin typeface="微软雅黑" panose="020B0503020204020204" charset="-122"/>
                <a:ea typeface="微软雅黑" panose="020B0503020204020204" charset="-122"/>
              </a:rPr>
              <a:t>评审的线上实现：企业在线上提供证明材料，专家在线上评分</a:t>
            </a:r>
            <a:endParaRPr lang="zh-CN" altLang="en-US" sz="2000" dirty="0">
              <a:solidFill>
                <a:srgbClr val="002060"/>
              </a:solidFill>
              <a:latin typeface="微软雅黑" panose="020B0503020204020204" charset="-122"/>
              <a:ea typeface="微软雅黑" panose="020B0503020204020204" charset="-122"/>
            </a:endParaRPr>
          </a:p>
        </p:txBody>
      </p:sp>
      <p:grpSp>
        <p:nvGrpSpPr>
          <p:cNvPr id="63" name="组合 62"/>
          <p:cNvGrpSpPr/>
          <p:nvPr/>
        </p:nvGrpSpPr>
        <p:grpSpPr>
          <a:xfrm>
            <a:off x="5608493" y="1420861"/>
            <a:ext cx="6320155" cy="3448299"/>
            <a:chOff x="5608493" y="916805"/>
            <a:chExt cx="6320155" cy="3448299"/>
          </a:xfrm>
        </p:grpSpPr>
        <p:sp>
          <p:nvSpPr>
            <p:cNvPr id="64" name="流程图: 终止 63"/>
            <p:cNvSpPr/>
            <p:nvPr/>
          </p:nvSpPr>
          <p:spPr>
            <a:xfrm>
              <a:off x="5608493" y="1348089"/>
              <a:ext cx="930065" cy="373510"/>
            </a:xfrm>
            <a:prstGeom prst="flowChartTerminator">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企业注册</a:t>
              </a:r>
              <a:endParaRPr lang="zh-CN" altLang="en-US" sz="1100" dirty="0">
                <a:latin typeface="微软雅黑" panose="020B0503020204020204" charset="-122"/>
                <a:ea typeface="微软雅黑" panose="020B0503020204020204" charset="-122"/>
              </a:endParaRPr>
            </a:p>
          </p:txBody>
        </p:sp>
        <p:sp>
          <p:nvSpPr>
            <p:cNvPr id="65" name="矩形 64"/>
            <p:cNvSpPr/>
            <p:nvPr/>
          </p:nvSpPr>
          <p:spPr>
            <a:xfrm>
              <a:off x="6900425" y="1348048"/>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企业提出</a:t>
              </a:r>
              <a:endParaRPr lang="en-US" altLang="zh-CN" sz="1100" dirty="0" smtClean="0">
                <a:latin typeface="微软雅黑" panose="020B0503020204020204" charset="-122"/>
                <a:ea typeface="微软雅黑" panose="020B0503020204020204" charset="-122"/>
              </a:endParaRPr>
            </a:p>
            <a:p>
              <a:pPr algn="ctr"/>
              <a:r>
                <a:rPr lang="zh-CN" altLang="en-US" sz="1100" dirty="0" smtClean="0">
                  <a:latin typeface="微软雅黑" panose="020B0503020204020204" charset="-122"/>
                  <a:ea typeface="微软雅黑" panose="020B0503020204020204" charset="-122"/>
                </a:rPr>
                <a:t>评估申请</a:t>
              </a:r>
              <a:endParaRPr lang="zh-CN" altLang="en-US" sz="1100" dirty="0">
                <a:latin typeface="微软雅黑" panose="020B0503020204020204" charset="-122"/>
                <a:ea typeface="微软雅黑" panose="020B0503020204020204" charset="-122"/>
              </a:endParaRPr>
            </a:p>
          </p:txBody>
        </p:sp>
        <p:sp>
          <p:nvSpPr>
            <p:cNvPr id="66" name="菱形 65"/>
            <p:cNvSpPr/>
            <p:nvPr/>
          </p:nvSpPr>
          <p:spPr>
            <a:xfrm>
              <a:off x="8192356" y="1283753"/>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审核申请</a:t>
              </a:r>
              <a:endParaRPr lang="zh-CN" altLang="en-US" sz="1100" dirty="0">
                <a:latin typeface="微软雅黑" panose="020B0503020204020204" charset="-122"/>
                <a:ea typeface="微软雅黑" panose="020B0503020204020204" charset="-122"/>
              </a:endParaRPr>
            </a:p>
          </p:txBody>
        </p:sp>
        <p:sp>
          <p:nvSpPr>
            <p:cNvPr id="69" name="矩形 68"/>
            <p:cNvSpPr/>
            <p:nvPr/>
          </p:nvSpPr>
          <p:spPr>
            <a:xfrm>
              <a:off x="9484229" y="1348048"/>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形成评估组</a:t>
              </a:r>
              <a:endParaRPr lang="zh-CN" altLang="en-US" sz="1100" dirty="0">
                <a:latin typeface="微软雅黑" panose="020B0503020204020204" charset="-122"/>
                <a:ea typeface="微软雅黑" panose="020B0503020204020204" charset="-122"/>
              </a:endParaRPr>
            </a:p>
          </p:txBody>
        </p:sp>
        <p:sp>
          <p:nvSpPr>
            <p:cNvPr id="70" name="菱形 69"/>
            <p:cNvSpPr/>
            <p:nvPr/>
          </p:nvSpPr>
          <p:spPr>
            <a:xfrm>
              <a:off x="10776160" y="1283753"/>
              <a:ext cx="930168" cy="496032"/>
            </a:xfrm>
            <a:prstGeom prst="diamond">
              <a:avLst/>
            </a:prstGeom>
            <a:solidFill>
              <a:srgbClr val="FF0000"/>
            </a:solidFill>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文件评审</a:t>
              </a:r>
              <a:endParaRPr lang="zh-CN" altLang="en-US" sz="1100" dirty="0">
                <a:latin typeface="微软雅黑" panose="020B0503020204020204" charset="-122"/>
                <a:ea typeface="微软雅黑" panose="020B0503020204020204" charset="-122"/>
              </a:endParaRPr>
            </a:p>
          </p:txBody>
        </p:sp>
        <p:sp>
          <p:nvSpPr>
            <p:cNvPr id="71" name="菱形 70"/>
            <p:cNvSpPr/>
            <p:nvPr/>
          </p:nvSpPr>
          <p:spPr>
            <a:xfrm>
              <a:off x="10776160" y="2435717"/>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等级</a:t>
              </a:r>
              <a:endParaRPr lang="zh-CN" altLang="en-US" sz="1100" dirty="0">
                <a:latin typeface="微软雅黑" panose="020B0503020204020204" charset="-122"/>
                <a:ea typeface="微软雅黑" panose="020B0503020204020204" charset="-122"/>
              </a:endParaRPr>
            </a:p>
          </p:txBody>
        </p:sp>
        <p:sp>
          <p:nvSpPr>
            <p:cNvPr id="72" name="菱形 71"/>
            <p:cNvSpPr/>
            <p:nvPr/>
          </p:nvSpPr>
          <p:spPr>
            <a:xfrm>
              <a:off x="9484288" y="2435231"/>
              <a:ext cx="930110" cy="497005"/>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现场评估</a:t>
              </a:r>
              <a:endParaRPr lang="zh-CN" altLang="en-US" sz="1100" dirty="0">
                <a:latin typeface="微软雅黑" panose="020B0503020204020204" charset="-122"/>
                <a:ea typeface="微软雅黑" panose="020B0503020204020204" charset="-122"/>
              </a:endParaRPr>
            </a:p>
          </p:txBody>
        </p:sp>
        <p:sp>
          <p:nvSpPr>
            <p:cNvPr id="73" name="矩形 72"/>
            <p:cNvSpPr/>
            <p:nvPr/>
          </p:nvSpPr>
          <p:spPr>
            <a:xfrm>
              <a:off x="8192356" y="2496957"/>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获得证书</a:t>
              </a:r>
              <a:endParaRPr lang="zh-CN" altLang="en-US" sz="1100" dirty="0">
                <a:latin typeface="微软雅黑" panose="020B0503020204020204" charset="-122"/>
                <a:ea typeface="微软雅黑" panose="020B0503020204020204" charset="-122"/>
              </a:endParaRPr>
            </a:p>
          </p:txBody>
        </p:sp>
        <p:sp>
          <p:nvSpPr>
            <p:cNvPr id="74" name="菱形 73"/>
            <p:cNvSpPr/>
            <p:nvPr/>
          </p:nvSpPr>
          <p:spPr>
            <a:xfrm>
              <a:off x="6900425" y="2435717"/>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a:latin typeface="微软雅黑" panose="020B0503020204020204" charset="-122"/>
                  <a:ea typeface="微软雅黑" panose="020B0503020204020204" charset="-122"/>
                </a:rPr>
                <a:t>年度监督</a:t>
              </a:r>
              <a:endParaRPr lang="zh-CN" altLang="en-US" sz="1100" dirty="0">
                <a:latin typeface="微软雅黑" panose="020B0503020204020204" charset="-122"/>
                <a:ea typeface="微软雅黑" panose="020B0503020204020204" charset="-122"/>
              </a:endParaRPr>
            </a:p>
          </p:txBody>
        </p:sp>
        <p:sp>
          <p:nvSpPr>
            <p:cNvPr id="75" name="矩形 74"/>
            <p:cNvSpPr/>
            <p:nvPr/>
          </p:nvSpPr>
          <p:spPr>
            <a:xfrm>
              <a:off x="5608493" y="2496957"/>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企业填写</a:t>
              </a:r>
              <a:endParaRPr lang="en-US" altLang="zh-CN" sz="1100" dirty="0" smtClean="0">
                <a:latin typeface="微软雅黑" panose="020B0503020204020204" charset="-122"/>
                <a:ea typeface="微软雅黑" panose="020B0503020204020204" charset="-122"/>
              </a:endParaRPr>
            </a:p>
            <a:p>
              <a:pPr algn="ctr"/>
              <a:r>
                <a:rPr lang="zh-CN" altLang="en-US" sz="1100" dirty="0" smtClean="0">
                  <a:latin typeface="微软雅黑" panose="020B0503020204020204" charset="-122"/>
                  <a:ea typeface="微软雅黑" panose="020B0503020204020204" charset="-122"/>
                </a:rPr>
                <a:t>自查报告</a:t>
              </a:r>
              <a:endParaRPr lang="zh-CN" altLang="en-US" sz="1100" dirty="0">
                <a:latin typeface="微软雅黑" panose="020B0503020204020204" charset="-122"/>
                <a:ea typeface="微软雅黑" panose="020B0503020204020204" charset="-122"/>
              </a:endParaRPr>
            </a:p>
          </p:txBody>
        </p:sp>
        <p:sp>
          <p:nvSpPr>
            <p:cNvPr id="76" name="矩形 75"/>
            <p:cNvSpPr/>
            <p:nvPr/>
          </p:nvSpPr>
          <p:spPr>
            <a:xfrm>
              <a:off x="5608493" y="3930313"/>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形成评估组</a:t>
              </a:r>
              <a:endParaRPr lang="zh-CN" altLang="en-US" sz="1100" dirty="0">
                <a:latin typeface="微软雅黑" panose="020B0503020204020204" charset="-122"/>
                <a:ea typeface="微软雅黑" panose="020B0503020204020204" charset="-122"/>
              </a:endParaRPr>
            </a:p>
          </p:txBody>
        </p:sp>
        <p:sp>
          <p:nvSpPr>
            <p:cNvPr id="77" name="菱形 76"/>
            <p:cNvSpPr/>
            <p:nvPr/>
          </p:nvSpPr>
          <p:spPr>
            <a:xfrm>
              <a:off x="6900425" y="3869072"/>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900" dirty="0" smtClean="0">
                  <a:latin typeface="微软雅黑" panose="020B0503020204020204" charset="-122"/>
                  <a:ea typeface="微软雅黑" panose="020B0503020204020204" charset="-122"/>
                </a:rPr>
                <a:t>评估自查报告</a:t>
              </a:r>
              <a:endParaRPr lang="zh-CN" altLang="en-US" sz="900" dirty="0">
                <a:latin typeface="微软雅黑" panose="020B0503020204020204" charset="-122"/>
                <a:ea typeface="微软雅黑" panose="020B0503020204020204" charset="-122"/>
              </a:endParaRPr>
            </a:p>
          </p:txBody>
        </p:sp>
        <p:sp>
          <p:nvSpPr>
            <p:cNvPr id="78" name="菱形 77"/>
            <p:cNvSpPr/>
            <p:nvPr/>
          </p:nvSpPr>
          <p:spPr>
            <a:xfrm>
              <a:off x="8192356" y="3869072"/>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现场评估</a:t>
              </a:r>
              <a:endParaRPr lang="zh-CN" altLang="en-US" sz="1100" dirty="0">
                <a:latin typeface="微软雅黑" panose="020B0503020204020204" charset="-122"/>
                <a:ea typeface="微软雅黑" panose="020B0503020204020204" charset="-122"/>
              </a:endParaRPr>
            </a:p>
          </p:txBody>
        </p:sp>
        <p:sp>
          <p:nvSpPr>
            <p:cNvPr id="79" name="流程图: 终止 78"/>
            <p:cNvSpPr/>
            <p:nvPr/>
          </p:nvSpPr>
          <p:spPr>
            <a:xfrm>
              <a:off x="9484288" y="3930354"/>
              <a:ext cx="930110" cy="373510"/>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暂停或撤销证书</a:t>
              </a:r>
              <a:endParaRPr lang="zh-CN" altLang="en-US" sz="1100" dirty="0">
                <a:latin typeface="微软雅黑" panose="020B0503020204020204" charset="-122"/>
                <a:ea typeface="微软雅黑" panose="020B0503020204020204" charset="-122"/>
              </a:endParaRPr>
            </a:p>
          </p:txBody>
        </p:sp>
        <p:cxnSp>
          <p:nvCxnSpPr>
            <p:cNvPr id="80" name="直接箭头连接符 79"/>
            <p:cNvCxnSpPr>
              <a:stCxn id="64" idx="3"/>
              <a:endCxn id="65" idx="1"/>
            </p:cNvCxnSpPr>
            <p:nvPr/>
          </p:nvCxnSpPr>
          <p:spPr>
            <a:xfrm flipV="1">
              <a:off x="6538558" y="1534824"/>
              <a:ext cx="361867" cy="2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stCxn id="65" idx="3"/>
              <a:endCxn id="66" idx="1"/>
            </p:cNvCxnSpPr>
            <p:nvPr/>
          </p:nvCxnSpPr>
          <p:spPr>
            <a:xfrm flipV="1">
              <a:off x="7830593" y="1531769"/>
              <a:ext cx="361763"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stCxn id="66" idx="3"/>
              <a:endCxn id="69" idx="1"/>
            </p:cNvCxnSpPr>
            <p:nvPr/>
          </p:nvCxnSpPr>
          <p:spPr>
            <a:xfrm>
              <a:off x="9122524" y="1531769"/>
              <a:ext cx="361705"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stCxn id="69" idx="3"/>
              <a:endCxn id="70" idx="1"/>
            </p:cNvCxnSpPr>
            <p:nvPr/>
          </p:nvCxnSpPr>
          <p:spPr>
            <a:xfrm flipV="1">
              <a:off x="10414397" y="1531769"/>
              <a:ext cx="361763"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4" name="肘形连接符 83"/>
            <p:cNvCxnSpPr>
              <a:stCxn id="70" idx="3"/>
              <a:endCxn id="71" idx="3"/>
            </p:cNvCxnSpPr>
            <p:nvPr/>
          </p:nvCxnSpPr>
          <p:spPr>
            <a:xfrm>
              <a:off x="11706328" y="1531769"/>
              <a:ext cx="12700" cy="1151964"/>
            </a:xfrm>
            <a:prstGeom prst="bentConnector3">
              <a:avLst>
                <a:gd name="adj1" fmla="val 180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肘形连接符 84"/>
            <p:cNvCxnSpPr>
              <a:stCxn id="71" idx="2"/>
              <a:endCxn id="73" idx="2"/>
            </p:cNvCxnSpPr>
            <p:nvPr/>
          </p:nvCxnSpPr>
          <p:spPr>
            <a:xfrm rot="5400000" flipH="1">
              <a:off x="9918721" y="1609228"/>
              <a:ext cx="61241" cy="2583803"/>
            </a:xfrm>
            <a:prstGeom prst="bentConnector3">
              <a:avLst>
                <a:gd name="adj1" fmla="val -242056"/>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stCxn id="71" idx="1"/>
              <a:endCxn id="72" idx="3"/>
            </p:cNvCxnSpPr>
            <p:nvPr/>
          </p:nvCxnSpPr>
          <p:spPr>
            <a:xfrm flipH="1">
              <a:off x="10414397" y="2683734"/>
              <a:ext cx="361762"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flipH="1" flipV="1">
              <a:off x="9122524"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stCxn id="73" idx="1"/>
              <a:endCxn id="74" idx="3"/>
            </p:cNvCxnSpPr>
            <p:nvPr/>
          </p:nvCxnSpPr>
          <p:spPr>
            <a:xfrm flipH="1">
              <a:off x="7830593"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a:stCxn id="74" idx="1"/>
              <a:endCxn id="75" idx="3"/>
            </p:cNvCxnSpPr>
            <p:nvPr/>
          </p:nvCxnSpPr>
          <p:spPr>
            <a:xfrm flipH="1" flipV="1">
              <a:off x="6538661"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stCxn id="75" idx="2"/>
              <a:endCxn id="76" idx="0"/>
            </p:cNvCxnSpPr>
            <p:nvPr/>
          </p:nvCxnSpPr>
          <p:spPr>
            <a:xfrm>
              <a:off x="6073577" y="2870509"/>
              <a:ext cx="0" cy="1059804"/>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stCxn id="76" idx="3"/>
              <a:endCxn id="77" idx="1"/>
            </p:cNvCxnSpPr>
            <p:nvPr/>
          </p:nvCxnSpPr>
          <p:spPr>
            <a:xfrm>
              <a:off x="6538661" y="4117088"/>
              <a:ext cx="361763"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stCxn id="77" idx="3"/>
              <a:endCxn id="78" idx="1"/>
            </p:cNvCxnSpPr>
            <p:nvPr/>
          </p:nvCxnSpPr>
          <p:spPr>
            <a:xfrm>
              <a:off x="7830593" y="4117088"/>
              <a:ext cx="361763"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stCxn id="78" idx="3"/>
              <a:endCxn id="79" idx="1"/>
            </p:cNvCxnSpPr>
            <p:nvPr/>
          </p:nvCxnSpPr>
          <p:spPr>
            <a:xfrm>
              <a:off x="9122524" y="4117088"/>
              <a:ext cx="361763" cy="2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5" name="肘形连接符 94"/>
            <p:cNvCxnSpPr>
              <a:stCxn id="66" idx="2"/>
              <a:endCxn id="65" idx="2"/>
            </p:cNvCxnSpPr>
            <p:nvPr/>
          </p:nvCxnSpPr>
          <p:spPr>
            <a:xfrm rot="5400000" flipH="1">
              <a:off x="7982382" y="1104727"/>
              <a:ext cx="58186" cy="1291931"/>
            </a:xfrm>
            <a:prstGeom prst="bentConnector3">
              <a:avLst>
                <a:gd name="adj1" fmla="val -39287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7745556" y="2026990"/>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不通过</a:t>
              </a:r>
              <a:endParaRPr lang="zh-CN" altLang="en-US" sz="900" dirty="0">
                <a:latin typeface="微软雅黑" panose="020B0503020204020204" charset="-122"/>
                <a:ea typeface="微软雅黑" panose="020B0503020204020204" charset="-122"/>
              </a:endParaRPr>
            </a:p>
          </p:txBody>
        </p:sp>
        <p:sp>
          <p:nvSpPr>
            <p:cNvPr id="97" name="文本框 96"/>
            <p:cNvSpPr txBox="1"/>
            <p:nvPr/>
          </p:nvSpPr>
          <p:spPr>
            <a:xfrm>
              <a:off x="9064878" y="1268760"/>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cxnSp>
          <p:nvCxnSpPr>
            <p:cNvPr id="98" name="肘形连接符 97"/>
            <p:cNvCxnSpPr>
              <a:stCxn id="70" idx="2"/>
              <a:endCxn id="65" idx="2"/>
            </p:cNvCxnSpPr>
            <p:nvPr/>
          </p:nvCxnSpPr>
          <p:spPr>
            <a:xfrm rot="5400000" flipH="1">
              <a:off x="9274284" y="-187175"/>
              <a:ext cx="58186" cy="3875735"/>
            </a:xfrm>
            <a:prstGeom prst="bentConnector3">
              <a:avLst>
                <a:gd name="adj1" fmla="val -39287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11513150" y="2038803"/>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00" name="文本框 99"/>
            <p:cNvSpPr txBox="1"/>
            <p:nvPr/>
          </p:nvSpPr>
          <p:spPr>
            <a:xfrm>
              <a:off x="9642993" y="3089822"/>
              <a:ext cx="665567" cy="230832"/>
            </a:xfrm>
            <a:prstGeom prst="rect">
              <a:avLst/>
            </a:prstGeom>
            <a:noFill/>
          </p:spPr>
          <p:txBody>
            <a:bodyPr wrap="none" rtlCol="0">
              <a:spAutoFit/>
            </a:bodyPr>
            <a:lstStyle/>
            <a:p>
              <a:r>
                <a:rPr lang="en-US" altLang="zh-CN" sz="900" dirty="0">
                  <a:latin typeface="微软雅黑" panose="020B0503020204020204" charset="-122"/>
                  <a:ea typeface="微软雅黑" panose="020B0503020204020204" charset="-122"/>
                </a:rPr>
                <a:t>3</a:t>
              </a:r>
              <a:r>
                <a:rPr lang="zh-CN" altLang="en-US" sz="900" dirty="0" smtClean="0">
                  <a:latin typeface="微软雅黑" panose="020B0503020204020204" charset="-122"/>
                  <a:ea typeface="微软雅黑" panose="020B0503020204020204" charset="-122"/>
                </a:rPr>
                <a:t>级、</a:t>
              </a:r>
              <a:r>
                <a:rPr lang="en-US" altLang="zh-CN" sz="900" dirty="0" smtClean="0">
                  <a:latin typeface="微软雅黑" panose="020B0503020204020204" charset="-122"/>
                  <a:ea typeface="微软雅黑" panose="020B0503020204020204" charset="-122"/>
                </a:rPr>
                <a:t>4</a:t>
              </a:r>
              <a:r>
                <a:rPr lang="zh-CN" altLang="en-US" sz="900" dirty="0" smtClean="0">
                  <a:latin typeface="微软雅黑" panose="020B0503020204020204" charset="-122"/>
                  <a:ea typeface="微软雅黑" panose="020B0503020204020204" charset="-122"/>
                </a:rPr>
                <a:t>级</a:t>
              </a:r>
              <a:endParaRPr lang="zh-CN" altLang="en-US" sz="900" dirty="0">
                <a:latin typeface="微软雅黑" panose="020B0503020204020204" charset="-122"/>
                <a:ea typeface="微软雅黑" panose="020B0503020204020204" charset="-122"/>
              </a:endParaRPr>
            </a:p>
          </p:txBody>
        </p:sp>
        <p:sp>
          <p:nvSpPr>
            <p:cNvPr id="101" name="文本框 100"/>
            <p:cNvSpPr txBox="1"/>
            <p:nvPr/>
          </p:nvSpPr>
          <p:spPr>
            <a:xfrm>
              <a:off x="10217006" y="2420888"/>
              <a:ext cx="665567" cy="230832"/>
            </a:xfrm>
            <a:prstGeom prst="rect">
              <a:avLst/>
            </a:prstGeom>
            <a:noFill/>
          </p:spPr>
          <p:txBody>
            <a:bodyPr wrap="none" rtlCol="0">
              <a:spAutoFit/>
            </a:bodyPr>
            <a:lstStyle/>
            <a:p>
              <a:r>
                <a:rPr lang="en-US" altLang="zh-CN" sz="900" dirty="0">
                  <a:latin typeface="微软雅黑" panose="020B0503020204020204" charset="-122"/>
                  <a:ea typeface="微软雅黑" panose="020B0503020204020204" charset="-122"/>
                </a:rPr>
                <a:t>1</a:t>
              </a:r>
              <a:r>
                <a:rPr lang="zh-CN" altLang="en-US" sz="900" dirty="0" smtClean="0">
                  <a:latin typeface="微软雅黑" panose="020B0503020204020204" charset="-122"/>
                  <a:ea typeface="微软雅黑" panose="020B0503020204020204" charset="-122"/>
                </a:rPr>
                <a:t>级、</a:t>
              </a:r>
              <a:r>
                <a:rPr lang="en-US" altLang="zh-CN" sz="900" dirty="0" smtClean="0">
                  <a:latin typeface="微软雅黑" panose="020B0503020204020204" charset="-122"/>
                  <a:ea typeface="微软雅黑" panose="020B0503020204020204" charset="-122"/>
                </a:rPr>
                <a:t>2</a:t>
              </a:r>
              <a:r>
                <a:rPr lang="zh-CN" altLang="en-US" sz="900" dirty="0" smtClean="0">
                  <a:latin typeface="微软雅黑" panose="020B0503020204020204" charset="-122"/>
                  <a:ea typeface="微软雅黑" panose="020B0503020204020204" charset="-122"/>
                </a:rPr>
                <a:t>级</a:t>
              </a:r>
              <a:endParaRPr lang="zh-CN" altLang="en-US" sz="900" dirty="0">
                <a:latin typeface="微软雅黑" panose="020B0503020204020204" charset="-122"/>
                <a:ea typeface="微软雅黑" panose="020B0503020204020204" charset="-122"/>
              </a:endParaRPr>
            </a:p>
          </p:txBody>
        </p:sp>
        <p:sp>
          <p:nvSpPr>
            <p:cNvPr id="102" name="文本框 101"/>
            <p:cNvSpPr txBox="1"/>
            <p:nvPr/>
          </p:nvSpPr>
          <p:spPr>
            <a:xfrm>
              <a:off x="9150715" y="2420888"/>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cxnSp>
          <p:nvCxnSpPr>
            <p:cNvPr id="103" name="肘形连接符 102"/>
            <p:cNvCxnSpPr>
              <a:stCxn id="72" idx="0"/>
              <a:endCxn id="65" idx="2"/>
            </p:cNvCxnSpPr>
            <p:nvPr/>
          </p:nvCxnSpPr>
          <p:spPr>
            <a:xfrm rot="16200000" flipV="1">
              <a:off x="8300610" y="786498"/>
              <a:ext cx="713632" cy="2583834"/>
            </a:xfrm>
            <a:prstGeom prst="bentConnector3">
              <a:avLst>
                <a:gd name="adj1" fmla="val 5889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7696726" y="3861048"/>
              <a:ext cx="646331"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存在异议</a:t>
              </a:r>
              <a:endParaRPr lang="zh-CN" altLang="en-US" sz="900" dirty="0">
                <a:latin typeface="微软雅黑" panose="020B0503020204020204" charset="-122"/>
                <a:ea typeface="微软雅黑" panose="020B0503020204020204" charset="-122"/>
              </a:endParaRPr>
            </a:p>
          </p:txBody>
        </p:sp>
        <p:sp>
          <p:nvSpPr>
            <p:cNvPr id="105" name="文本框 104"/>
            <p:cNvSpPr txBox="1"/>
            <p:nvPr/>
          </p:nvSpPr>
          <p:spPr>
            <a:xfrm>
              <a:off x="8992870" y="3861048"/>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不通过</a:t>
              </a:r>
              <a:endParaRPr lang="zh-CN" altLang="en-US" sz="900" dirty="0">
                <a:latin typeface="微软雅黑" panose="020B0503020204020204" charset="-122"/>
                <a:ea typeface="微软雅黑" panose="020B0503020204020204" charset="-122"/>
              </a:endParaRPr>
            </a:p>
          </p:txBody>
        </p:sp>
        <p:sp>
          <p:nvSpPr>
            <p:cNvPr id="106" name="矩形 105"/>
            <p:cNvSpPr/>
            <p:nvPr/>
          </p:nvSpPr>
          <p:spPr>
            <a:xfrm>
              <a:off x="6900425" y="3214094"/>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获得监督评估通过标识</a:t>
              </a:r>
              <a:endParaRPr lang="zh-CN" altLang="en-US" sz="1100" dirty="0">
                <a:latin typeface="微软雅黑" panose="020B0503020204020204" charset="-122"/>
                <a:ea typeface="微软雅黑" panose="020B0503020204020204" charset="-122"/>
              </a:endParaRPr>
            </a:p>
          </p:txBody>
        </p:sp>
        <p:cxnSp>
          <p:nvCxnSpPr>
            <p:cNvPr id="107" name="直接箭头连接符 106"/>
            <p:cNvCxnSpPr>
              <a:stCxn id="77" idx="0"/>
              <a:endCxn id="106" idx="2"/>
            </p:cNvCxnSpPr>
            <p:nvPr/>
          </p:nvCxnSpPr>
          <p:spPr>
            <a:xfrm flipV="1">
              <a:off x="7365509" y="3587645"/>
              <a:ext cx="0" cy="281427"/>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a:stCxn id="106" idx="0"/>
              <a:endCxn id="74" idx="2"/>
            </p:cNvCxnSpPr>
            <p:nvPr/>
          </p:nvCxnSpPr>
          <p:spPr>
            <a:xfrm flipV="1">
              <a:off x="7365509" y="2931749"/>
              <a:ext cx="0" cy="28234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肘形连接符 108"/>
            <p:cNvCxnSpPr>
              <a:stCxn id="78" idx="0"/>
              <a:endCxn id="106" idx="3"/>
            </p:cNvCxnSpPr>
            <p:nvPr/>
          </p:nvCxnSpPr>
          <p:spPr>
            <a:xfrm rot="16200000" flipV="1">
              <a:off x="8009916" y="3221547"/>
              <a:ext cx="468202" cy="826847"/>
            </a:xfrm>
            <a:prstGeom prst="bentConnector2">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6976646" y="3645024"/>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11" name="文本框 110"/>
            <p:cNvSpPr txBox="1"/>
            <p:nvPr/>
          </p:nvSpPr>
          <p:spPr>
            <a:xfrm>
              <a:off x="6561148" y="2331507"/>
              <a:ext cx="415498" cy="3693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监督</a:t>
              </a:r>
              <a:endParaRPr lang="en-US" altLang="zh-CN" sz="900" dirty="0" smtClean="0">
                <a:latin typeface="微软雅黑" panose="020B0503020204020204" charset="-122"/>
                <a:ea typeface="微软雅黑" panose="020B0503020204020204" charset="-122"/>
              </a:endParaRPr>
            </a:p>
            <a:p>
              <a:r>
                <a:rPr lang="zh-CN" altLang="en-US" sz="900" dirty="0" smtClean="0">
                  <a:latin typeface="微软雅黑" panose="020B0503020204020204" charset="-122"/>
                  <a:ea typeface="微软雅黑" panose="020B0503020204020204" charset="-122"/>
                </a:rPr>
                <a:t>评估</a:t>
              </a:r>
              <a:endParaRPr lang="zh-CN" altLang="en-US" sz="900" dirty="0">
                <a:latin typeface="微软雅黑" panose="020B0503020204020204" charset="-122"/>
                <a:ea typeface="微软雅黑" panose="020B0503020204020204" charset="-122"/>
              </a:endParaRPr>
            </a:p>
          </p:txBody>
        </p:sp>
        <p:cxnSp>
          <p:nvCxnSpPr>
            <p:cNvPr id="112" name="直接箭头连接符 111"/>
            <p:cNvCxnSpPr>
              <a:stCxn id="74" idx="0"/>
              <a:endCxn id="65" idx="2"/>
            </p:cNvCxnSpPr>
            <p:nvPr/>
          </p:nvCxnSpPr>
          <p:spPr>
            <a:xfrm flipV="1">
              <a:off x="7365509" y="1721599"/>
              <a:ext cx="0" cy="714118"/>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3" name="文本框 112"/>
            <p:cNvSpPr txBox="1"/>
            <p:nvPr/>
          </p:nvSpPr>
          <p:spPr>
            <a:xfrm>
              <a:off x="6832630" y="2015863"/>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再评估</a:t>
              </a:r>
              <a:endParaRPr lang="zh-CN" altLang="en-US" sz="900" dirty="0">
                <a:latin typeface="微软雅黑" panose="020B0503020204020204" charset="-122"/>
                <a:ea typeface="微软雅黑" panose="020B0503020204020204" charset="-122"/>
              </a:endParaRPr>
            </a:p>
          </p:txBody>
        </p:sp>
        <p:sp>
          <p:nvSpPr>
            <p:cNvPr id="114" name="文本框 113"/>
            <p:cNvSpPr txBox="1"/>
            <p:nvPr/>
          </p:nvSpPr>
          <p:spPr>
            <a:xfrm>
              <a:off x="7999080" y="3140968"/>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15" name="矩形 114"/>
            <p:cNvSpPr/>
            <p:nvPr/>
          </p:nvSpPr>
          <p:spPr>
            <a:xfrm>
              <a:off x="9484229" y="916805"/>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企业自评估</a:t>
              </a:r>
              <a:endParaRPr lang="zh-CN" altLang="en-US" sz="1100" dirty="0">
                <a:latin typeface="微软雅黑" panose="020B0503020204020204" charset="-122"/>
                <a:ea typeface="微软雅黑" panose="020B0503020204020204" charset="-122"/>
              </a:endParaRPr>
            </a:p>
          </p:txBody>
        </p:sp>
        <p:cxnSp>
          <p:nvCxnSpPr>
            <p:cNvPr id="116" name="肘形连接符 115"/>
            <p:cNvCxnSpPr>
              <a:stCxn id="66" idx="3"/>
              <a:endCxn id="115" idx="1"/>
            </p:cNvCxnSpPr>
            <p:nvPr/>
          </p:nvCxnSpPr>
          <p:spPr>
            <a:xfrm flipV="1">
              <a:off x="9122524" y="1103581"/>
              <a:ext cx="361705" cy="428188"/>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肘形连接符 116"/>
            <p:cNvCxnSpPr>
              <a:stCxn id="115" idx="3"/>
              <a:endCxn id="70" idx="1"/>
            </p:cNvCxnSpPr>
            <p:nvPr/>
          </p:nvCxnSpPr>
          <p:spPr>
            <a:xfrm>
              <a:off x="10414397" y="1103581"/>
              <a:ext cx="361763" cy="428188"/>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p:cNvSpPr txBox="1"/>
          <p:nvPr/>
        </p:nvSpPr>
        <p:spPr>
          <a:xfrm>
            <a:off x="2246483" y="91411"/>
            <a:ext cx="9876247" cy="583565"/>
          </a:xfrm>
          <a:prstGeom prst="rect">
            <a:avLst/>
          </a:prstGeom>
          <a:noFill/>
        </p:spPr>
        <p:txBody>
          <a:bodyPr wrap="square" rtlCol="0">
            <a:spAutoFit/>
          </a:bodyPr>
          <a:lstStyle/>
          <a:p>
            <a:pPr algn="r">
              <a:buClrTx/>
              <a:buSzTx/>
              <a:buFontTx/>
            </a:pPr>
            <a:r>
              <a:rPr lang="zh-CN" altLang="en-US" sz="3200" dirty="0">
                <a:solidFill>
                  <a:schemeClr val="bg1"/>
                </a:solidFill>
                <a:latin typeface="微软雅黑" panose="020B0503020204020204" charset="-122"/>
                <a:ea typeface="微软雅黑" panose="020B0503020204020204" charset="-122"/>
                <a:cs typeface="+mj-cs"/>
              </a:rPr>
              <a:t>现场评估</a:t>
            </a:r>
            <a:endParaRPr lang="zh-CN" altLang="en-US" sz="3200" dirty="0">
              <a:solidFill>
                <a:schemeClr val="bg1"/>
              </a:solidFill>
              <a:latin typeface="微软雅黑" panose="020B0503020204020204" charset="-122"/>
              <a:ea typeface="微软雅黑" panose="020B0503020204020204" charset="-122"/>
              <a:cs typeface="+mj-cs"/>
            </a:endParaRPr>
          </a:p>
        </p:txBody>
      </p:sp>
      <p:sp>
        <p:nvSpPr>
          <p:cNvPr id="62" name="矩形 61"/>
          <p:cNvSpPr/>
          <p:nvPr/>
        </p:nvSpPr>
        <p:spPr>
          <a:xfrm>
            <a:off x="397657" y="1158999"/>
            <a:ext cx="5042349" cy="5078313"/>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charset="-122"/>
                <a:ea typeface="微软雅黑" panose="020B0503020204020204" charset="-122"/>
              </a:rPr>
              <a:t>现场评估分三种</a:t>
            </a:r>
            <a:r>
              <a:rPr lang="zh-CN" altLang="en-US" sz="2400" dirty="0" smtClean="0">
                <a:solidFill>
                  <a:srgbClr val="002060"/>
                </a:solidFill>
                <a:latin typeface="微软雅黑" panose="020B0503020204020204" charset="-122"/>
                <a:ea typeface="微软雅黑" panose="020B0503020204020204" charset="-122"/>
              </a:rPr>
              <a:t>形式</a:t>
            </a:r>
            <a:endParaRPr lang="en-US" altLang="zh-CN" sz="24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传统</a:t>
            </a:r>
            <a:r>
              <a:rPr lang="zh-CN" altLang="en-US" sz="2000" dirty="0">
                <a:solidFill>
                  <a:srgbClr val="002060"/>
                </a:solidFill>
                <a:latin typeface="微软雅黑" panose="020B0503020204020204" charset="-122"/>
                <a:ea typeface="微软雅黑" panose="020B0503020204020204" charset="-122"/>
              </a:rPr>
              <a:t>的现场评估，即专家到申请评估企业的现场进行</a:t>
            </a:r>
            <a:r>
              <a:rPr lang="zh-CN" altLang="en-US" sz="2000" dirty="0" smtClean="0">
                <a:solidFill>
                  <a:srgbClr val="002060"/>
                </a:solidFill>
                <a:latin typeface="微软雅黑" panose="020B0503020204020204" charset="-122"/>
                <a:ea typeface="微软雅黑" panose="020B0503020204020204" charset="-122"/>
              </a:rPr>
              <a:t>评估</a:t>
            </a:r>
            <a:endParaRPr lang="en-US" altLang="zh-CN"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通过</a:t>
            </a:r>
            <a:r>
              <a:rPr lang="zh-CN" altLang="en-US" sz="2000" dirty="0">
                <a:solidFill>
                  <a:srgbClr val="002060"/>
                </a:solidFill>
                <a:latin typeface="微软雅黑" panose="020B0503020204020204" charset="-122"/>
                <a:ea typeface="微软雅黑" panose="020B0503020204020204" charset="-122"/>
              </a:rPr>
              <a:t>视频答辩会的形式，专家通过在线视频会议，对申请评估企业进行现场</a:t>
            </a:r>
            <a:r>
              <a:rPr lang="zh-CN" altLang="en-US" sz="2000" dirty="0" smtClean="0">
                <a:solidFill>
                  <a:srgbClr val="002060"/>
                </a:solidFill>
                <a:latin typeface="微软雅黑" panose="020B0503020204020204" charset="-122"/>
                <a:ea typeface="微软雅黑" panose="020B0503020204020204" charset="-122"/>
              </a:rPr>
              <a:t>评估</a:t>
            </a:r>
            <a:endParaRPr lang="en-US" altLang="zh-CN" sz="2000" dirty="0" smtClean="0">
              <a:solidFill>
                <a:srgbClr val="00206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000" dirty="0" smtClean="0">
                <a:solidFill>
                  <a:srgbClr val="002060"/>
                </a:solidFill>
                <a:latin typeface="微软雅黑" panose="020B0503020204020204" charset="-122"/>
                <a:ea typeface="微软雅黑" panose="020B0503020204020204" charset="-122"/>
              </a:rPr>
              <a:t>前两种</a:t>
            </a:r>
            <a:r>
              <a:rPr lang="zh-CN" altLang="en-US" sz="2000" dirty="0">
                <a:solidFill>
                  <a:srgbClr val="002060"/>
                </a:solidFill>
                <a:latin typeface="微软雅黑" panose="020B0503020204020204" charset="-122"/>
                <a:ea typeface="微软雅黑" panose="020B0503020204020204" charset="-122"/>
              </a:rPr>
              <a:t>的混合</a:t>
            </a:r>
            <a:r>
              <a:rPr lang="zh-CN" altLang="en-US" sz="2000" dirty="0" smtClean="0">
                <a:solidFill>
                  <a:srgbClr val="002060"/>
                </a:solidFill>
                <a:latin typeface="微软雅黑" panose="020B0503020204020204" charset="-122"/>
                <a:ea typeface="微软雅黑" panose="020B0503020204020204" charset="-122"/>
              </a:rPr>
              <a:t>方式</a:t>
            </a:r>
            <a:endParaRPr lang="en-US" altLang="zh-CN" sz="2000" dirty="0" smtClean="0">
              <a:solidFill>
                <a:srgbClr val="002060"/>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002060"/>
                </a:solidFill>
                <a:latin typeface="微软雅黑" panose="020B0503020204020204" charset="-122"/>
                <a:ea typeface="微软雅黑" panose="020B0503020204020204" charset="-122"/>
              </a:rPr>
              <a:t>评估组长应至少在实施现场评估</a:t>
            </a:r>
            <a:r>
              <a:rPr lang="en-US" altLang="zh-CN" sz="2400" dirty="0">
                <a:solidFill>
                  <a:srgbClr val="002060"/>
                </a:solidFill>
                <a:latin typeface="微软雅黑" panose="020B0503020204020204" charset="-122"/>
                <a:ea typeface="微软雅黑" panose="020B0503020204020204" charset="-122"/>
              </a:rPr>
              <a:t>5</a:t>
            </a:r>
            <a:r>
              <a:rPr lang="zh-CN" altLang="en-US" sz="2400" dirty="0">
                <a:solidFill>
                  <a:srgbClr val="002060"/>
                </a:solidFill>
                <a:latin typeface="微软雅黑" panose="020B0503020204020204" charset="-122"/>
                <a:ea typeface="微软雅黑" panose="020B0503020204020204" charset="-122"/>
              </a:rPr>
              <a:t>个工作日之前，与受评估企业就现场评估安排进行充分</a:t>
            </a:r>
            <a:r>
              <a:rPr lang="zh-CN" altLang="en-US" sz="2400" dirty="0" smtClean="0">
                <a:solidFill>
                  <a:srgbClr val="002060"/>
                </a:solidFill>
                <a:latin typeface="微软雅黑" panose="020B0503020204020204" charset="-122"/>
                <a:ea typeface="微软雅黑" panose="020B0503020204020204" charset="-122"/>
              </a:rPr>
              <a:t>沟通</a:t>
            </a:r>
            <a:endParaRPr lang="zh-CN" altLang="en-US" sz="2400" dirty="0">
              <a:solidFill>
                <a:srgbClr val="002060"/>
              </a:solidFill>
              <a:latin typeface="微软雅黑" panose="020B0503020204020204" charset="-122"/>
              <a:ea typeface="微软雅黑" panose="020B0503020204020204" charset="-122"/>
            </a:endParaRPr>
          </a:p>
        </p:txBody>
      </p:sp>
      <p:grpSp>
        <p:nvGrpSpPr>
          <p:cNvPr id="64" name="组合 63"/>
          <p:cNvGrpSpPr/>
          <p:nvPr/>
        </p:nvGrpSpPr>
        <p:grpSpPr>
          <a:xfrm>
            <a:off x="5608493" y="1420861"/>
            <a:ext cx="6320155" cy="3448299"/>
            <a:chOff x="5608493" y="916805"/>
            <a:chExt cx="6320155" cy="3448299"/>
          </a:xfrm>
        </p:grpSpPr>
        <p:sp>
          <p:nvSpPr>
            <p:cNvPr id="65" name="流程图: 终止 64"/>
            <p:cNvSpPr/>
            <p:nvPr/>
          </p:nvSpPr>
          <p:spPr>
            <a:xfrm>
              <a:off x="5608493" y="1348089"/>
              <a:ext cx="930065" cy="373510"/>
            </a:xfrm>
            <a:prstGeom prst="flowChartTerminator">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企业注册</a:t>
              </a:r>
              <a:endParaRPr lang="zh-CN" altLang="en-US" sz="1100" dirty="0">
                <a:latin typeface="微软雅黑" panose="020B0503020204020204" charset="-122"/>
                <a:ea typeface="微软雅黑" panose="020B0503020204020204" charset="-122"/>
              </a:endParaRPr>
            </a:p>
          </p:txBody>
        </p:sp>
        <p:sp>
          <p:nvSpPr>
            <p:cNvPr id="66" name="矩形 65"/>
            <p:cNvSpPr/>
            <p:nvPr/>
          </p:nvSpPr>
          <p:spPr>
            <a:xfrm>
              <a:off x="6900425" y="1348048"/>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企业提出</a:t>
              </a:r>
              <a:endParaRPr lang="en-US" altLang="zh-CN" sz="1100" dirty="0" smtClean="0">
                <a:latin typeface="微软雅黑" panose="020B0503020204020204" charset="-122"/>
                <a:ea typeface="微软雅黑" panose="020B0503020204020204" charset="-122"/>
              </a:endParaRPr>
            </a:p>
            <a:p>
              <a:pPr algn="ctr"/>
              <a:r>
                <a:rPr lang="zh-CN" altLang="en-US" sz="1100" dirty="0" smtClean="0">
                  <a:latin typeface="微软雅黑" panose="020B0503020204020204" charset="-122"/>
                  <a:ea typeface="微软雅黑" panose="020B0503020204020204" charset="-122"/>
                </a:rPr>
                <a:t>评估申请</a:t>
              </a:r>
              <a:endParaRPr lang="zh-CN" altLang="en-US" sz="1100" dirty="0">
                <a:latin typeface="微软雅黑" panose="020B0503020204020204" charset="-122"/>
                <a:ea typeface="微软雅黑" panose="020B0503020204020204" charset="-122"/>
              </a:endParaRPr>
            </a:p>
          </p:txBody>
        </p:sp>
        <p:sp>
          <p:nvSpPr>
            <p:cNvPr id="69" name="菱形 68"/>
            <p:cNvSpPr/>
            <p:nvPr/>
          </p:nvSpPr>
          <p:spPr>
            <a:xfrm>
              <a:off x="8192356" y="1283753"/>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审核申请</a:t>
              </a:r>
              <a:endParaRPr lang="zh-CN" altLang="en-US" sz="1100" dirty="0">
                <a:latin typeface="微软雅黑" panose="020B0503020204020204" charset="-122"/>
                <a:ea typeface="微软雅黑" panose="020B0503020204020204" charset="-122"/>
              </a:endParaRPr>
            </a:p>
          </p:txBody>
        </p:sp>
        <p:sp>
          <p:nvSpPr>
            <p:cNvPr id="70" name="矩形 69"/>
            <p:cNvSpPr/>
            <p:nvPr/>
          </p:nvSpPr>
          <p:spPr>
            <a:xfrm>
              <a:off x="9484229" y="1348048"/>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形成评估组</a:t>
              </a:r>
              <a:endParaRPr lang="zh-CN" altLang="en-US" sz="1100" dirty="0">
                <a:latin typeface="微软雅黑" panose="020B0503020204020204" charset="-122"/>
                <a:ea typeface="微软雅黑" panose="020B0503020204020204" charset="-122"/>
              </a:endParaRPr>
            </a:p>
          </p:txBody>
        </p:sp>
        <p:sp>
          <p:nvSpPr>
            <p:cNvPr id="71" name="菱形 70"/>
            <p:cNvSpPr/>
            <p:nvPr/>
          </p:nvSpPr>
          <p:spPr>
            <a:xfrm>
              <a:off x="10776160" y="1283753"/>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文件评审</a:t>
              </a:r>
              <a:endParaRPr lang="zh-CN" altLang="en-US" sz="1100" dirty="0">
                <a:latin typeface="微软雅黑" panose="020B0503020204020204" charset="-122"/>
                <a:ea typeface="微软雅黑" panose="020B0503020204020204" charset="-122"/>
              </a:endParaRPr>
            </a:p>
          </p:txBody>
        </p:sp>
        <p:sp>
          <p:nvSpPr>
            <p:cNvPr id="72" name="菱形 71"/>
            <p:cNvSpPr/>
            <p:nvPr/>
          </p:nvSpPr>
          <p:spPr>
            <a:xfrm>
              <a:off x="10776160" y="2435717"/>
              <a:ext cx="930168" cy="496032"/>
            </a:xfrm>
            <a:prstGeom prst="diamond">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等级</a:t>
              </a:r>
              <a:endParaRPr lang="zh-CN" altLang="en-US" sz="1100" dirty="0">
                <a:latin typeface="微软雅黑" panose="020B0503020204020204" charset="-122"/>
                <a:ea typeface="微软雅黑" panose="020B0503020204020204" charset="-122"/>
              </a:endParaRPr>
            </a:p>
          </p:txBody>
        </p:sp>
        <p:sp>
          <p:nvSpPr>
            <p:cNvPr id="73" name="菱形 72"/>
            <p:cNvSpPr/>
            <p:nvPr/>
          </p:nvSpPr>
          <p:spPr>
            <a:xfrm>
              <a:off x="9484288" y="2435231"/>
              <a:ext cx="930110" cy="497005"/>
            </a:xfrm>
            <a:prstGeom prst="diamond">
              <a:avLst/>
            </a:prstGeom>
            <a:solidFill>
              <a:srgbClr val="FF0000"/>
            </a:solidFill>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现场评估</a:t>
              </a:r>
              <a:endParaRPr lang="zh-CN" altLang="en-US" sz="1100" dirty="0">
                <a:latin typeface="微软雅黑" panose="020B0503020204020204" charset="-122"/>
                <a:ea typeface="微软雅黑" panose="020B0503020204020204" charset="-122"/>
              </a:endParaRPr>
            </a:p>
          </p:txBody>
        </p:sp>
        <p:sp>
          <p:nvSpPr>
            <p:cNvPr id="74" name="矩形 73"/>
            <p:cNvSpPr/>
            <p:nvPr/>
          </p:nvSpPr>
          <p:spPr>
            <a:xfrm>
              <a:off x="8192356" y="2496957"/>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获得证书</a:t>
              </a:r>
              <a:endParaRPr lang="zh-CN" altLang="en-US" sz="1100" dirty="0">
                <a:latin typeface="微软雅黑" panose="020B0503020204020204" charset="-122"/>
                <a:ea typeface="微软雅黑" panose="020B0503020204020204" charset="-122"/>
              </a:endParaRPr>
            </a:p>
          </p:txBody>
        </p:sp>
        <p:sp>
          <p:nvSpPr>
            <p:cNvPr id="75" name="菱形 74"/>
            <p:cNvSpPr/>
            <p:nvPr/>
          </p:nvSpPr>
          <p:spPr>
            <a:xfrm>
              <a:off x="6900425" y="2435717"/>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a:latin typeface="微软雅黑" panose="020B0503020204020204" charset="-122"/>
                  <a:ea typeface="微软雅黑" panose="020B0503020204020204" charset="-122"/>
                </a:rPr>
                <a:t>年度监督</a:t>
              </a:r>
              <a:endParaRPr lang="zh-CN" altLang="en-US" sz="1100" dirty="0">
                <a:latin typeface="微软雅黑" panose="020B0503020204020204" charset="-122"/>
                <a:ea typeface="微软雅黑" panose="020B0503020204020204" charset="-122"/>
              </a:endParaRPr>
            </a:p>
          </p:txBody>
        </p:sp>
        <p:sp>
          <p:nvSpPr>
            <p:cNvPr id="76" name="矩形 75"/>
            <p:cNvSpPr/>
            <p:nvPr/>
          </p:nvSpPr>
          <p:spPr>
            <a:xfrm>
              <a:off x="5608493" y="2496957"/>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企业填写</a:t>
              </a:r>
              <a:endParaRPr lang="en-US" altLang="zh-CN" sz="1100" dirty="0" smtClean="0">
                <a:latin typeface="微软雅黑" panose="020B0503020204020204" charset="-122"/>
                <a:ea typeface="微软雅黑" panose="020B0503020204020204" charset="-122"/>
              </a:endParaRPr>
            </a:p>
            <a:p>
              <a:pPr algn="ctr"/>
              <a:r>
                <a:rPr lang="zh-CN" altLang="en-US" sz="1100" dirty="0" smtClean="0">
                  <a:latin typeface="微软雅黑" panose="020B0503020204020204" charset="-122"/>
                  <a:ea typeface="微软雅黑" panose="020B0503020204020204" charset="-122"/>
                </a:rPr>
                <a:t>自查报告</a:t>
              </a:r>
              <a:endParaRPr lang="zh-CN" altLang="en-US" sz="1100" dirty="0">
                <a:latin typeface="微软雅黑" panose="020B0503020204020204" charset="-122"/>
                <a:ea typeface="微软雅黑" panose="020B0503020204020204" charset="-122"/>
              </a:endParaRPr>
            </a:p>
          </p:txBody>
        </p:sp>
        <p:sp>
          <p:nvSpPr>
            <p:cNvPr id="77" name="矩形 76"/>
            <p:cNvSpPr/>
            <p:nvPr/>
          </p:nvSpPr>
          <p:spPr>
            <a:xfrm>
              <a:off x="5608493" y="3930313"/>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形成评估组</a:t>
              </a:r>
              <a:endParaRPr lang="zh-CN" altLang="en-US" sz="1100" dirty="0">
                <a:latin typeface="微软雅黑" panose="020B0503020204020204" charset="-122"/>
                <a:ea typeface="微软雅黑" panose="020B0503020204020204" charset="-122"/>
              </a:endParaRPr>
            </a:p>
          </p:txBody>
        </p:sp>
        <p:sp>
          <p:nvSpPr>
            <p:cNvPr id="78" name="菱形 77"/>
            <p:cNvSpPr/>
            <p:nvPr/>
          </p:nvSpPr>
          <p:spPr>
            <a:xfrm>
              <a:off x="6900425" y="3869072"/>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900" dirty="0" smtClean="0">
                  <a:latin typeface="微软雅黑" panose="020B0503020204020204" charset="-122"/>
                  <a:ea typeface="微软雅黑" panose="020B0503020204020204" charset="-122"/>
                </a:rPr>
                <a:t>评估自查报告</a:t>
              </a:r>
              <a:endParaRPr lang="zh-CN" altLang="en-US" sz="900" dirty="0">
                <a:latin typeface="微软雅黑" panose="020B0503020204020204" charset="-122"/>
                <a:ea typeface="微软雅黑" panose="020B0503020204020204" charset="-122"/>
              </a:endParaRPr>
            </a:p>
          </p:txBody>
        </p:sp>
        <p:sp>
          <p:nvSpPr>
            <p:cNvPr id="79" name="菱形 78"/>
            <p:cNvSpPr/>
            <p:nvPr/>
          </p:nvSpPr>
          <p:spPr>
            <a:xfrm>
              <a:off x="8192356" y="3869072"/>
              <a:ext cx="930168" cy="496032"/>
            </a:xfrm>
            <a:prstGeom prst="diamo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现场评估</a:t>
              </a:r>
              <a:endParaRPr lang="zh-CN" altLang="en-US" sz="1100" dirty="0">
                <a:latin typeface="微软雅黑" panose="020B0503020204020204" charset="-122"/>
                <a:ea typeface="微软雅黑" panose="020B0503020204020204" charset="-122"/>
              </a:endParaRPr>
            </a:p>
          </p:txBody>
        </p:sp>
        <p:sp>
          <p:nvSpPr>
            <p:cNvPr id="80" name="流程图: 终止 79"/>
            <p:cNvSpPr/>
            <p:nvPr/>
          </p:nvSpPr>
          <p:spPr>
            <a:xfrm>
              <a:off x="9484288" y="3930354"/>
              <a:ext cx="930110" cy="373510"/>
            </a:xfrm>
            <a:prstGeom prst="flowChartTerminator">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暂停或撤销证书</a:t>
              </a:r>
              <a:endParaRPr lang="zh-CN" altLang="en-US" sz="1100" dirty="0">
                <a:latin typeface="微软雅黑" panose="020B0503020204020204" charset="-122"/>
                <a:ea typeface="微软雅黑" panose="020B0503020204020204" charset="-122"/>
              </a:endParaRPr>
            </a:p>
          </p:txBody>
        </p:sp>
        <p:cxnSp>
          <p:nvCxnSpPr>
            <p:cNvPr id="81" name="直接箭头连接符 80"/>
            <p:cNvCxnSpPr>
              <a:stCxn id="65" idx="3"/>
              <a:endCxn id="66" idx="1"/>
            </p:cNvCxnSpPr>
            <p:nvPr/>
          </p:nvCxnSpPr>
          <p:spPr>
            <a:xfrm flipV="1">
              <a:off x="6538558" y="1534824"/>
              <a:ext cx="361867" cy="2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stCxn id="66" idx="3"/>
              <a:endCxn id="69" idx="1"/>
            </p:cNvCxnSpPr>
            <p:nvPr/>
          </p:nvCxnSpPr>
          <p:spPr>
            <a:xfrm flipV="1">
              <a:off x="7830593" y="1531769"/>
              <a:ext cx="361763"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stCxn id="69" idx="3"/>
              <a:endCxn id="70" idx="1"/>
            </p:cNvCxnSpPr>
            <p:nvPr/>
          </p:nvCxnSpPr>
          <p:spPr>
            <a:xfrm>
              <a:off x="9122524" y="1531769"/>
              <a:ext cx="361705"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a:stCxn id="70" idx="3"/>
              <a:endCxn id="71" idx="1"/>
            </p:cNvCxnSpPr>
            <p:nvPr/>
          </p:nvCxnSpPr>
          <p:spPr>
            <a:xfrm flipV="1">
              <a:off x="10414397" y="1531769"/>
              <a:ext cx="361763" cy="305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肘形连接符 84"/>
            <p:cNvCxnSpPr>
              <a:stCxn id="71" idx="3"/>
              <a:endCxn id="72" idx="3"/>
            </p:cNvCxnSpPr>
            <p:nvPr/>
          </p:nvCxnSpPr>
          <p:spPr>
            <a:xfrm>
              <a:off x="11706328" y="1531769"/>
              <a:ext cx="12700" cy="1151964"/>
            </a:xfrm>
            <a:prstGeom prst="bentConnector3">
              <a:avLst>
                <a:gd name="adj1" fmla="val 180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肘形连接符 86"/>
            <p:cNvCxnSpPr>
              <a:stCxn id="72" idx="2"/>
              <a:endCxn id="74" idx="2"/>
            </p:cNvCxnSpPr>
            <p:nvPr/>
          </p:nvCxnSpPr>
          <p:spPr>
            <a:xfrm rot="5400000" flipH="1">
              <a:off x="9918721" y="1609228"/>
              <a:ext cx="61241" cy="2583803"/>
            </a:xfrm>
            <a:prstGeom prst="bentConnector3">
              <a:avLst>
                <a:gd name="adj1" fmla="val -242056"/>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stCxn id="72" idx="1"/>
              <a:endCxn id="73" idx="3"/>
            </p:cNvCxnSpPr>
            <p:nvPr/>
          </p:nvCxnSpPr>
          <p:spPr>
            <a:xfrm flipH="1">
              <a:off x="10414397" y="2683734"/>
              <a:ext cx="361762"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a:xfrm flipH="1" flipV="1">
              <a:off x="9122524"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a:stCxn id="74" idx="1"/>
              <a:endCxn id="75" idx="3"/>
            </p:cNvCxnSpPr>
            <p:nvPr/>
          </p:nvCxnSpPr>
          <p:spPr>
            <a:xfrm flipH="1">
              <a:off x="7830593"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stCxn id="75" idx="1"/>
              <a:endCxn id="76" idx="3"/>
            </p:cNvCxnSpPr>
            <p:nvPr/>
          </p:nvCxnSpPr>
          <p:spPr>
            <a:xfrm flipH="1" flipV="1">
              <a:off x="6538661" y="2683733"/>
              <a:ext cx="361763" cy="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stCxn id="76" idx="2"/>
              <a:endCxn id="77" idx="0"/>
            </p:cNvCxnSpPr>
            <p:nvPr/>
          </p:nvCxnSpPr>
          <p:spPr>
            <a:xfrm>
              <a:off x="6073577" y="2870509"/>
              <a:ext cx="0" cy="1059804"/>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stCxn id="77" idx="3"/>
              <a:endCxn id="78" idx="1"/>
            </p:cNvCxnSpPr>
            <p:nvPr/>
          </p:nvCxnSpPr>
          <p:spPr>
            <a:xfrm>
              <a:off x="6538661" y="4117088"/>
              <a:ext cx="361763"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stCxn id="78" idx="3"/>
              <a:endCxn id="79" idx="1"/>
            </p:cNvCxnSpPr>
            <p:nvPr/>
          </p:nvCxnSpPr>
          <p:spPr>
            <a:xfrm>
              <a:off x="7830593" y="4117088"/>
              <a:ext cx="361763" cy="0"/>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a:stCxn id="79" idx="3"/>
              <a:endCxn id="80" idx="1"/>
            </p:cNvCxnSpPr>
            <p:nvPr/>
          </p:nvCxnSpPr>
          <p:spPr>
            <a:xfrm>
              <a:off x="9122524" y="4117088"/>
              <a:ext cx="361763" cy="21"/>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肘形连接符 95"/>
            <p:cNvCxnSpPr>
              <a:stCxn id="69" idx="2"/>
              <a:endCxn id="66" idx="2"/>
            </p:cNvCxnSpPr>
            <p:nvPr/>
          </p:nvCxnSpPr>
          <p:spPr>
            <a:xfrm rot="5400000" flipH="1">
              <a:off x="7982382" y="1104727"/>
              <a:ext cx="58186" cy="1291931"/>
            </a:xfrm>
            <a:prstGeom prst="bentConnector3">
              <a:avLst>
                <a:gd name="adj1" fmla="val -39287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7745556" y="2026990"/>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不通过</a:t>
              </a:r>
              <a:endParaRPr lang="zh-CN" altLang="en-US" sz="900" dirty="0">
                <a:latin typeface="微软雅黑" panose="020B0503020204020204" charset="-122"/>
                <a:ea typeface="微软雅黑" panose="020B0503020204020204" charset="-122"/>
              </a:endParaRPr>
            </a:p>
          </p:txBody>
        </p:sp>
        <p:sp>
          <p:nvSpPr>
            <p:cNvPr id="98" name="文本框 97"/>
            <p:cNvSpPr txBox="1"/>
            <p:nvPr/>
          </p:nvSpPr>
          <p:spPr>
            <a:xfrm>
              <a:off x="9064878" y="1268760"/>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cxnSp>
          <p:nvCxnSpPr>
            <p:cNvPr id="99" name="肘形连接符 98"/>
            <p:cNvCxnSpPr>
              <a:stCxn id="71" idx="2"/>
              <a:endCxn id="66" idx="2"/>
            </p:cNvCxnSpPr>
            <p:nvPr/>
          </p:nvCxnSpPr>
          <p:spPr>
            <a:xfrm rot="5400000" flipH="1">
              <a:off x="9274284" y="-187175"/>
              <a:ext cx="58186" cy="3875735"/>
            </a:xfrm>
            <a:prstGeom prst="bentConnector3">
              <a:avLst>
                <a:gd name="adj1" fmla="val -39287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513150" y="2038803"/>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01" name="文本框 100"/>
            <p:cNvSpPr txBox="1"/>
            <p:nvPr/>
          </p:nvSpPr>
          <p:spPr>
            <a:xfrm>
              <a:off x="9642993" y="3089822"/>
              <a:ext cx="665567" cy="230832"/>
            </a:xfrm>
            <a:prstGeom prst="rect">
              <a:avLst/>
            </a:prstGeom>
            <a:noFill/>
          </p:spPr>
          <p:txBody>
            <a:bodyPr wrap="none" rtlCol="0">
              <a:spAutoFit/>
            </a:bodyPr>
            <a:lstStyle/>
            <a:p>
              <a:r>
                <a:rPr lang="en-US" altLang="zh-CN" sz="900" dirty="0" smtClean="0">
                  <a:latin typeface="微软雅黑" panose="020B0503020204020204" charset="-122"/>
                  <a:ea typeface="微软雅黑" panose="020B0503020204020204" charset="-122"/>
                </a:rPr>
                <a:t>3</a:t>
              </a:r>
              <a:r>
                <a:rPr lang="zh-CN" altLang="en-US" sz="900" dirty="0" smtClean="0">
                  <a:latin typeface="微软雅黑" panose="020B0503020204020204" charset="-122"/>
                  <a:ea typeface="微软雅黑" panose="020B0503020204020204" charset="-122"/>
                </a:rPr>
                <a:t>级、</a:t>
              </a:r>
              <a:r>
                <a:rPr lang="en-US" altLang="zh-CN" sz="900" dirty="0" smtClean="0">
                  <a:latin typeface="微软雅黑" panose="020B0503020204020204" charset="-122"/>
                  <a:ea typeface="微软雅黑" panose="020B0503020204020204" charset="-122"/>
                </a:rPr>
                <a:t>4</a:t>
              </a:r>
              <a:r>
                <a:rPr lang="zh-CN" altLang="en-US" sz="900" dirty="0" smtClean="0">
                  <a:latin typeface="微软雅黑" panose="020B0503020204020204" charset="-122"/>
                  <a:ea typeface="微软雅黑" panose="020B0503020204020204" charset="-122"/>
                </a:rPr>
                <a:t>级</a:t>
              </a:r>
              <a:endParaRPr lang="zh-CN" altLang="en-US" sz="900" dirty="0">
                <a:latin typeface="微软雅黑" panose="020B0503020204020204" charset="-122"/>
                <a:ea typeface="微软雅黑" panose="020B0503020204020204" charset="-122"/>
              </a:endParaRPr>
            </a:p>
          </p:txBody>
        </p:sp>
        <p:sp>
          <p:nvSpPr>
            <p:cNvPr id="102" name="文本框 101"/>
            <p:cNvSpPr txBox="1"/>
            <p:nvPr/>
          </p:nvSpPr>
          <p:spPr>
            <a:xfrm>
              <a:off x="10217006" y="2420888"/>
              <a:ext cx="665567" cy="230832"/>
            </a:xfrm>
            <a:prstGeom prst="rect">
              <a:avLst/>
            </a:prstGeom>
            <a:noFill/>
          </p:spPr>
          <p:txBody>
            <a:bodyPr wrap="none" rtlCol="0">
              <a:spAutoFit/>
            </a:bodyPr>
            <a:lstStyle/>
            <a:p>
              <a:r>
                <a:rPr lang="en-US" altLang="zh-CN" sz="900" dirty="0">
                  <a:latin typeface="微软雅黑" panose="020B0503020204020204" charset="-122"/>
                  <a:ea typeface="微软雅黑" panose="020B0503020204020204" charset="-122"/>
                </a:rPr>
                <a:t>1</a:t>
              </a:r>
              <a:r>
                <a:rPr lang="zh-CN" altLang="en-US" sz="900" dirty="0" smtClean="0">
                  <a:latin typeface="微软雅黑" panose="020B0503020204020204" charset="-122"/>
                  <a:ea typeface="微软雅黑" panose="020B0503020204020204" charset="-122"/>
                </a:rPr>
                <a:t>级、</a:t>
              </a:r>
              <a:r>
                <a:rPr lang="en-US" altLang="zh-CN" sz="900" dirty="0" smtClean="0">
                  <a:latin typeface="微软雅黑" panose="020B0503020204020204" charset="-122"/>
                  <a:ea typeface="微软雅黑" panose="020B0503020204020204" charset="-122"/>
                </a:rPr>
                <a:t>2</a:t>
              </a:r>
              <a:r>
                <a:rPr lang="zh-CN" altLang="en-US" sz="900" dirty="0" smtClean="0">
                  <a:latin typeface="微软雅黑" panose="020B0503020204020204" charset="-122"/>
                  <a:ea typeface="微软雅黑" panose="020B0503020204020204" charset="-122"/>
                </a:rPr>
                <a:t>级</a:t>
              </a:r>
              <a:endParaRPr lang="zh-CN" altLang="en-US" sz="900" dirty="0">
                <a:latin typeface="微软雅黑" panose="020B0503020204020204" charset="-122"/>
                <a:ea typeface="微软雅黑" panose="020B0503020204020204" charset="-122"/>
              </a:endParaRPr>
            </a:p>
          </p:txBody>
        </p:sp>
        <p:sp>
          <p:nvSpPr>
            <p:cNvPr id="103" name="文本框 102"/>
            <p:cNvSpPr txBox="1"/>
            <p:nvPr/>
          </p:nvSpPr>
          <p:spPr>
            <a:xfrm>
              <a:off x="9150715" y="2420888"/>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cxnSp>
          <p:nvCxnSpPr>
            <p:cNvPr id="104" name="肘形连接符 103"/>
            <p:cNvCxnSpPr>
              <a:stCxn id="73" idx="0"/>
              <a:endCxn id="66" idx="2"/>
            </p:cNvCxnSpPr>
            <p:nvPr/>
          </p:nvCxnSpPr>
          <p:spPr>
            <a:xfrm rot="16200000" flipV="1">
              <a:off x="8300610" y="786498"/>
              <a:ext cx="713632" cy="2583834"/>
            </a:xfrm>
            <a:prstGeom prst="bentConnector3">
              <a:avLst>
                <a:gd name="adj1" fmla="val 58898"/>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a:xfrm>
              <a:off x="7696726" y="3861048"/>
              <a:ext cx="646331"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存在异议</a:t>
              </a:r>
              <a:endParaRPr lang="zh-CN" altLang="en-US" sz="900" dirty="0">
                <a:latin typeface="微软雅黑" panose="020B0503020204020204" charset="-122"/>
                <a:ea typeface="微软雅黑" panose="020B0503020204020204" charset="-122"/>
              </a:endParaRPr>
            </a:p>
          </p:txBody>
        </p:sp>
        <p:sp>
          <p:nvSpPr>
            <p:cNvPr id="106" name="文本框 105"/>
            <p:cNvSpPr txBox="1"/>
            <p:nvPr/>
          </p:nvSpPr>
          <p:spPr>
            <a:xfrm>
              <a:off x="8992870" y="3861048"/>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不通过</a:t>
              </a:r>
              <a:endParaRPr lang="zh-CN" altLang="en-US" sz="900" dirty="0">
                <a:latin typeface="微软雅黑" panose="020B0503020204020204" charset="-122"/>
                <a:ea typeface="微软雅黑" panose="020B0503020204020204" charset="-122"/>
              </a:endParaRPr>
            </a:p>
          </p:txBody>
        </p:sp>
        <p:sp>
          <p:nvSpPr>
            <p:cNvPr id="107" name="矩形 106"/>
            <p:cNvSpPr/>
            <p:nvPr/>
          </p:nvSpPr>
          <p:spPr>
            <a:xfrm>
              <a:off x="6900425" y="3214094"/>
              <a:ext cx="930168" cy="37355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获得监督评估通过标识</a:t>
              </a:r>
              <a:endParaRPr lang="zh-CN" altLang="en-US" sz="1100" dirty="0">
                <a:latin typeface="微软雅黑" panose="020B0503020204020204" charset="-122"/>
                <a:ea typeface="微软雅黑" panose="020B0503020204020204" charset="-122"/>
              </a:endParaRPr>
            </a:p>
          </p:txBody>
        </p:sp>
        <p:cxnSp>
          <p:nvCxnSpPr>
            <p:cNvPr id="108" name="直接箭头连接符 107"/>
            <p:cNvCxnSpPr>
              <a:stCxn id="78" idx="0"/>
              <a:endCxn id="107" idx="2"/>
            </p:cNvCxnSpPr>
            <p:nvPr/>
          </p:nvCxnSpPr>
          <p:spPr>
            <a:xfrm flipV="1">
              <a:off x="7365509" y="3587645"/>
              <a:ext cx="0" cy="281427"/>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a:stCxn id="107" idx="0"/>
              <a:endCxn id="75" idx="2"/>
            </p:cNvCxnSpPr>
            <p:nvPr/>
          </p:nvCxnSpPr>
          <p:spPr>
            <a:xfrm flipV="1">
              <a:off x="7365509" y="2931749"/>
              <a:ext cx="0" cy="282345"/>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肘形连接符 109"/>
            <p:cNvCxnSpPr>
              <a:stCxn id="79" idx="0"/>
              <a:endCxn id="107" idx="3"/>
            </p:cNvCxnSpPr>
            <p:nvPr/>
          </p:nvCxnSpPr>
          <p:spPr>
            <a:xfrm rot="16200000" flipV="1">
              <a:off x="8009916" y="3221547"/>
              <a:ext cx="468202" cy="826847"/>
            </a:xfrm>
            <a:prstGeom prst="bentConnector2">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6976646" y="3645024"/>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12" name="文本框 111"/>
            <p:cNvSpPr txBox="1"/>
            <p:nvPr/>
          </p:nvSpPr>
          <p:spPr>
            <a:xfrm>
              <a:off x="6561148" y="2331507"/>
              <a:ext cx="415498" cy="3693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监督</a:t>
              </a:r>
              <a:endParaRPr lang="en-US" altLang="zh-CN" sz="900" dirty="0" smtClean="0">
                <a:latin typeface="微软雅黑" panose="020B0503020204020204" charset="-122"/>
                <a:ea typeface="微软雅黑" panose="020B0503020204020204" charset="-122"/>
              </a:endParaRPr>
            </a:p>
            <a:p>
              <a:r>
                <a:rPr lang="zh-CN" altLang="en-US" sz="900" dirty="0" smtClean="0">
                  <a:latin typeface="微软雅黑" panose="020B0503020204020204" charset="-122"/>
                  <a:ea typeface="微软雅黑" panose="020B0503020204020204" charset="-122"/>
                </a:rPr>
                <a:t>评估</a:t>
              </a:r>
              <a:endParaRPr lang="zh-CN" altLang="en-US" sz="900" dirty="0">
                <a:latin typeface="微软雅黑" panose="020B0503020204020204" charset="-122"/>
                <a:ea typeface="微软雅黑" panose="020B0503020204020204" charset="-122"/>
              </a:endParaRPr>
            </a:p>
          </p:txBody>
        </p:sp>
        <p:cxnSp>
          <p:nvCxnSpPr>
            <p:cNvPr id="113" name="直接箭头连接符 112"/>
            <p:cNvCxnSpPr>
              <a:stCxn id="75" idx="0"/>
              <a:endCxn id="66" idx="2"/>
            </p:cNvCxnSpPr>
            <p:nvPr/>
          </p:nvCxnSpPr>
          <p:spPr>
            <a:xfrm flipV="1">
              <a:off x="7365509" y="1721599"/>
              <a:ext cx="0" cy="714118"/>
            </a:xfrm>
            <a:prstGeom prst="straightConnector1">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a:xfrm>
              <a:off x="6832630" y="2015863"/>
              <a:ext cx="530915"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再评估</a:t>
              </a:r>
              <a:endParaRPr lang="zh-CN" altLang="en-US" sz="900" dirty="0">
                <a:latin typeface="微软雅黑" panose="020B0503020204020204" charset="-122"/>
                <a:ea typeface="微软雅黑" panose="020B0503020204020204" charset="-122"/>
              </a:endParaRPr>
            </a:p>
          </p:txBody>
        </p:sp>
        <p:sp>
          <p:nvSpPr>
            <p:cNvPr id="115" name="文本框 114"/>
            <p:cNvSpPr txBox="1"/>
            <p:nvPr/>
          </p:nvSpPr>
          <p:spPr>
            <a:xfrm>
              <a:off x="7999080" y="3140968"/>
              <a:ext cx="415498" cy="230832"/>
            </a:xfrm>
            <a:prstGeom prst="rect">
              <a:avLst/>
            </a:prstGeom>
            <a:noFill/>
          </p:spPr>
          <p:txBody>
            <a:bodyPr wrap="none" rtlCol="0">
              <a:spAutoFit/>
            </a:bodyPr>
            <a:lstStyle/>
            <a:p>
              <a:r>
                <a:rPr lang="zh-CN" altLang="en-US" sz="900" dirty="0" smtClean="0">
                  <a:latin typeface="微软雅黑" panose="020B0503020204020204" charset="-122"/>
                  <a:ea typeface="微软雅黑" panose="020B0503020204020204" charset="-122"/>
                </a:rPr>
                <a:t>通过</a:t>
              </a:r>
              <a:endParaRPr lang="zh-CN" altLang="en-US" sz="900" dirty="0">
                <a:latin typeface="微软雅黑" panose="020B0503020204020204" charset="-122"/>
                <a:ea typeface="微软雅黑" panose="020B0503020204020204" charset="-122"/>
              </a:endParaRPr>
            </a:p>
          </p:txBody>
        </p:sp>
        <p:sp>
          <p:nvSpPr>
            <p:cNvPr id="116" name="矩形 115"/>
            <p:cNvSpPr/>
            <p:nvPr/>
          </p:nvSpPr>
          <p:spPr>
            <a:xfrm>
              <a:off x="9484229" y="916805"/>
              <a:ext cx="930168" cy="37355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CN" altLang="en-US" sz="1100" dirty="0" smtClean="0">
                  <a:latin typeface="微软雅黑" panose="020B0503020204020204" charset="-122"/>
                  <a:ea typeface="微软雅黑" panose="020B0503020204020204" charset="-122"/>
                </a:rPr>
                <a:t>企业自评估</a:t>
              </a:r>
              <a:endParaRPr lang="zh-CN" altLang="en-US" sz="1100" dirty="0">
                <a:latin typeface="微软雅黑" panose="020B0503020204020204" charset="-122"/>
                <a:ea typeface="微软雅黑" panose="020B0503020204020204" charset="-122"/>
              </a:endParaRPr>
            </a:p>
          </p:txBody>
        </p:sp>
        <p:cxnSp>
          <p:nvCxnSpPr>
            <p:cNvPr id="117" name="肘形连接符 116"/>
            <p:cNvCxnSpPr>
              <a:stCxn id="69" idx="3"/>
              <a:endCxn id="116" idx="1"/>
            </p:cNvCxnSpPr>
            <p:nvPr/>
          </p:nvCxnSpPr>
          <p:spPr>
            <a:xfrm flipV="1">
              <a:off x="9122524" y="1103581"/>
              <a:ext cx="361705" cy="428188"/>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肘形连接符 117"/>
            <p:cNvCxnSpPr>
              <a:stCxn id="116" idx="3"/>
              <a:endCxn id="71" idx="1"/>
            </p:cNvCxnSpPr>
            <p:nvPr/>
          </p:nvCxnSpPr>
          <p:spPr>
            <a:xfrm>
              <a:off x="10414397" y="1103581"/>
              <a:ext cx="361763" cy="428188"/>
            </a:xfrm>
            <a:prstGeom prst="bentConnector3">
              <a:avLst>
                <a:gd name="adj1" fmla="val 50000"/>
              </a:avLst>
            </a:prstGeom>
            <a:ln w="2222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p:cNvSpPr txBox="1"/>
          <p:nvPr/>
        </p:nvSpPr>
        <p:spPr>
          <a:xfrm>
            <a:off x="2251563" y="125066"/>
            <a:ext cx="9876247" cy="583565"/>
          </a:xfrm>
          <a:prstGeom prst="rect">
            <a:avLst/>
          </a:prstGeom>
          <a:noFill/>
        </p:spPr>
        <p:txBody>
          <a:bodyPr wrap="square" rtlCol="0">
            <a:spAutoFit/>
          </a:bodyPr>
          <a:lstStyle/>
          <a:p>
            <a:pPr algn="r">
              <a:buClrTx/>
              <a:buSzTx/>
              <a:buFontTx/>
            </a:pPr>
            <a:r>
              <a:rPr lang="zh-CN" altLang="en-US" sz="3200" dirty="0">
                <a:solidFill>
                  <a:schemeClr val="bg1"/>
                </a:solidFill>
                <a:latin typeface="微软雅黑" panose="020B0503020204020204" charset="-122"/>
                <a:ea typeface="微软雅黑" panose="020B0503020204020204" charset="-122"/>
                <a:cs typeface="+mj-cs"/>
              </a:rPr>
              <a:t>审核申请的注意事项</a:t>
            </a:r>
            <a:endParaRPr lang="zh-CN" altLang="en-US" sz="3200" dirty="0">
              <a:solidFill>
                <a:schemeClr val="bg1"/>
              </a:solidFill>
              <a:latin typeface="微软雅黑" panose="020B0503020204020204" charset="-122"/>
              <a:ea typeface="微软雅黑" panose="020B0503020204020204" charset="-122"/>
              <a:cs typeface="+mj-cs"/>
            </a:endParaRPr>
          </a:p>
        </p:txBody>
      </p:sp>
      <p:sp>
        <p:nvSpPr>
          <p:cNvPr id="62" name="矩形 61"/>
          <p:cNvSpPr/>
          <p:nvPr/>
        </p:nvSpPr>
        <p:spPr>
          <a:xfrm>
            <a:off x="397657" y="1069922"/>
            <a:ext cx="5042349" cy="477054"/>
          </a:xfrm>
          <a:prstGeom prst="rect">
            <a:avLst/>
          </a:prstGeom>
        </p:spPr>
        <p:txBody>
          <a:bodyPr wrap="square">
            <a:spAutoFit/>
          </a:bodyPr>
          <a:lstStyle/>
          <a:p>
            <a:pPr marL="342900" indent="-342900">
              <a:lnSpc>
                <a:spcPts val="3000"/>
              </a:lnSpc>
              <a:buFont typeface="Wingdings" panose="05000000000000000000" pitchFamily="2" charset="2"/>
              <a:buChar char="Ø"/>
            </a:pPr>
            <a:r>
              <a:rPr lang="zh-CN" altLang="en-US" sz="2400" dirty="0" smtClean="0">
                <a:solidFill>
                  <a:srgbClr val="002060"/>
                </a:solidFill>
                <a:latin typeface="微软雅黑" panose="020B0503020204020204" charset="-122"/>
                <a:ea typeface="微软雅黑" panose="020B0503020204020204" charset="-122"/>
              </a:rPr>
              <a:t>前置条件</a:t>
            </a:r>
            <a:r>
              <a:rPr lang="zh-CN" altLang="en-US" sz="2400" dirty="0">
                <a:solidFill>
                  <a:srgbClr val="002060"/>
                </a:solidFill>
                <a:latin typeface="微软雅黑" panose="020B0503020204020204" charset="-122"/>
                <a:ea typeface="微软雅黑" panose="020B0503020204020204" charset="-122"/>
              </a:rPr>
              <a:t>中</a:t>
            </a:r>
            <a:r>
              <a:rPr lang="zh-CN" altLang="en-US" sz="3200" b="1" dirty="0">
                <a:solidFill>
                  <a:srgbClr val="C00000"/>
                </a:solidFill>
                <a:latin typeface="微软雅黑" panose="020B0503020204020204" charset="-122"/>
                <a:ea typeface="微软雅黑" panose="020B0503020204020204" charset="-122"/>
              </a:rPr>
              <a:t>一票否决</a:t>
            </a:r>
            <a:r>
              <a:rPr lang="zh-CN" altLang="en-US" sz="2400" dirty="0">
                <a:solidFill>
                  <a:srgbClr val="002060"/>
                </a:solidFill>
                <a:latin typeface="微软雅黑" panose="020B0503020204020204" charset="-122"/>
                <a:ea typeface="微软雅黑" panose="020B0503020204020204" charset="-122"/>
              </a:rPr>
              <a:t>条件</a:t>
            </a:r>
            <a:r>
              <a:rPr lang="zh-CN" altLang="en-US" sz="2400" dirty="0" smtClean="0">
                <a:solidFill>
                  <a:srgbClr val="002060"/>
                </a:solidFill>
                <a:latin typeface="微软雅黑" panose="020B0503020204020204" charset="-122"/>
                <a:ea typeface="微软雅黑" panose="020B0503020204020204" charset="-122"/>
              </a:rPr>
              <a:t>核实</a:t>
            </a:r>
            <a:endParaRPr lang="zh-CN" altLang="en-US" sz="2400" dirty="0">
              <a:solidFill>
                <a:srgbClr val="002060"/>
              </a:solidFill>
              <a:latin typeface="微软雅黑" panose="020B0503020204020204" charset="-122"/>
              <a:ea typeface="微软雅黑" panose="020B0503020204020204" charset="-122"/>
            </a:endParaRPr>
          </a:p>
        </p:txBody>
      </p:sp>
      <p:sp>
        <p:nvSpPr>
          <p:cNvPr id="64" name="圆角矩形 63"/>
          <p:cNvSpPr/>
          <p:nvPr/>
        </p:nvSpPr>
        <p:spPr>
          <a:xfrm>
            <a:off x="838091" y="3209988"/>
            <a:ext cx="3264363" cy="3167591"/>
          </a:xfrm>
          <a:prstGeom prst="roundRect">
            <a:avLst>
              <a:gd name="adj" fmla="val 9450"/>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6" name="组合 65"/>
          <p:cNvGrpSpPr/>
          <p:nvPr/>
        </p:nvGrpSpPr>
        <p:grpSpPr>
          <a:xfrm>
            <a:off x="1477779" y="1700808"/>
            <a:ext cx="1929923" cy="19299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0" name="椭圆 6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1" name="椭圆 70"/>
          <p:cNvSpPr/>
          <p:nvPr/>
        </p:nvSpPr>
        <p:spPr>
          <a:xfrm>
            <a:off x="2949895" y="2961112"/>
            <a:ext cx="497747" cy="497747"/>
          </a:xfrm>
          <a:prstGeom prst="ellipse">
            <a:avLst/>
          </a:prstGeom>
          <a:solidFill>
            <a:srgbClr val="69AB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sp>
        <p:nvSpPr>
          <p:cNvPr id="72" name="矩形 71"/>
          <p:cNvSpPr/>
          <p:nvPr/>
        </p:nvSpPr>
        <p:spPr>
          <a:xfrm>
            <a:off x="1734854" y="2461361"/>
            <a:ext cx="1415772" cy="461665"/>
          </a:xfrm>
          <a:prstGeom prst="rect">
            <a:avLst/>
          </a:prstGeom>
        </p:spPr>
        <p:txBody>
          <a:bodyPr wrap="none">
            <a:spAutoFit/>
          </a:bodyPr>
          <a:lstStyle/>
          <a:p>
            <a:pPr algn="ctr"/>
            <a:r>
              <a:rPr lang="zh-CN" altLang="en-US" sz="2400" dirty="0">
                <a:solidFill>
                  <a:schemeClr val="accent1">
                    <a:lumMod val="50000"/>
                  </a:schemeClr>
                </a:solidFill>
                <a:latin typeface="微软雅黑" panose="020B0503020204020204" charset="-122"/>
                <a:ea typeface="微软雅黑" panose="020B0503020204020204" charset="-122"/>
              </a:rPr>
              <a:t>工商注册</a:t>
            </a:r>
            <a:endParaRPr lang="zh-CN" altLang="en-US" sz="2400" dirty="0">
              <a:solidFill>
                <a:schemeClr val="accent1">
                  <a:lumMod val="50000"/>
                </a:schemeClr>
              </a:solidFill>
              <a:latin typeface="微软雅黑" panose="020B0503020204020204" charset="-122"/>
              <a:ea typeface="微软雅黑" panose="020B0503020204020204" charset="-122"/>
            </a:endParaRPr>
          </a:p>
        </p:txBody>
      </p:sp>
      <p:sp>
        <p:nvSpPr>
          <p:cNvPr id="73" name="圆角矩形 72"/>
          <p:cNvSpPr/>
          <p:nvPr/>
        </p:nvSpPr>
        <p:spPr>
          <a:xfrm>
            <a:off x="4461851" y="3209986"/>
            <a:ext cx="3264363" cy="3167591"/>
          </a:xfrm>
          <a:prstGeom prst="roundRect">
            <a:avLst>
              <a:gd name="adj" fmla="val 7846"/>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圆角矩形 73"/>
          <p:cNvSpPr/>
          <p:nvPr/>
        </p:nvSpPr>
        <p:spPr>
          <a:xfrm>
            <a:off x="8107369" y="3209985"/>
            <a:ext cx="3264363" cy="3167591"/>
          </a:xfrm>
          <a:prstGeom prst="roundRect">
            <a:avLst>
              <a:gd name="adj" fmla="val 7445"/>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5" name="组合 74"/>
          <p:cNvGrpSpPr/>
          <p:nvPr/>
        </p:nvGrpSpPr>
        <p:grpSpPr>
          <a:xfrm>
            <a:off x="5129071" y="1759356"/>
            <a:ext cx="1929923" cy="1929923"/>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8" name="组合 77"/>
          <p:cNvGrpSpPr/>
          <p:nvPr/>
        </p:nvGrpSpPr>
        <p:grpSpPr>
          <a:xfrm>
            <a:off x="8774589" y="1700808"/>
            <a:ext cx="1929923" cy="1929923"/>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1" name="椭圆 80"/>
          <p:cNvSpPr/>
          <p:nvPr/>
        </p:nvSpPr>
        <p:spPr>
          <a:xfrm>
            <a:off x="6672064" y="2961112"/>
            <a:ext cx="497747" cy="497747"/>
          </a:xfrm>
          <a:prstGeom prst="ellipse">
            <a:avLst/>
          </a:prstGeom>
          <a:solidFill>
            <a:srgbClr val="69AB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sp>
        <p:nvSpPr>
          <p:cNvPr id="82" name="椭圆 81"/>
          <p:cNvSpPr/>
          <p:nvPr/>
        </p:nvSpPr>
        <p:spPr>
          <a:xfrm>
            <a:off x="10320469" y="2961112"/>
            <a:ext cx="497747" cy="497747"/>
          </a:xfrm>
          <a:prstGeom prst="ellipse">
            <a:avLst/>
          </a:prstGeom>
          <a:solidFill>
            <a:srgbClr val="69AB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sp>
        <p:nvSpPr>
          <p:cNvPr id="83" name="矩形 82"/>
          <p:cNvSpPr/>
          <p:nvPr/>
        </p:nvSpPr>
        <p:spPr>
          <a:xfrm>
            <a:off x="5386146" y="2461361"/>
            <a:ext cx="1415772" cy="461665"/>
          </a:xfrm>
          <a:prstGeom prst="rect">
            <a:avLst/>
          </a:prstGeom>
        </p:spPr>
        <p:txBody>
          <a:bodyPr wrap="none">
            <a:spAutoFit/>
          </a:bodyPr>
          <a:lstStyle/>
          <a:p>
            <a:r>
              <a:rPr lang="zh-CN" altLang="en-US" sz="2400" dirty="0">
                <a:solidFill>
                  <a:schemeClr val="accent1">
                    <a:lumMod val="50000"/>
                  </a:schemeClr>
                </a:solidFill>
                <a:latin typeface="微软雅黑" panose="020B0503020204020204" charset="-122"/>
                <a:ea typeface="微软雅黑" panose="020B0503020204020204" charset="-122"/>
              </a:rPr>
              <a:t>信用核实</a:t>
            </a:r>
            <a:endParaRPr lang="zh-CN" altLang="en-US" sz="2400" dirty="0">
              <a:solidFill>
                <a:schemeClr val="accent1">
                  <a:lumMod val="50000"/>
                </a:schemeClr>
              </a:solidFill>
              <a:latin typeface="微软雅黑" panose="020B0503020204020204" charset="-122"/>
              <a:ea typeface="微软雅黑" panose="020B0503020204020204" charset="-122"/>
            </a:endParaRPr>
          </a:p>
        </p:txBody>
      </p:sp>
      <p:sp>
        <p:nvSpPr>
          <p:cNvPr id="84" name="矩形 83"/>
          <p:cNvSpPr/>
          <p:nvPr/>
        </p:nvSpPr>
        <p:spPr>
          <a:xfrm>
            <a:off x="9031664" y="2461361"/>
            <a:ext cx="1415772" cy="461665"/>
          </a:xfrm>
          <a:prstGeom prst="rect">
            <a:avLst/>
          </a:prstGeom>
        </p:spPr>
        <p:txBody>
          <a:bodyPr wrap="none">
            <a:spAutoFit/>
          </a:bodyPr>
          <a:lstStyle/>
          <a:p>
            <a:r>
              <a:rPr lang="zh-CN" altLang="en-US" sz="2400" dirty="0">
                <a:solidFill>
                  <a:schemeClr val="accent1">
                    <a:lumMod val="50000"/>
                  </a:schemeClr>
                </a:solidFill>
                <a:latin typeface="微软雅黑" panose="020B0503020204020204" charset="-122"/>
                <a:ea typeface="微软雅黑" panose="020B0503020204020204" charset="-122"/>
              </a:rPr>
              <a:t>重大诉讼</a:t>
            </a:r>
            <a:endParaRPr lang="zh-CN" altLang="en-US" sz="2400" dirty="0">
              <a:solidFill>
                <a:schemeClr val="accent1">
                  <a:lumMod val="50000"/>
                </a:schemeClr>
              </a:solidFill>
              <a:latin typeface="微软雅黑" panose="020B0503020204020204" charset="-122"/>
              <a:ea typeface="微软雅黑" panose="020B0503020204020204" charset="-122"/>
            </a:endParaRPr>
          </a:p>
        </p:txBody>
      </p:sp>
      <p:sp>
        <p:nvSpPr>
          <p:cNvPr id="85" name="TextBox 20"/>
          <p:cNvSpPr txBox="1"/>
          <p:nvPr/>
        </p:nvSpPr>
        <p:spPr>
          <a:xfrm>
            <a:off x="1190289" y="3937293"/>
            <a:ext cx="2592288" cy="1600438"/>
          </a:xfrm>
          <a:prstGeom prst="rect">
            <a:avLst/>
          </a:prstGeom>
          <a:noFill/>
        </p:spPr>
        <p:txBody>
          <a:bodyPr wrap="square" lIns="0" tIns="0" rIns="0" bIns="0" rtlCol="0">
            <a:spAutoFit/>
          </a:bodyPr>
          <a:lstStyle>
            <a:defPPr>
              <a:defRPr lang="zh-CN"/>
            </a:defPPr>
            <a:lvl1pPr>
              <a:lnSpc>
                <a:spcPct val="130000"/>
              </a:lnSpc>
              <a:defRPr sz="2000">
                <a:solidFill>
                  <a:schemeClr val="accent1">
                    <a:lumMod val="50000"/>
                  </a:schemeClr>
                </a:solidFill>
                <a:latin typeface="微软雅黑" panose="020B0503020204020204" charset="-122"/>
                <a:ea typeface="微软雅黑" panose="020B0503020204020204" charset="-122"/>
              </a:defRPr>
            </a:lvl1pPr>
          </a:lstStyle>
          <a:p>
            <a:pPr marL="342900" lvl="1" indent="-342900">
              <a:lnSpc>
                <a:spcPct val="130000"/>
              </a:lnSpc>
              <a:buFont typeface="Wingdings" panose="05000000000000000000" pitchFamily="2" charset="2"/>
              <a:buChar char="l"/>
            </a:pPr>
            <a:r>
              <a:rPr lang="zh-CN" altLang="en-US" sz="2000" dirty="0" smtClean="0">
                <a:solidFill>
                  <a:schemeClr val="accent1">
                    <a:lumMod val="50000"/>
                  </a:schemeClr>
                </a:solidFill>
                <a:latin typeface="微软雅黑" panose="020B0503020204020204" charset="-122"/>
                <a:ea typeface="微软雅黑" panose="020B0503020204020204" charset="-122"/>
              </a:rPr>
              <a:t>工商注册的真实性</a:t>
            </a:r>
            <a:endParaRPr lang="en-US" altLang="zh-CN" sz="2000" dirty="0" smtClean="0">
              <a:solidFill>
                <a:schemeClr val="accent1">
                  <a:lumMod val="50000"/>
                </a:schemeClr>
              </a:solidFill>
              <a:latin typeface="微软雅黑" panose="020B0503020204020204" charset="-122"/>
              <a:ea typeface="微软雅黑" panose="020B0503020204020204" charset="-122"/>
            </a:endParaRPr>
          </a:p>
          <a:p>
            <a:pPr marL="342900" lvl="1" indent="-342900">
              <a:lnSpc>
                <a:spcPct val="130000"/>
              </a:lnSpc>
              <a:buFont typeface="Wingdings" panose="05000000000000000000" pitchFamily="2" charset="2"/>
              <a:buChar char="l"/>
            </a:pPr>
            <a:r>
              <a:rPr lang="zh-CN" altLang="en-US" sz="2000" dirty="0" smtClean="0">
                <a:solidFill>
                  <a:schemeClr val="accent1">
                    <a:lumMod val="50000"/>
                  </a:schemeClr>
                </a:solidFill>
                <a:latin typeface="微软雅黑" panose="020B0503020204020204" charset="-122"/>
                <a:ea typeface="微软雅黑" panose="020B0503020204020204" charset="-122"/>
              </a:rPr>
              <a:t>若</a:t>
            </a:r>
            <a:r>
              <a:rPr lang="zh-CN" altLang="en-US" sz="2000" dirty="0">
                <a:solidFill>
                  <a:schemeClr val="accent1">
                    <a:lumMod val="50000"/>
                  </a:schemeClr>
                </a:solidFill>
                <a:latin typeface="微软雅黑" panose="020B0503020204020204" charset="-122"/>
                <a:ea typeface="微软雅黑" panose="020B0503020204020204" charset="-122"/>
              </a:rPr>
              <a:t>没有注册或注册不足</a:t>
            </a:r>
            <a:r>
              <a:rPr lang="en-US" altLang="zh-CN" sz="2000" dirty="0">
                <a:solidFill>
                  <a:schemeClr val="accent1">
                    <a:lumMod val="50000"/>
                  </a:schemeClr>
                </a:solidFill>
                <a:latin typeface="微软雅黑" panose="020B0503020204020204" charset="-122"/>
                <a:ea typeface="微软雅黑" panose="020B0503020204020204" charset="-122"/>
              </a:rPr>
              <a:t>2</a:t>
            </a:r>
            <a:r>
              <a:rPr lang="zh-CN" altLang="en-US" sz="2000" dirty="0">
                <a:solidFill>
                  <a:schemeClr val="accent1">
                    <a:lumMod val="50000"/>
                  </a:schemeClr>
                </a:solidFill>
                <a:latin typeface="微软雅黑" panose="020B0503020204020204" charset="-122"/>
                <a:ea typeface="微软雅黑" panose="020B0503020204020204" charset="-122"/>
              </a:rPr>
              <a:t>年则不具有参评</a:t>
            </a:r>
            <a:r>
              <a:rPr lang="zh-CN" altLang="en-US" sz="2000" dirty="0" smtClean="0">
                <a:solidFill>
                  <a:schemeClr val="accent1">
                    <a:lumMod val="50000"/>
                  </a:schemeClr>
                </a:solidFill>
                <a:latin typeface="微软雅黑" panose="020B0503020204020204" charset="-122"/>
                <a:ea typeface="微软雅黑" panose="020B0503020204020204" charset="-122"/>
              </a:rPr>
              <a:t>资格</a:t>
            </a:r>
            <a:endParaRPr lang="zh-CN" altLang="en-US" sz="2000" dirty="0">
              <a:solidFill>
                <a:schemeClr val="accent1">
                  <a:lumMod val="50000"/>
                </a:schemeClr>
              </a:solidFill>
              <a:latin typeface="微软雅黑" panose="020B0503020204020204" charset="-122"/>
              <a:ea typeface="微软雅黑" panose="020B0503020204020204" charset="-122"/>
            </a:endParaRPr>
          </a:p>
        </p:txBody>
      </p:sp>
      <p:sp>
        <p:nvSpPr>
          <p:cNvPr id="87" name="TextBox 21"/>
          <p:cNvSpPr txBox="1"/>
          <p:nvPr/>
        </p:nvSpPr>
        <p:spPr>
          <a:xfrm>
            <a:off x="4797888" y="3929768"/>
            <a:ext cx="2592288" cy="2240613"/>
          </a:xfrm>
          <a:prstGeom prst="rect">
            <a:avLst/>
          </a:prstGeom>
          <a:noFill/>
        </p:spPr>
        <p:txBody>
          <a:bodyPr wrap="square" lIns="0" tIns="0" rIns="0" bIns="0" rtlCol="0">
            <a:spAutoFit/>
          </a:bodyPr>
          <a:lstStyle>
            <a:defPPr>
              <a:defRPr lang="zh-CN"/>
            </a:defPPr>
            <a:lvl1pPr>
              <a:lnSpc>
                <a:spcPct val="130000"/>
              </a:lnSpc>
              <a:defRPr sz="2000">
                <a:solidFill>
                  <a:schemeClr val="accent1">
                    <a:lumMod val="50000"/>
                  </a:schemeClr>
                </a:solidFill>
                <a:latin typeface="微软雅黑" panose="020B0503020204020204" charset="-122"/>
                <a:ea typeface="微软雅黑" panose="020B0503020204020204" charset="-122"/>
              </a:defRPr>
            </a:lvl1pPr>
          </a:lstStyle>
          <a:p>
            <a:pPr marL="0" lvl="1">
              <a:lnSpc>
                <a:spcPct val="130000"/>
              </a:lnSpc>
            </a:pPr>
            <a:r>
              <a:rPr lang="zh-CN" altLang="en-US" sz="1600" dirty="0" smtClean="0">
                <a:solidFill>
                  <a:schemeClr val="accent1">
                    <a:lumMod val="50000"/>
                  </a:schemeClr>
                </a:solidFill>
                <a:latin typeface="微软雅黑" panose="020B0503020204020204" charset="-122"/>
                <a:ea typeface="微软雅黑" panose="020B0503020204020204" charset="-122"/>
              </a:rPr>
              <a:t>近</a:t>
            </a:r>
            <a:r>
              <a:rPr lang="zh-CN" altLang="en-US" sz="1600" dirty="0">
                <a:solidFill>
                  <a:schemeClr val="accent1">
                    <a:lumMod val="50000"/>
                  </a:schemeClr>
                </a:solidFill>
                <a:latin typeface="微软雅黑" panose="020B0503020204020204" charset="-122"/>
                <a:ea typeface="微软雅黑" panose="020B0503020204020204" charset="-122"/>
              </a:rPr>
              <a:t>三年，是否在国家信用信息公示系统严重违法失信企业名单、中国政府采购网政府采购严重违法失信行为记录名单、国家公共资源交易平台交易诚信黑名单中，若是则不具有参评</a:t>
            </a:r>
            <a:r>
              <a:rPr lang="zh-CN" altLang="en-US" sz="1600" dirty="0" smtClean="0">
                <a:solidFill>
                  <a:schemeClr val="accent1">
                    <a:lumMod val="50000"/>
                  </a:schemeClr>
                </a:solidFill>
                <a:latin typeface="微软雅黑" panose="020B0503020204020204" charset="-122"/>
                <a:ea typeface="微软雅黑" panose="020B0503020204020204" charset="-122"/>
              </a:rPr>
              <a:t>资格</a:t>
            </a:r>
            <a:endParaRPr lang="zh-CN" altLang="en-US" sz="1600" dirty="0">
              <a:solidFill>
                <a:schemeClr val="accent1">
                  <a:lumMod val="50000"/>
                </a:schemeClr>
              </a:solidFill>
              <a:latin typeface="微软雅黑" panose="020B0503020204020204" charset="-122"/>
              <a:ea typeface="微软雅黑" panose="020B0503020204020204" charset="-122"/>
            </a:endParaRPr>
          </a:p>
        </p:txBody>
      </p:sp>
      <p:sp>
        <p:nvSpPr>
          <p:cNvPr id="88" name="TextBox 22"/>
          <p:cNvSpPr txBox="1"/>
          <p:nvPr/>
        </p:nvSpPr>
        <p:spPr>
          <a:xfrm>
            <a:off x="8443407" y="3938936"/>
            <a:ext cx="2592288" cy="2000548"/>
          </a:xfrm>
          <a:prstGeom prst="rect">
            <a:avLst/>
          </a:prstGeom>
          <a:noFill/>
        </p:spPr>
        <p:txBody>
          <a:bodyPr wrap="square" lIns="0" tIns="0" rIns="0" bIns="0" rtlCol="0">
            <a:spAutoFit/>
          </a:bodyPr>
          <a:lstStyle/>
          <a:p>
            <a:pPr>
              <a:lnSpc>
                <a:spcPct val="130000"/>
              </a:lnSpc>
            </a:pPr>
            <a:r>
              <a:rPr lang="zh-CN" altLang="en-US" sz="2000" dirty="0" smtClean="0">
                <a:solidFill>
                  <a:schemeClr val="accent1">
                    <a:lumMod val="50000"/>
                  </a:schemeClr>
                </a:solidFill>
                <a:latin typeface="微软雅黑" panose="020B0503020204020204" charset="-122"/>
                <a:ea typeface="微软雅黑" panose="020B0503020204020204" charset="-122"/>
              </a:rPr>
              <a:t>是否</a:t>
            </a:r>
            <a:r>
              <a:rPr lang="zh-CN" altLang="en-US" sz="2000" dirty="0">
                <a:solidFill>
                  <a:schemeClr val="accent1">
                    <a:lumMod val="50000"/>
                  </a:schemeClr>
                </a:solidFill>
                <a:latin typeface="微软雅黑" panose="020B0503020204020204" charset="-122"/>
                <a:ea typeface="微软雅黑" panose="020B0503020204020204" charset="-122"/>
              </a:rPr>
              <a:t>发生因自身原因造成项目未成功交付及由其承担责任的重大诉讼，若有且超过</a:t>
            </a:r>
            <a:r>
              <a:rPr lang="en-US" altLang="zh-CN" sz="2000" dirty="0">
                <a:solidFill>
                  <a:schemeClr val="accent1">
                    <a:lumMod val="50000"/>
                  </a:schemeClr>
                </a:solidFill>
                <a:latin typeface="微软雅黑" panose="020B0503020204020204" charset="-122"/>
                <a:ea typeface="微软雅黑" panose="020B0503020204020204" charset="-122"/>
              </a:rPr>
              <a:t>3</a:t>
            </a:r>
            <a:r>
              <a:rPr lang="zh-CN" altLang="en-US" sz="2000" dirty="0">
                <a:solidFill>
                  <a:schemeClr val="accent1">
                    <a:lumMod val="50000"/>
                  </a:schemeClr>
                </a:solidFill>
                <a:latin typeface="微软雅黑" panose="020B0503020204020204" charset="-122"/>
                <a:ea typeface="微软雅黑" panose="020B0503020204020204" charset="-122"/>
              </a:rPr>
              <a:t>起以上则取消参评</a:t>
            </a:r>
            <a:r>
              <a:rPr lang="zh-CN" altLang="en-US" sz="2000" dirty="0" smtClean="0">
                <a:solidFill>
                  <a:schemeClr val="accent1">
                    <a:lumMod val="50000"/>
                  </a:schemeClr>
                </a:solidFill>
                <a:latin typeface="微软雅黑" panose="020B0503020204020204" charset="-122"/>
                <a:ea typeface="微软雅黑" panose="020B0503020204020204" charset="-122"/>
              </a:rPr>
              <a:t>资格</a:t>
            </a:r>
            <a:endParaRPr lang="zh-CN" altLang="en-US" sz="2000" b="1" dirty="0">
              <a:solidFill>
                <a:schemeClr val="accent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14:bounceEnd="40000">
                                          <p:cBhvr additive="base">
                                            <p:cTn id="7" dur="500" fill="hold"/>
                                            <p:tgtEl>
                                              <p:spTgt spid="6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14:bounceEnd="40000">
                                          <p:cBhvr additive="base">
                                            <p:cTn id="12" dur="500" fill="hold"/>
                                            <p:tgtEl>
                                              <p:spTgt spid="7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7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14:bounceEnd="40000">
                                          <p:cBhvr additive="base">
                                            <p:cTn id="17" dur="500" fill="hold"/>
                                            <p:tgtEl>
                                              <p:spTgt spid="7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7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animEffect transition="in" filter="fade">
                                          <p:cBhvr>
                                            <p:cTn id="23" dur="500"/>
                                            <p:tgtEl>
                                              <p:spTgt spid="7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Effect transition="in" filter="fade">
                                          <p:cBhvr>
                                            <p:cTn id="33" dur="500"/>
                                            <p:tgtEl>
                                              <p:spTgt spid="82"/>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barn(outVertical)">
                                          <p:cBhvr>
                                            <p:cTn id="37" dur="500"/>
                                            <p:tgtEl>
                                              <p:spTgt spid="83"/>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barn(outVertical)">
                                          <p:cBhvr>
                                            <p:cTn id="40" dur="500"/>
                                            <p:tgtEl>
                                              <p:spTgt spid="72"/>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barn(outVertical)">
                                          <p:cBhvr>
                                            <p:cTn id="43" dur="500"/>
                                            <p:tgtEl>
                                              <p:spTgt spid="84"/>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heel(1)">
                                          <p:cBhvr>
                                            <p:cTn id="47" dur="800"/>
                                            <p:tgtEl>
                                              <p:spTgt spid="6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73"/>
                                            </p:tgtEl>
                                            <p:attrNameLst>
                                              <p:attrName>style.visibility</p:attrName>
                                            </p:attrNameLst>
                                          </p:cBhvr>
                                          <p:to>
                                            <p:strVal val="visible"/>
                                          </p:to>
                                        </p:set>
                                        <p:animEffect transition="in" filter="wheel(1)">
                                          <p:cBhvr>
                                            <p:cTn id="50" dur="800"/>
                                            <p:tgtEl>
                                              <p:spTgt spid="73"/>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74"/>
                                            </p:tgtEl>
                                            <p:attrNameLst>
                                              <p:attrName>style.visibility</p:attrName>
                                            </p:attrNameLst>
                                          </p:cBhvr>
                                          <p:to>
                                            <p:strVal val="visible"/>
                                          </p:to>
                                        </p:set>
                                        <p:animEffect transition="in" filter="wheel(1)">
                                          <p:cBhvr>
                                            <p:cTn id="53" dur="800"/>
                                            <p:tgtEl>
                                              <p:spTgt spid="74"/>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85"/>
                                            </p:tgtEl>
                                            <p:attrNameLst>
                                              <p:attrName>style.visibility</p:attrName>
                                            </p:attrNameLst>
                                          </p:cBhvr>
                                          <p:to>
                                            <p:strVal val="visible"/>
                                          </p:to>
                                        </p:set>
                                        <p:animEffect transition="in" filter="wipe(left)">
                                          <p:cBhvr>
                                            <p:cTn id="57" dur="50"/>
                                            <p:tgtEl>
                                              <p:spTgt spid="85"/>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85"/>
                                            </p:tgtEl>
                                          </p:cBhvr>
                                          <p:to x="80000" y="100000"/>
                                        </p:animScale>
                                        <p:anim by="(#ppt_w*0.10)" calcmode="lin" valueType="num">
                                          <p:cBhvr>
                                            <p:cTn id="60" dur="25" autoRev="1" fill="hold">
                                              <p:stCondLst>
                                                <p:cond delay="0"/>
                                              </p:stCondLst>
                                            </p:cTn>
                                            <p:tgtEl>
                                              <p:spTgt spid="85"/>
                                            </p:tgtEl>
                                            <p:attrNameLst>
                                              <p:attrName>ppt_x</p:attrName>
                                            </p:attrNameLst>
                                          </p:cBhvr>
                                        </p:anim>
                                        <p:anim by="(-#ppt_w*0.10)" calcmode="lin" valueType="num">
                                          <p:cBhvr>
                                            <p:cTn id="61" dur="25" autoRev="1" fill="hold">
                                              <p:stCondLst>
                                                <p:cond delay="0"/>
                                              </p:stCondLst>
                                            </p:cTn>
                                            <p:tgtEl>
                                              <p:spTgt spid="85"/>
                                            </p:tgtEl>
                                            <p:attrNameLst>
                                              <p:attrName>ppt_y</p:attrName>
                                            </p:attrNameLst>
                                          </p:cBhvr>
                                        </p:anim>
                                        <p:animRot by="-480000">
                                          <p:cBhvr>
                                            <p:cTn id="62" dur="25" autoRev="1" fill="hold">
                                              <p:stCondLst>
                                                <p:cond delay="0"/>
                                              </p:stCondLst>
                                            </p:cTn>
                                            <p:tgtEl>
                                              <p:spTgt spid="85"/>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87"/>
                                            </p:tgtEl>
                                            <p:attrNameLst>
                                              <p:attrName>style.visibility</p:attrName>
                                            </p:attrNameLst>
                                          </p:cBhvr>
                                          <p:to>
                                            <p:strVal val="visible"/>
                                          </p:to>
                                        </p:set>
                                        <p:animEffect transition="in" filter="wipe(left)">
                                          <p:cBhvr>
                                            <p:cTn id="65" dur="50"/>
                                            <p:tgtEl>
                                              <p:spTgt spid="8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87"/>
                                            </p:tgtEl>
                                          </p:cBhvr>
                                          <p:to x="80000" y="100000"/>
                                        </p:animScale>
                                        <p:anim by="(#ppt_w*0.10)" calcmode="lin" valueType="num">
                                          <p:cBhvr>
                                            <p:cTn id="68" dur="25" autoRev="1" fill="hold">
                                              <p:stCondLst>
                                                <p:cond delay="0"/>
                                              </p:stCondLst>
                                            </p:cTn>
                                            <p:tgtEl>
                                              <p:spTgt spid="87"/>
                                            </p:tgtEl>
                                            <p:attrNameLst>
                                              <p:attrName>ppt_x</p:attrName>
                                            </p:attrNameLst>
                                          </p:cBhvr>
                                        </p:anim>
                                        <p:anim by="(-#ppt_w*0.10)" calcmode="lin" valueType="num">
                                          <p:cBhvr>
                                            <p:cTn id="69" dur="25" autoRev="1" fill="hold">
                                              <p:stCondLst>
                                                <p:cond delay="0"/>
                                              </p:stCondLst>
                                            </p:cTn>
                                            <p:tgtEl>
                                              <p:spTgt spid="87"/>
                                            </p:tgtEl>
                                            <p:attrNameLst>
                                              <p:attrName>ppt_y</p:attrName>
                                            </p:attrNameLst>
                                          </p:cBhvr>
                                        </p:anim>
                                        <p:animRot by="-480000">
                                          <p:cBhvr>
                                            <p:cTn id="70" dur="25" autoRev="1" fill="hold">
                                              <p:stCondLst>
                                                <p:cond delay="0"/>
                                              </p:stCondLst>
                                            </p:cTn>
                                            <p:tgtEl>
                                              <p:spTgt spid="8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50"/>
                                            <p:tgtEl>
                                              <p:spTgt spid="8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88"/>
                                            </p:tgtEl>
                                          </p:cBhvr>
                                          <p:to x="80000" y="100000"/>
                                        </p:animScale>
                                        <p:anim by="(#ppt_w*0.10)" calcmode="lin" valueType="num">
                                          <p:cBhvr>
                                            <p:cTn id="76" dur="25" autoRev="1" fill="hold">
                                              <p:stCondLst>
                                                <p:cond delay="0"/>
                                              </p:stCondLst>
                                            </p:cTn>
                                            <p:tgtEl>
                                              <p:spTgt spid="88"/>
                                            </p:tgtEl>
                                            <p:attrNameLst>
                                              <p:attrName>ppt_x</p:attrName>
                                            </p:attrNameLst>
                                          </p:cBhvr>
                                        </p:anim>
                                        <p:anim by="(-#ppt_w*0.10)" calcmode="lin" valueType="num">
                                          <p:cBhvr>
                                            <p:cTn id="77" dur="25" autoRev="1" fill="hold">
                                              <p:stCondLst>
                                                <p:cond delay="0"/>
                                              </p:stCondLst>
                                            </p:cTn>
                                            <p:tgtEl>
                                              <p:spTgt spid="88"/>
                                            </p:tgtEl>
                                            <p:attrNameLst>
                                              <p:attrName>ppt_y</p:attrName>
                                            </p:attrNameLst>
                                          </p:cBhvr>
                                        </p:anim>
                                        <p:animRot by="-480000">
                                          <p:cBhvr>
                                            <p:cTn id="78" dur="25"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71" grpId="0" bldLvl="0" animBg="1"/>
          <p:bldP spid="72" grpId="0"/>
          <p:bldP spid="73" grpId="0" bldLvl="0" animBg="1"/>
          <p:bldP spid="74" grpId="0" bldLvl="0" animBg="1"/>
          <p:bldP spid="81" grpId="0" bldLvl="0" animBg="1"/>
          <p:bldP spid="82" grpId="0" bldLvl="0" animBg="1"/>
          <p:bldP spid="83" grpId="0"/>
          <p:bldP spid="84" grpId="0"/>
          <p:bldP spid="85" grpId="0"/>
          <p:bldP spid="85" grpId="1"/>
          <p:bldP spid="87" grpId="0"/>
          <p:bldP spid="87" grpId="1"/>
          <p:bldP spid="88" grpId="0"/>
          <p:bldP spid="88"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1+#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additive="base">
                                            <p:cTn id="12" dur="500" fill="hold"/>
                                            <p:tgtEl>
                                              <p:spTgt spid="75"/>
                                            </p:tgtEl>
                                            <p:attrNameLst>
                                              <p:attrName>ppt_x</p:attrName>
                                            </p:attrNameLst>
                                          </p:cBhvr>
                                          <p:tavLst>
                                            <p:tav tm="0">
                                              <p:val>
                                                <p:strVal val="1+#ppt_w/2"/>
                                              </p:val>
                                            </p:tav>
                                            <p:tav tm="100000">
                                              <p:val>
                                                <p:strVal val="#ppt_x"/>
                                              </p:val>
                                            </p:tav>
                                          </p:tavLst>
                                        </p:anim>
                                        <p:anim calcmode="lin" valueType="num">
                                          <p:cBhvr additive="base">
                                            <p:cTn id="13" dur="500" fill="hold"/>
                                            <p:tgtEl>
                                              <p:spTgt spid="7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additive="base">
                                            <p:cTn id="17" dur="500" fill="hold"/>
                                            <p:tgtEl>
                                              <p:spTgt spid="78"/>
                                            </p:tgtEl>
                                            <p:attrNameLst>
                                              <p:attrName>ppt_x</p:attrName>
                                            </p:attrNameLst>
                                          </p:cBhvr>
                                          <p:tavLst>
                                            <p:tav tm="0">
                                              <p:val>
                                                <p:strVal val="1+#ppt_w/2"/>
                                              </p:val>
                                            </p:tav>
                                            <p:tav tm="100000">
                                              <p:val>
                                                <p:strVal val="#ppt_x"/>
                                              </p:val>
                                            </p:tav>
                                          </p:tavLst>
                                        </p:anim>
                                        <p:anim calcmode="lin" valueType="num">
                                          <p:cBhvr additive="base">
                                            <p:cTn id="18" dur="500" fill="hold"/>
                                            <p:tgtEl>
                                              <p:spTgt spid="7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animEffect transition="in" filter="fade">
                                          <p:cBhvr>
                                            <p:cTn id="23" dur="500"/>
                                            <p:tgtEl>
                                              <p:spTgt spid="7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Effect transition="in" filter="fade">
                                          <p:cBhvr>
                                            <p:cTn id="33" dur="500"/>
                                            <p:tgtEl>
                                              <p:spTgt spid="82"/>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barn(outVertical)">
                                          <p:cBhvr>
                                            <p:cTn id="37" dur="500"/>
                                            <p:tgtEl>
                                              <p:spTgt spid="83"/>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barn(outVertical)">
                                          <p:cBhvr>
                                            <p:cTn id="40" dur="500"/>
                                            <p:tgtEl>
                                              <p:spTgt spid="72"/>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barn(outVertical)">
                                          <p:cBhvr>
                                            <p:cTn id="43" dur="500"/>
                                            <p:tgtEl>
                                              <p:spTgt spid="84"/>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heel(1)">
                                          <p:cBhvr>
                                            <p:cTn id="47" dur="800"/>
                                            <p:tgtEl>
                                              <p:spTgt spid="6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73"/>
                                            </p:tgtEl>
                                            <p:attrNameLst>
                                              <p:attrName>style.visibility</p:attrName>
                                            </p:attrNameLst>
                                          </p:cBhvr>
                                          <p:to>
                                            <p:strVal val="visible"/>
                                          </p:to>
                                        </p:set>
                                        <p:animEffect transition="in" filter="wheel(1)">
                                          <p:cBhvr>
                                            <p:cTn id="50" dur="800"/>
                                            <p:tgtEl>
                                              <p:spTgt spid="73"/>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74"/>
                                            </p:tgtEl>
                                            <p:attrNameLst>
                                              <p:attrName>style.visibility</p:attrName>
                                            </p:attrNameLst>
                                          </p:cBhvr>
                                          <p:to>
                                            <p:strVal val="visible"/>
                                          </p:to>
                                        </p:set>
                                        <p:animEffect transition="in" filter="wheel(1)">
                                          <p:cBhvr>
                                            <p:cTn id="53" dur="800"/>
                                            <p:tgtEl>
                                              <p:spTgt spid="74"/>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85"/>
                                            </p:tgtEl>
                                            <p:attrNameLst>
                                              <p:attrName>style.visibility</p:attrName>
                                            </p:attrNameLst>
                                          </p:cBhvr>
                                          <p:to>
                                            <p:strVal val="visible"/>
                                          </p:to>
                                        </p:set>
                                        <p:animEffect transition="in" filter="wipe(left)">
                                          <p:cBhvr>
                                            <p:cTn id="57" dur="50"/>
                                            <p:tgtEl>
                                              <p:spTgt spid="85"/>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85"/>
                                            </p:tgtEl>
                                          </p:cBhvr>
                                          <p:to x="80000" y="100000"/>
                                        </p:animScale>
                                        <p:anim by="(#ppt_w*0.10)" calcmode="lin" valueType="num">
                                          <p:cBhvr>
                                            <p:cTn id="60" dur="25" autoRev="1" fill="hold">
                                              <p:stCondLst>
                                                <p:cond delay="0"/>
                                              </p:stCondLst>
                                            </p:cTn>
                                            <p:tgtEl>
                                              <p:spTgt spid="85"/>
                                            </p:tgtEl>
                                            <p:attrNameLst>
                                              <p:attrName>ppt_x</p:attrName>
                                            </p:attrNameLst>
                                          </p:cBhvr>
                                        </p:anim>
                                        <p:anim by="(-#ppt_w*0.10)" calcmode="lin" valueType="num">
                                          <p:cBhvr>
                                            <p:cTn id="61" dur="25" autoRev="1" fill="hold">
                                              <p:stCondLst>
                                                <p:cond delay="0"/>
                                              </p:stCondLst>
                                            </p:cTn>
                                            <p:tgtEl>
                                              <p:spTgt spid="85"/>
                                            </p:tgtEl>
                                            <p:attrNameLst>
                                              <p:attrName>ppt_y</p:attrName>
                                            </p:attrNameLst>
                                          </p:cBhvr>
                                        </p:anim>
                                        <p:animRot by="-480000">
                                          <p:cBhvr>
                                            <p:cTn id="62" dur="25" autoRev="1" fill="hold">
                                              <p:stCondLst>
                                                <p:cond delay="0"/>
                                              </p:stCondLst>
                                            </p:cTn>
                                            <p:tgtEl>
                                              <p:spTgt spid="85"/>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87"/>
                                            </p:tgtEl>
                                            <p:attrNameLst>
                                              <p:attrName>style.visibility</p:attrName>
                                            </p:attrNameLst>
                                          </p:cBhvr>
                                          <p:to>
                                            <p:strVal val="visible"/>
                                          </p:to>
                                        </p:set>
                                        <p:animEffect transition="in" filter="wipe(left)">
                                          <p:cBhvr>
                                            <p:cTn id="65" dur="50"/>
                                            <p:tgtEl>
                                              <p:spTgt spid="8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87"/>
                                            </p:tgtEl>
                                          </p:cBhvr>
                                          <p:to x="80000" y="100000"/>
                                        </p:animScale>
                                        <p:anim by="(#ppt_w*0.10)" calcmode="lin" valueType="num">
                                          <p:cBhvr>
                                            <p:cTn id="68" dur="25" autoRev="1" fill="hold">
                                              <p:stCondLst>
                                                <p:cond delay="0"/>
                                              </p:stCondLst>
                                            </p:cTn>
                                            <p:tgtEl>
                                              <p:spTgt spid="87"/>
                                            </p:tgtEl>
                                            <p:attrNameLst>
                                              <p:attrName>ppt_x</p:attrName>
                                            </p:attrNameLst>
                                          </p:cBhvr>
                                        </p:anim>
                                        <p:anim by="(-#ppt_w*0.10)" calcmode="lin" valueType="num">
                                          <p:cBhvr>
                                            <p:cTn id="69" dur="25" autoRev="1" fill="hold">
                                              <p:stCondLst>
                                                <p:cond delay="0"/>
                                              </p:stCondLst>
                                            </p:cTn>
                                            <p:tgtEl>
                                              <p:spTgt spid="87"/>
                                            </p:tgtEl>
                                            <p:attrNameLst>
                                              <p:attrName>ppt_y</p:attrName>
                                            </p:attrNameLst>
                                          </p:cBhvr>
                                        </p:anim>
                                        <p:animRot by="-480000">
                                          <p:cBhvr>
                                            <p:cTn id="70" dur="25" autoRev="1" fill="hold">
                                              <p:stCondLst>
                                                <p:cond delay="0"/>
                                              </p:stCondLst>
                                            </p:cTn>
                                            <p:tgtEl>
                                              <p:spTgt spid="8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50"/>
                                            <p:tgtEl>
                                              <p:spTgt spid="8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88"/>
                                            </p:tgtEl>
                                          </p:cBhvr>
                                          <p:to x="80000" y="100000"/>
                                        </p:animScale>
                                        <p:anim by="(#ppt_w*0.10)" calcmode="lin" valueType="num">
                                          <p:cBhvr>
                                            <p:cTn id="76" dur="25" autoRev="1" fill="hold">
                                              <p:stCondLst>
                                                <p:cond delay="0"/>
                                              </p:stCondLst>
                                            </p:cTn>
                                            <p:tgtEl>
                                              <p:spTgt spid="88"/>
                                            </p:tgtEl>
                                            <p:attrNameLst>
                                              <p:attrName>ppt_x</p:attrName>
                                            </p:attrNameLst>
                                          </p:cBhvr>
                                        </p:anim>
                                        <p:anim by="(-#ppt_w*0.10)" calcmode="lin" valueType="num">
                                          <p:cBhvr>
                                            <p:cTn id="77" dur="25" autoRev="1" fill="hold">
                                              <p:stCondLst>
                                                <p:cond delay="0"/>
                                              </p:stCondLst>
                                            </p:cTn>
                                            <p:tgtEl>
                                              <p:spTgt spid="88"/>
                                            </p:tgtEl>
                                            <p:attrNameLst>
                                              <p:attrName>ppt_y</p:attrName>
                                            </p:attrNameLst>
                                          </p:cBhvr>
                                        </p:anim>
                                        <p:animRot by="-480000">
                                          <p:cBhvr>
                                            <p:cTn id="78" dur="25"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71" grpId="0" bldLvl="0" animBg="1"/>
          <p:bldP spid="72" grpId="0"/>
          <p:bldP spid="73" grpId="0" bldLvl="0" animBg="1"/>
          <p:bldP spid="74" grpId="0" bldLvl="0" animBg="1"/>
          <p:bldP spid="81" grpId="0" bldLvl="0" animBg="1"/>
          <p:bldP spid="82" grpId="0" bldLvl="0" animBg="1"/>
          <p:bldP spid="83" grpId="0"/>
          <p:bldP spid="84" grpId="0"/>
          <p:bldP spid="85" grpId="0"/>
          <p:bldP spid="85" grpId="1"/>
          <p:bldP spid="87" grpId="0"/>
          <p:bldP spid="87" grpId="1"/>
          <p:bldP spid="88" grpId="0"/>
          <p:bldP spid="88"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95395" y="143510"/>
            <a:ext cx="8376920" cy="583565"/>
          </a:xfrm>
          <a:prstGeom prst="rect">
            <a:avLst/>
          </a:prstGeom>
        </p:spPr>
        <p:txBody>
          <a:bodyPr wrap="square">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indent="0" algn="r">
              <a:buClrTx/>
              <a:buSzTx/>
              <a:buFont typeface="Wingdings" panose="05000000000000000000" pitchFamily="2" charset="2"/>
            </a:pPr>
            <a:r>
              <a:rPr lang="zh-CN" altLang="en-US" sz="3200" dirty="0">
                <a:solidFill>
                  <a:schemeClr val="bg1"/>
                </a:solidFill>
                <a:latin typeface="微软雅黑" panose="020B0503020204020204" charset="-122"/>
                <a:ea typeface="微软雅黑" panose="020B0503020204020204" charset="-122"/>
                <a:sym typeface="+mn-ea"/>
              </a:rPr>
              <a:t>如何选择</a:t>
            </a:r>
            <a:r>
              <a:rPr lang="zh-CN" altLang="en-US" sz="3200" dirty="0">
                <a:solidFill>
                  <a:schemeClr val="bg1"/>
                </a:solidFill>
                <a:latin typeface="微软雅黑" panose="020B0503020204020204" charset="-122"/>
                <a:ea typeface="微软雅黑" panose="020B0503020204020204" charset="-122"/>
                <a:sym typeface="+mn-ea"/>
              </a:rPr>
              <a:t>评估级别</a:t>
            </a:r>
            <a:endParaRPr lang="zh-CN" altLang="en-US" sz="3200" dirty="0">
              <a:solidFill>
                <a:schemeClr val="bg1"/>
              </a:solidFill>
              <a:latin typeface="微软雅黑" panose="020B0503020204020204" charset="-122"/>
              <a:ea typeface="微软雅黑" panose="020B0503020204020204" charset="-122"/>
              <a:sym typeface="+mn-ea"/>
            </a:endParaRPr>
          </a:p>
        </p:txBody>
      </p:sp>
      <p:grpSp>
        <p:nvGrpSpPr>
          <p:cNvPr id="6" name="组合 5"/>
          <p:cNvGrpSpPr/>
          <p:nvPr/>
        </p:nvGrpSpPr>
        <p:grpSpPr>
          <a:xfrm>
            <a:off x="263589" y="1198880"/>
            <a:ext cx="11719496" cy="5008510"/>
            <a:chOff x="415" y="3018"/>
            <a:chExt cx="18456" cy="7016"/>
          </a:xfrm>
        </p:grpSpPr>
        <p:sp>
          <p:nvSpPr>
            <p:cNvPr id="8" name="文本框 7"/>
            <p:cNvSpPr txBox="1"/>
            <p:nvPr/>
          </p:nvSpPr>
          <p:spPr>
            <a:xfrm>
              <a:off x="4342" y="3229"/>
              <a:ext cx="14447" cy="1163"/>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rPr>
                <a:t>有项目管理的理念</a:t>
              </a:r>
              <a:r>
                <a:rPr lang="zh-CN" altLang="en-US" sz="240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cs typeface="幼圆" panose="02010509060101010101" pitchFamily="49" charset="-122"/>
                  <a:sym typeface="+mn-ea"/>
                </a:rPr>
                <a:t>设置了项目经理岗，部分项目应用了项目管理，整个公司层面的项目管理制度体系尚未建立</a:t>
              </a:r>
              <a:endParaRPr lang="zh-CN" altLang="en-US" sz="2400">
                <a:latin typeface="微软雅黑" panose="020B0503020204020204" charset="-122"/>
                <a:ea typeface="微软雅黑" panose="020B0503020204020204" charset="-122"/>
              </a:endParaRPr>
            </a:p>
          </p:txBody>
        </p:sp>
        <p:sp>
          <p:nvSpPr>
            <p:cNvPr id="10" name="文本框 9"/>
            <p:cNvSpPr txBox="1"/>
            <p:nvPr/>
          </p:nvSpPr>
          <p:spPr>
            <a:xfrm>
              <a:off x="4272" y="4662"/>
              <a:ext cx="14273" cy="1679"/>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公司</a:t>
              </a:r>
              <a:r>
                <a:rPr lang="zh-CN" altLang="en-US" sz="2400" b="1">
                  <a:latin typeface="微软雅黑" panose="020B0503020204020204" charset="-122"/>
                  <a:ea typeface="微软雅黑" panose="020B0503020204020204" charset="-122"/>
                </a:rPr>
                <a:t>有明确的项目管理相关规章制度</a:t>
              </a:r>
              <a:r>
                <a:rPr lang="zh-CN" altLang="en-US" sz="2400">
                  <a:latin typeface="微软雅黑" panose="020B0503020204020204" charset="-122"/>
                  <a:ea typeface="微软雅黑" panose="020B0503020204020204" charset="-122"/>
                </a:rPr>
                <a:t>；有明确的项目经理及相关的岗位设置、</a:t>
              </a:r>
              <a:r>
                <a:rPr lang="zh-CN" altLang="en-US" sz="2400">
                  <a:latin typeface="微软雅黑" panose="020B0503020204020204" charset="-122"/>
                  <a:ea typeface="微软雅黑" panose="020B0503020204020204" charset="-122"/>
                </a:rPr>
                <a:t>绩效考核要求；项目执行过程，有明确的</a:t>
              </a:r>
              <a:r>
                <a:rPr lang="zh-CN" altLang="en-US" sz="2400">
                  <a:latin typeface="微软雅黑" panose="020B0503020204020204" charset="-122"/>
                  <a:ea typeface="微软雅黑" panose="020B0503020204020204" charset="-122"/>
                </a:rPr>
                <a:t>实施办法，有相关的记录支撑；知识积累和复用已经开展</a:t>
              </a:r>
              <a:endParaRPr lang="zh-CN" altLang="en-US" sz="2400">
                <a:latin typeface="微软雅黑" panose="020B0503020204020204" charset="-122"/>
                <a:ea typeface="微软雅黑" panose="020B0503020204020204" charset="-122"/>
              </a:endParaRPr>
            </a:p>
          </p:txBody>
        </p:sp>
        <p:sp>
          <p:nvSpPr>
            <p:cNvPr id="11" name="文本框 10"/>
            <p:cNvSpPr txBox="1"/>
            <p:nvPr/>
          </p:nvSpPr>
          <p:spPr>
            <a:xfrm>
              <a:off x="4342" y="6489"/>
              <a:ext cx="14529" cy="1679"/>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cs typeface="微软雅黑" panose="020B0503020204020204" charset="-122"/>
                </a:rPr>
                <a:t>项目数据为公司决策做支撑</a:t>
              </a:r>
              <a:r>
                <a:rPr lang="zh-CN" altLang="en-US" sz="2400">
                  <a:latin typeface="微软雅黑" panose="020B0503020204020204" charset="-122"/>
                  <a:ea typeface="微软雅黑" panose="020B0503020204020204" charset="-122"/>
                  <a:cs typeface="微软雅黑" panose="020B0503020204020204" charset="-122"/>
                </a:rPr>
                <a:t>（度量数据的深度应用）；将项目管理与人员的绩效考核挂钩；</a:t>
              </a:r>
              <a:r>
                <a:rPr lang="zh-CN" altLang="en-US" sz="2400" b="1">
                  <a:latin typeface="微软雅黑" panose="020B0503020204020204" charset="-122"/>
                  <a:ea typeface="微软雅黑" panose="020B0503020204020204" charset="-122"/>
                  <a:cs typeface="微软雅黑" panose="020B0503020204020204" charset="-122"/>
                </a:rPr>
                <a:t>有组织级别的项目管理组织（</a:t>
              </a:r>
              <a:r>
                <a:rPr lang="zh-CN" altLang="en-US" sz="2400" b="1">
                  <a:latin typeface="微软雅黑" panose="020B0503020204020204" charset="-122"/>
                  <a:ea typeface="微软雅黑" panose="020B0503020204020204" charset="-122"/>
                  <a:cs typeface="微软雅黑" panose="020B0503020204020204" charset="-122"/>
                </a:rPr>
                <a:t>如PMO等）</a:t>
              </a:r>
              <a:r>
                <a:rPr lang="zh-CN" altLang="en-US" sz="2400">
                  <a:latin typeface="微软雅黑" panose="020B0503020204020204" charset="-122"/>
                  <a:ea typeface="微软雅黑" panose="020B0503020204020204" charset="-122"/>
                  <a:cs typeface="微软雅黑" panose="020B0503020204020204" charset="-122"/>
                </a:rPr>
                <a:t>；在公司层面运营与项目管理结合（项目集管理）</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4386" y="8353"/>
              <a:ext cx="14256" cy="1679"/>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cs typeface="微软雅黑" panose="020B0503020204020204" charset="-122"/>
                </a:rPr>
                <a:t>项目管理与组织战略实现相结合，</a:t>
              </a:r>
              <a:r>
                <a:rPr lang="zh-CN" altLang="en-US" sz="2400" b="1">
                  <a:latin typeface="微软雅黑" panose="020B0503020204020204" charset="-122"/>
                  <a:ea typeface="微软雅黑" panose="020B0503020204020204" charset="-122"/>
                  <a:cs typeface="微软雅黑" panose="020B0503020204020204" charset="-122"/>
                </a:rPr>
                <a:t>公司进行项目化经营</a:t>
              </a:r>
              <a:r>
                <a:rPr lang="zh-CN" altLang="en-US" sz="2400">
                  <a:latin typeface="微软雅黑" panose="020B0503020204020204" charset="-122"/>
                  <a:ea typeface="微软雅黑" panose="020B0503020204020204" charset="-122"/>
                  <a:cs typeface="微软雅黑" panose="020B0503020204020204" charset="-122"/>
                </a:rPr>
                <a:t>；组织级项目管理广泛应用（PMO参与公司经营决策，项目组合管理深度应用）；</a:t>
              </a:r>
              <a:r>
                <a:rPr lang="zh-CN" altLang="en-US" sz="2400" b="1">
                  <a:latin typeface="微软雅黑" panose="020B0503020204020204" charset="-122"/>
                  <a:ea typeface="微软雅黑" panose="020B0503020204020204" charset="-122"/>
                  <a:cs typeface="微软雅黑" panose="020B0503020204020204" charset="-122"/>
                </a:rPr>
                <a:t>敏捷模型、领导力模型的落地应用</a:t>
              </a:r>
              <a:endParaRPr lang="zh-CN" altLang="en-US" sz="2400" b="1">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1320" y="3018"/>
              <a:ext cx="2859" cy="7016"/>
              <a:chOff x="981" y="3018"/>
              <a:chExt cx="2859" cy="7016"/>
            </a:xfrm>
          </p:grpSpPr>
          <p:sp>
            <p:nvSpPr>
              <p:cNvPr id="2" name="圆角矩形 1"/>
              <p:cNvSpPr/>
              <p:nvPr/>
            </p:nvSpPr>
            <p:spPr bwMode="auto">
              <a:xfrm>
                <a:off x="981" y="3018"/>
                <a:ext cx="2824" cy="1474"/>
              </a:xfrm>
              <a:prstGeom prst="roundRect">
                <a:avLst/>
              </a:prstGeom>
              <a:solidFill>
                <a:srgbClr val="649CB8"/>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第</a:t>
                </a:r>
                <a:r>
                  <a:rPr kumimoji="0" lang="en-US" altLang="zh-CN" sz="3200"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4</a:t>
                </a: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a:p>
                <a:pPr marL="0" marR="0" indent="0" algn="ctr" defTabSz="914400" rtl="0" eaLnBrk="1" fontAlgn="base" latinLnBrk="0" hangingPunct="1">
                  <a:lnSpc>
                    <a:spcPct val="100000"/>
                  </a:lnSpc>
                  <a:spcBef>
                    <a:spcPct val="0"/>
                  </a:spcBef>
                  <a:spcAft>
                    <a:spcPct val="0"/>
                  </a:spcAft>
                  <a:buClrTx/>
                  <a:buSzTx/>
                  <a:buFontTx/>
                  <a:buNone/>
                </a:pPr>
                <a:r>
                  <a:rPr lang="zh-CN" altLang="en-US" b="1" dirty="0" smtClean="0">
                    <a:ln>
                      <a:noFill/>
                    </a:ln>
                    <a:solidFill>
                      <a:schemeClr val="bg1"/>
                    </a:solidFill>
                    <a:effectLst/>
                    <a:latin typeface="微软雅黑" panose="020B0503020204020204" charset="-122"/>
                    <a:ea typeface="微软雅黑" panose="020B0503020204020204" charset="-122"/>
                    <a:cs typeface="微软雅黑" panose="020B0503020204020204" charset="-122"/>
                    <a:sym typeface="+mn-ea"/>
                  </a:rPr>
                  <a:t>基本级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p:txBody>
          </p:sp>
          <p:sp>
            <p:nvSpPr>
              <p:cNvPr id="3" name="圆角矩形 2"/>
              <p:cNvSpPr/>
              <p:nvPr/>
            </p:nvSpPr>
            <p:spPr bwMode="auto">
              <a:xfrm>
                <a:off x="1015" y="4850"/>
                <a:ext cx="2824" cy="1474"/>
              </a:xfrm>
              <a:prstGeom prst="roundRect">
                <a:avLst/>
              </a:prstGeom>
              <a:solidFill>
                <a:schemeClr val="accent5">
                  <a:lumMod val="7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第</a:t>
                </a:r>
                <a:r>
                  <a:rPr kumimoji="0" lang="en-US" altLang="zh-CN" sz="3200"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3</a:t>
                </a: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a:p>
                <a:pPr marL="0" marR="0" indent="0" algn="ctr" defTabSz="914400" rtl="0" eaLnBrk="1" fontAlgn="base" latinLnBrk="0" hangingPunct="1">
                  <a:lnSpc>
                    <a:spcPct val="100000"/>
                  </a:lnSpc>
                  <a:spcBef>
                    <a:spcPct val="0"/>
                  </a:spcBef>
                  <a:spcAft>
                    <a:spcPct val="0"/>
                  </a:spcAft>
                  <a:buClrTx/>
                  <a:buSzTx/>
                  <a:buFontTx/>
                  <a:buNone/>
                </a:pPr>
                <a:r>
                  <a:rPr lang="zh-CN" altLang="en-US" b="1" dirty="0" smtClean="0">
                    <a:ln>
                      <a:noFill/>
                    </a:ln>
                    <a:solidFill>
                      <a:schemeClr val="bg1"/>
                    </a:solidFill>
                    <a:effectLst/>
                    <a:latin typeface="微软雅黑" panose="020B0503020204020204" charset="-122"/>
                    <a:ea typeface="微软雅黑" panose="020B0503020204020204" charset="-122"/>
                    <a:cs typeface="微软雅黑" panose="020B0503020204020204" charset="-122"/>
                    <a:sym typeface="+mn-ea"/>
                  </a:rPr>
                  <a:t>标准化级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p:txBody>
          </p:sp>
          <p:sp>
            <p:nvSpPr>
              <p:cNvPr id="14" name="圆角矩形 13"/>
              <p:cNvSpPr/>
              <p:nvPr/>
            </p:nvSpPr>
            <p:spPr bwMode="auto">
              <a:xfrm>
                <a:off x="1016" y="6696"/>
                <a:ext cx="2824" cy="1474"/>
              </a:xfrm>
              <a:prstGeom prst="roundRect">
                <a:avLst/>
              </a:prstGeom>
              <a:solidFill>
                <a:srgbClr val="7030A0"/>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第</a:t>
                </a:r>
                <a:r>
                  <a:rPr kumimoji="0" lang="en-US" altLang="zh-CN" sz="3200"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2</a:t>
                </a: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a:p>
                <a:pPr marL="0" marR="0" indent="0" algn="ctr" defTabSz="914400" rtl="0" eaLnBrk="1" fontAlgn="base" latinLnBrk="0" hangingPunct="1">
                  <a:lnSpc>
                    <a:spcPct val="100000"/>
                  </a:lnSpc>
                  <a:spcBef>
                    <a:spcPct val="0"/>
                  </a:spcBef>
                  <a:spcAft>
                    <a:spcPct val="0"/>
                  </a:spcAft>
                  <a:buClrTx/>
                  <a:buSzTx/>
                  <a:buFontTx/>
                  <a:buNone/>
                </a:pPr>
                <a:r>
                  <a:rPr lang="zh-CN" altLang="en-US" b="1" dirty="0" smtClean="0">
                    <a:ln>
                      <a:noFill/>
                    </a:ln>
                    <a:solidFill>
                      <a:schemeClr val="bg1"/>
                    </a:solidFill>
                    <a:effectLst/>
                    <a:latin typeface="微软雅黑" panose="020B0503020204020204" charset="-122"/>
                    <a:ea typeface="微软雅黑" panose="020B0503020204020204" charset="-122"/>
                    <a:cs typeface="微软雅黑" panose="020B0503020204020204" charset="-122"/>
                    <a:sym typeface="+mn-ea"/>
                  </a:rPr>
                  <a:t>体系化级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p:txBody>
          </p:sp>
          <p:sp>
            <p:nvSpPr>
              <p:cNvPr id="18" name="圆角矩形 17"/>
              <p:cNvSpPr/>
              <p:nvPr/>
            </p:nvSpPr>
            <p:spPr bwMode="auto">
              <a:xfrm>
                <a:off x="1016" y="8560"/>
                <a:ext cx="2824" cy="1474"/>
              </a:xfrm>
              <a:prstGeom prst="roundRect">
                <a:avLst/>
              </a:prstGeom>
              <a:solidFill>
                <a:srgbClr val="00B050"/>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第</a:t>
                </a:r>
                <a:r>
                  <a:rPr kumimoji="0" lang="en-US" altLang="zh-CN" sz="3200"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1</a:t>
                </a:r>
                <a:r>
                  <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rPr>
                  <a:t>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a:p>
                <a:pPr marL="0" marR="0" indent="0" algn="ctr" defTabSz="914400" rtl="0" eaLnBrk="1" fontAlgn="base" latinLnBrk="0" hangingPunct="1">
                  <a:lnSpc>
                    <a:spcPct val="100000"/>
                  </a:lnSpc>
                  <a:spcBef>
                    <a:spcPct val="0"/>
                  </a:spcBef>
                  <a:spcAft>
                    <a:spcPct val="0"/>
                  </a:spcAft>
                  <a:buClrTx/>
                  <a:buSzTx/>
                  <a:buFontTx/>
                  <a:buNone/>
                </a:pPr>
                <a:r>
                  <a:rPr lang="zh-CN" altLang="en-US" b="1" dirty="0" smtClean="0">
                    <a:solidFill>
                      <a:schemeClr val="bg1"/>
                    </a:solidFill>
                    <a:latin typeface="微软雅黑" panose="020B0503020204020204" charset="-122"/>
                    <a:ea typeface="微软雅黑" panose="020B0503020204020204" charset="-122"/>
                    <a:cs typeface="微软雅黑" panose="020B0503020204020204" charset="-122"/>
                    <a:sym typeface="+mn-ea"/>
                  </a:rPr>
                  <a:t>持续优化</a:t>
                </a:r>
                <a:r>
                  <a:rPr lang="zh-CN" altLang="en-US" b="1" dirty="0" smtClean="0">
                    <a:ln>
                      <a:noFill/>
                    </a:ln>
                    <a:solidFill>
                      <a:schemeClr val="bg1"/>
                    </a:solidFill>
                    <a:effectLst/>
                    <a:latin typeface="微软雅黑" panose="020B0503020204020204" charset="-122"/>
                    <a:ea typeface="微软雅黑" panose="020B0503020204020204" charset="-122"/>
                    <a:cs typeface="微软雅黑" panose="020B0503020204020204" charset="-122"/>
                    <a:sym typeface="+mn-ea"/>
                  </a:rPr>
                  <a:t>级</a:t>
                </a:r>
                <a:endParaRPr kumimoji="0" lang="zh-CN" altLang="en-US" i="0" u="none" strike="noStrike" cap="none" normalizeH="0" baseline="0" dirty="0" smtClean="0">
                  <a:ln>
                    <a:noFill/>
                  </a:ln>
                  <a:solidFill>
                    <a:schemeClr val="bg1"/>
                  </a:solidFill>
                  <a:effectLst/>
                  <a:latin typeface="微软雅黑" panose="020B0503020204020204" charset="-122"/>
                  <a:ea typeface="微软雅黑" panose="020B0503020204020204" charset="-122"/>
                  <a:cs typeface="微软雅黑" panose="020B0503020204020204" charset="-122"/>
                </a:endParaRPr>
              </a:p>
            </p:txBody>
          </p:sp>
        </p:grpSp>
        <p:sp>
          <p:nvSpPr>
            <p:cNvPr id="20" name="上箭头 19"/>
            <p:cNvSpPr/>
            <p:nvPr/>
          </p:nvSpPr>
          <p:spPr bwMode="auto">
            <a:xfrm rot="10800000">
              <a:off x="415" y="3245"/>
              <a:ext cx="567" cy="6427"/>
            </a:xfrm>
            <a:prstGeom prst="upArrow">
              <a:avLst>
                <a:gd name="adj1" fmla="val 50000"/>
                <a:gd name="adj2" fmla="val 160889"/>
              </a:avLst>
            </a:prstGeom>
            <a:gradFill>
              <a:gsLst>
                <a:gs pos="0">
                  <a:schemeClr val="accent5">
                    <a:lumMod val="50000"/>
                  </a:schemeClr>
                </a:gs>
                <a:gs pos="74000">
                  <a:schemeClr val="accent5">
                    <a:lumMod val="60000"/>
                    <a:lumOff val="40000"/>
                  </a:schemeClr>
                </a:gs>
                <a:gs pos="83000">
                  <a:schemeClr val="accent5">
                    <a:lumMod val="40000"/>
                    <a:lumOff val="60000"/>
                  </a:schemeClr>
                </a:gs>
                <a:gs pos="100000">
                  <a:schemeClr val="accent5">
                    <a:lumMod val="20000"/>
                    <a:lumOff val="80000"/>
                  </a:schemeClr>
                </a:gs>
              </a:gsLst>
              <a:lin ang="5400000" scaled="1"/>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2_千图网海量PPT模板www.58pic.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rgbClr val="36CDFE">
                <a:alpha val="71000"/>
              </a:srgbClr>
            </a:gs>
            <a:gs pos="100000">
              <a:srgbClr val="0861AF"/>
            </a:gs>
          </a:gsLst>
          <a:lin ang="162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1483</Words>
  <Application>WPS 演示</Application>
  <PresentationFormat>宽屏</PresentationFormat>
  <Paragraphs>319</Paragraphs>
  <Slides>7</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7</vt:i4>
      </vt:variant>
    </vt:vector>
  </HeadingPairs>
  <TitlesOfParts>
    <vt:vector size="22" baseType="lpstr">
      <vt:lpstr>Arial</vt:lpstr>
      <vt:lpstr>宋体</vt:lpstr>
      <vt:lpstr>Wingdings</vt:lpstr>
      <vt:lpstr>FangSong_GB2312</vt:lpstr>
      <vt:lpstr>仿宋_GB2312</vt:lpstr>
      <vt:lpstr>Calibri Light</vt:lpstr>
      <vt:lpstr>Yu Gothic UI</vt:lpstr>
      <vt:lpstr>Cooper Black</vt:lpstr>
      <vt:lpstr>微软雅黑</vt:lpstr>
      <vt:lpstr>华文彩云</vt:lpstr>
      <vt:lpstr>幼圆</vt:lpstr>
      <vt:lpstr>Calibri</vt:lpstr>
      <vt:lpstr>Arial Unicode MS</vt:lpstr>
      <vt:lpstr>2_千图网海量PPT模板www.58pic.com</vt:lpstr>
      <vt:lpstr>1_千图网海量PPT模板www.58pic.com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鹿麟</cp:lastModifiedBy>
  <cp:revision>176</cp:revision>
  <dcterms:created xsi:type="dcterms:W3CDTF">2019-06-19T02:08:00Z</dcterms:created>
  <dcterms:modified xsi:type="dcterms:W3CDTF">2022-02-21T10:39:13Z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0E0C6D9296E747AAA7A112A38552D75D</vt:lpwstr>
  </property>
</Properties>
</file>