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emf" ContentType="image/x-emf"/>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6" r:id="rId5"/>
    <p:sldMasterId id="2147483700" r:id="rId6"/>
  </p:sldMasterIdLst>
  <p:notesMasterIdLst>
    <p:notesMasterId r:id="rId8"/>
  </p:notesMasterIdLst>
  <p:sldIdLst>
    <p:sldId id="257" r:id="rId7"/>
    <p:sldId id="473" r:id="rId9"/>
    <p:sldId id="431" r:id="rId10"/>
    <p:sldId id="432" r:id="rId11"/>
    <p:sldId id="578" r:id="rId12"/>
    <p:sldId id="515" r:id="rId13"/>
    <p:sldId id="517" r:id="rId14"/>
    <p:sldId id="552" r:id="rId15"/>
    <p:sldId id="553" r:id="rId16"/>
    <p:sldId id="474" r:id="rId17"/>
    <p:sldId id="354" r:id="rId18"/>
    <p:sldId id="355" r:id="rId19"/>
    <p:sldId id="551" r:id="rId20"/>
    <p:sldId id="523" r:id="rId21"/>
    <p:sldId id="475" r:id="rId22"/>
    <p:sldId id="569" r:id="rId23"/>
    <p:sldId id="261" r:id="rId24"/>
    <p:sldId id="288" r:id="rId25"/>
    <p:sldId id="289" r:id="rId26"/>
    <p:sldId id="292" r:id="rId27"/>
    <p:sldId id="309" r:id="rId28"/>
    <p:sldId id="298" r:id="rId29"/>
    <p:sldId id="424" r:id="rId30"/>
    <p:sldId id="280" r:id="rId3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王忠" initials="王忠"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74" d="100"/>
          <a:sy n="74" d="100"/>
        </p:scale>
        <p:origin x="630" y="54"/>
      </p:cViewPr>
      <p:guideLst>
        <p:guide orient="horz" pos="2160"/>
        <p:guide pos="3854"/>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2.xml"/><Relationship Id="rId8" Type="http://schemas.openxmlformats.org/officeDocument/2006/relationships/notesMaster" Target="notesMasters/notesMaster1.xml"/><Relationship Id="rId7" Type="http://schemas.openxmlformats.org/officeDocument/2006/relationships/slide" Target="slides/slide1.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5" Type="http://schemas.openxmlformats.org/officeDocument/2006/relationships/commentAuthors" Target="commentAuthors.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slide" Target="slides/slide4.xml"/><Relationship Id="rId10" Type="http://schemas.openxmlformats.org/officeDocument/2006/relationships/slide" Target="slides/slide3.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尊敬的企业家朋友，您好。软件项目管理能力评估是中国软件行业协会推出，面向软件及信息服务业企业的，能力评估服务产品，项目的英文名称为“Competency of Project Management Model”，简称“CPMM”，下面由我来为您介绍该项目。</a:t>
            </a: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8287" cy="3724275"/>
          </a:xfrm>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b="0" dirty="0">
                <a:latin typeface="微软雅黑" panose="020B0503020204020204" pitchFamily="34" charset="-122"/>
                <a:ea typeface="微软雅黑" panose="020B0503020204020204" pitchFamily="34" charset="-122"/>
              </a:rPr>
              <a:t>大家好，我是项目管理专委会培训负责人冯静，下面由我为大家介绍</a:t>
            </a:r>
            <a:r>
              <a:rPr lang="en-US" altLang="zh-CN" sz="1200" b="0" dirty="0">
                <a:latin typeface="微软雅黑" panose="020B0503020204020204" pitchFamily="34" charset="-122"/>
                <a:ea typeface="微软雅黑" panose="020B0503020204020204" pitchFamily="34" charset="-122"/>
              </a:rPr>
              <a:t>PMP</a:t>
            </a:r>
            <a:r>
              <a:rPr lang="zh-CN" altLang="en-US" sz="1200" b="0" dirty="0">
                <a:latin typeface="微软雅黑" panose="020B0503020204020204" pitchFamily="34" charset="-122"/>
                <a:ea typeface="微软雅黑" panose="020B0503020204020204" pitchFamily="34" charset="-122"/>
              </a:rPr>
              <a:t>报考及培训相关内容。</a:t>
            </a:r>
            <a:endParaRPr lang="en-US" altLang="zh-CN" sz="1200" b="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2B30A563-35CA-4236-80F3-AD76327EA4FD}"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通过</a:t>
            </a:r>
            <a:r>
              <a:rPr lang="en-US" altLang="zh-CN" dirty="0">
                <a:latin typeface="微软雅黑" panose="020B0503020204020204" pitchFamily="34" charset="-122"/>
                <a:ea typeface="微软雅黑" panose="020B0503020204020204" pitchFamily="34" charset="-122"/>
                <a:cs typeface="幼圆" panose="02010509060101010101" pitchFamily="49" charset="-122"/>
                <a:sym typeface="+mn-ea"/>
              </a:rPr>
              <a:t>CPMM</a:t>
            </a: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评估，能够客观反映企业项目管理现状，有利于企业的持续改进和提升</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反映企业的项目管理能力与竞争力</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填补软件信息服务业在项目管理方面的资质空白</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甲方在选择供应商时，作为参考依据，判断企业管理规范程度和竞争力，也可作为招标加分项之一</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对项目过程的质量保证有明显的效果，对项目全生命周期管理的数字化建设起到标准化、规范化的作用</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组织竞争力体现的全新维度，推进项目化经营，符合时代特征</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增强员工项目管理意识，推动人员能力提升</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关注个人能力的提升，解决组织的管理能力与个人能力的有机互动</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通过</a:t>
            </a:r>
            <a:r>
              <a:rPr lang="en-US" altLang="zh-CN" dirty="0">
                <a:latin typeface="微软雅黑" panose="020B0503020204020204" pitchFamily="34" charset="-122"/>
                <a:ea typeface="微软雅黑" panose="020B0503020204020204" pitchFamily="34" charset="-122"/>
                <a:cs typeface="幼圆" panose="02010509060101010101" pitchFamily="49" charset="-122"/>
                <a:sym typeface="+mn-ea"/>
              </a:rPr>
              <a:t>CPMM</a:t>
            </a: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评估，能够客观反映企业项目管理现状，有利于企业的持续改进和提升</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反映企业的项目管理能力与竞争力</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填补软件信息服务业在项目管理方面的资质空白</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甲方在选择供应商时，作为参考依据，判断企业管理规范程度和竞争力，也可作为招标加分项之一</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对项目过程的质量保证有明显的效果，对项目全生命周期管理的数字化建设起到标准化、规范化的作用</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组织竞争力体现的全新维度，推进项目化经营，符合时代特征</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增强员工项目管理意识，推动人员能力提升</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关注个人能力的提升，解决组织的管理能力与个人能力的有机互动</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rPr>
              <a:t>通过</a:t>
            </a:r>
            <a:r>
              <a:rPr lang="en-US" altLang="zh-CN" dirty="0" smtClean="0">
                <a:latin typeface="微软雅黑" panose="020B0503020204020204" pitchFamily="34" charset="-122"/>
                <a:ea typeface="微软雅黑" panose="020B0503020204020204" pitchFamily="34" charset="-122"/>
                <a:cs typeface="幼圆" panose="02010509060101010101" pitchFamily="49" charset="-122"/>
                <a:sym typeface="+mn-ea"/>
              </a:rPr>
              <a:t>CPMM</a:t>
            </a:r>
            <a:r>
              <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rPr>
              <a:t>评估，能够客观反映企业项目管理现状，有利于企业的持续改进和提升</a:t>
            </a:r>
            <a:endPar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rPr>
              <a:t>反映企业的项目管理能力与竞争力</a:t>
            </a:r>
            <a:endPar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rPr>
              <a:t>填补软件信息服务业在项目管理方面的资质空白</a:t>
            </a:r>
            <a:endPar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rPr>
              <a:t>甲方在选择供应商时，作为参考依据，判断企业管理规范程度和竞争力，也可作为招标加分项之一</a:t>
            </a:r>
            <a:endPar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rPr>
              <a:t>对项目过程的质量保证有明显的效果，对项目全生命周期管理的数字化建设起到标准化、规范化的作用</a:t>
            </a:r>
            <a:endPar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rPr>
              <a:t>组织竞争力体现的全新维度，推进项目化经营，符合时代特征</a:t>
            </a:r>
            <a:endPar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rPr>
              <a:t>增强员工项目管理意识，推动人员能力提升</a:t>
            </a:r>
            <a:endPar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rPr>
              <a:t>关注个人能力的提升，解决组织的管理能力与个人能力的有机互动</a:t>
            </a:r>
            <a:endPar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endParaRPr lang="zh-CN" altLang="en-US" dirty="0" smtClean="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通过</a:t>
            </a:r>
            <a:r>
              <a:rPr lang="en-US" altLang="zh-CN" dirty="0">
                <a:latin typeface="微软雅黑" panose="020B0503020204020204" pitchFamily="34" charset="-122"/>
                <a:ea typeface="微软雅黑" panose="020B0503020204020204" pitchFamily="34" charset="-122"/>
                <a:cs typeface="幼圆" panose="02010509060101010101" pitchFamily="49" charset="-122"/>
                <a:sym typeface="+mn-ea"/>
              </a:rPr>
              <a:t>CPMM</a:t>
            </a: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评估，能够客观反映企业项目管理现状，有利于企业的持续改进和提升</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反映企业的项目管理能力与竞争力</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填补软件信息服务业在项目管理方面的资质空白</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甲方在选择供应商时，作为参考依据，判断企业管理规范程度和竞争力，也可作为招标加分项之一</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对项目过程的质量保证有明显的效果，对项目全生命周期管理的数字化建设起到标准化、规范化的作用</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组织竞争力体现的全新维度，推进项目化经营，符合时代特征</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增强员工项目管理意识，推动人员能力提升</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关注个人能力的提升，解决组织的管理能力与个人能力的有机互动</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8287" cy="3724275"/>
          </a:xfrm>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b="0" dirty="0">
                <a:latin typeface="微软雅黑" panose="020B0503020204020204" pitchFamily="34" charset="-122"/>
                <a:ea typeface="微软雅黑" panose="020B0503020204020204" pitchFamily="34" charset="-122"/>
              </a:rPr>
              <a:t>大家好，我是项目管理专委会培训负责人冯静，下面由我为大家介绍</a:t>
            </a:r>
            <a:r>
              <a:rPr lang="en-US" altLang="zh-CN" sz="1200" b="0" dirty="0">
                <a:latin typeface="微软雅黑" panose="020B0503020204020204" pitchFamily="34" charset="-122"/>
                <a:ea typeface="微软雅黑" panose="020B0503020204020204" pitchFamily="34" charset="-122"/>
              </a:rPr>
              <a:t>PMP</a:t>
            </a:r>
            <a:r>
              <a:rPr lang="zh-CN" altLang="en-US" sz="1200" b="0" dirty="0">
                <a:latin typeface="微软雅黑" panose="020B0503020204020204" pitchFamily="34" charset="-122"/>
                <a:ea typeface="微软雅黑" panose="020B0503020204020204" pitchFamily="34" charset="-122"/>
              </a:rPr>
              <a:t>报考及培训相关内容。</a:t>
            </a:r>
            <a:endParaRPr lang="en-US" altLang="zh-CN" sz="1200" b="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2B30A563-35CA-4236-80F3-AD76327EA4FD}"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a:lnSpc>
                <a:spcPct val="115000"/>
              </a:lnSpc>
              <a:spcBef>
                <a:spcPct val="30000"/>
              </a:spcBef>
            </a:pPr>
            <a:endParaRPr lang="zh-CN" altLang="en-US" dirty="0"/>
          </a:p>
          <a:p>
            <a:endParaRPr lang="de-DE"/>
          </a:p>
        </p:txBody>
      </p:sp>
      <p:sp>
        <p:nvSpPr>
          <p:cNvPr id="4" name="Foliennummernplatzhalter 3"/>
          <p:cNvSpPr>
            <a:spLocks noGrp="1"/>
          </p:cNvSpPr>
          <p:nvPr>
            <p:ph type="sldNum" sz="quarter" idx="10"/>
          </p:nvPr>
        </p:nvSpPr>
        <p:spPr/>
        <p:txBody>
          <a:bodyPr/>
          <a:lstStyle/>
          <a:p>
            <a:pPr defTabSz="457200">
              <a:defRPr/>
            </a:pPr>
            <a:fld id="{A8D1544D-F39A-4F55-BC21-9BE909A9BACC}" type="slidenum">
              <a:rPr lang="de-DE" smtClean="0">
                <a:solidFill>
                  <a:prstClr val="black"/>
                </a:solidFill>
              </a:rPr>
            </a:fld>
            <a:endParaRPr lang="de-DE">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宋体" panose="02010600030101010101" pitchFamily="2" charset="-122"/>
                <a:ea typeface="宋体" panose="02010600030101010101" pitchFamily="2" charset="-122"/>
                <a:cs typeface="宋体" panose="02010600030101010101" pitchFamily="2" charset="-122"/>
              </a:rPr>
              <a:t>软件项目管理标准簇，是在中国软协指导下，中国软协项目管理专委会牵头打造的，汇聚国内顶级专家和主要地方协会、行业龙头企业共同参与编制，</a:t>
            </a:r>
            <a:r>
              <a:rPr lang="en-US" altLang="zh-CN" dirty="0">
                <a:latin typeface="宋体" panose="02010600030101010101" pitchFamily="2" charset="-122"/>
                <a:ea typeface="宋体" panose="02010600030101010101" pitchFamily="2" charset="-122"/>
                <a:cs typeface="宋体" panose="02010600030101010101" pitchFamily="2" charset="-122"/>
              </a:rPr>
              <a:t>PMI</a:t>
            </a:r>
            <a:r>
              <a:rPr lang="zh-CN" altLang="en-US" dirty="0">
                <a:latin typeface="宋体" panose="02010600030101010101" pitchFamily="2" charset="-122"/>
                <a:ea typeface="宋体" panose="02010600030101010101" pitchFamily="2" charset="-122"/>
                <a:cs typeface="宋体" panose="02010600030101010101" pitchFamily="2" charset="-122"/>
              </a:rPr>
              <a:t>（中国）也是标准起草单位之一。</a:t>
            </a:r>
            <a:endParaRPr lang="zh-CN" altLang="en-US" dirty="0">
              <a:latin typeface="宋体" panose="02010600030101010101" pitchFamily="2" charset="-122"/>
              <a:ea typeface="宋体" panose="02010600030101010101" pitchFamily="2" charset="-122"/>
              <a:cs typeface="宋体" panose="02010600030101010101" pitchFamily="2" charset="-122"/>
            </a:endParaRPr>
          </a:p>
          <a:p>
            <a:r>
              <a:rPr lang="zh-CN" altLang="en-US" dirty="0">
                <a:latin typeface="宋体" panose="02010600030101010101" pitchFamily="2" charset="-122"/>
                <a:ea typeface="宋体" panose="02010600030101010101" pitchFamily="2" charset="-122"/>
                <a:cs typeface="宋体" panose="02010600030101010101" pitchFamily="2" charset="-122"/>
              </a:rPr>
              <a:t>标准簇参照国际主流项目管理知识体系和</a:t>
            </a:r>
            <a:r>
              <a:rPr lang="en-US" altLang="zh-CN" dirty="0">
                <a:latin typeface="宋体" panose="02010600030101010101" pitchFamily="2" charset="-122"/>
                <a:ea typeface="宋体" panose="02010600030101010101" pitchFamily="2" charset="-122"/>
                <a:cs typeface="宋体" panose="02010600030101010101" pitchFamily="2" charset="-122"/>
              </a:rPr>
              <a:t>ISO</a:t>
            </a:r>
            <a:r>
              <a:rPr lang="zh-CN" altLang="en-US" dirty="0">
                <a:latin typeface="宋体" panose="02010600030101010101" pitchFamily="2" charset="-122"/>
                <a:ea typeface="宋体" panose="02010600030101010101" pitchFamily="2" charset="-122"/>
                <a:cs typeface="宋体" panose="02010600030101010101" pitchFamily="2" charset="-122"/>
              </a:rPr>
              <a:t>标准，参照了项目管理相关国标，结合我国特色和产业现状，自主打造而成。随着产业的发展，标准簇将逐步迭代完善和提升</a:t>
            </a:r>
            <a:endParaRPr lang="zh-CN" altLang="en-US" dirty="0">
              <a:latin typeface="宋体" panose="02010600030101010101" pitchFamily="2" charset="-122"/>
              <a:ea typeface="宋体" panose="02010600030101010101" pitchFamily="2" charset="-122"/>
              <a:cs typeface="宋体" panose="02010600030101010101" pitchFamily="2" charset="-122"/>
            </a:endParaRPr>
          </a:p>
          <a:p>
            <a:r>
              <a:rPr lang="zh-CN" altLang="en-US" dirty="0">
                <a:latin typeface="宋体" panose="02010600030101010101" pitchFamily="2" charset="-122"/>
                <a:ea typeface="宋体" panose="02010600030101010101" pitchFamily="2" charset="-122"/>
                <a:cs typeface="宋体" panose="02010600030101010101" pitchFamily="2" charset="-122"/>
              </a:rPr>
              <a:t>标准簇内容已经在全国团体标准信息平台公示，感兴趣的企业可前往查看</a:t>
            </a:r>
            <a:endParaRPr lang="zh-CN" altLang="en-US"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本次评估工作依据的主要标准就是团体标准</a:t>
            </a:r>
            <a:r>
              <a:rPr lang="en-US" altLang="zh-CN" dirty="0"/>
              <a:t>《</a:t>
            </a:r>
            <a:r>
              <a:rPr lang="zh-CN" altLang="en-US" dirty="0"/>
              <a:t>软件项目管理标准体系  第</a:t>
            </a:r>
            <a:r>
              <a:rPr lang="en-US" altLang="zh-CN" dirty="0"/>
              <a:t>11</a:t>
            </a:r>
            <a:r>
              <a:rPr lang="zh-CN" altLang="en-US" dirty="0"/>
              <a:t>部分  软件项目管理能力评估标准</a:t>
            </a:r>
            <a:r>
              <a:rPr lang="en-US" altLang="zh-CN" dirty="0"/>
              <a:t>》</a:t>
            </a:r>
            <a:r>
              <a:rPr lang="zh-CN" altLang="en-US" dirty="0"/>
              <a:t>，简称：</a:t>
            </a:r>
            <a:r>
              <a:rPr lang="en-US" altLang="zh-CN" dirty="0"/>
              <a:t>CPMM</a:t>
            </a:r>
            <a:r>
              <a:rPr lang="zh-CN" altLang="en-US" dirty="0"/>
              <a:t>。</a:t>
            </a:r>
            <a:endParaRPr lang="en-US" altLang="zh-CN" dirty="0"/>
          </a:p>
          <a:p>
            <a:r>
              <a:rPr lang="zh-CN" altLang="en-US" dirty="0"/>
              <a:t>这个标准是我们软协发布的软件项目管理标准系列中，是关于企业的软件项目管理能力评估的标准。</a:t>
            </a:r>
            <a:endParaRPr lang="en-US" altLang="zh-CN" dirty="0"/>
          </a:p>
          <a:p>
            <a:r>
              <a:rPr lang="zh-CN" altLang="en-US" dirty="0"/>
              <a:t>关于软件项目管理的系统标准，在昨天的鹿麟副秘书长的介绍中已经给大家进行了介绍，这里就不再赘述。</a:t>
            </a:r>
            <a:endParaRPr lang="en-US" altLang="zh-CN" dirty="0"/>
          </a:p>
          <a:p>
            <a:r>
              <a:rPr lang="zh-CN" altLang="en-US" dirty="0"/>
              <a:t>这个标准的编制参照了国际项目管理知识体系，如：</a:t>
            </a:r>
            <a:r>
              <a:rPr lang="en-US" altLang="zh-CN" dirty="0"/>
              <a:t>PMBOK</a:t>
            </a:r>
            <a:r>
              <a:rPr lang="zh-CN" altLang="en-US" dirty="0"/>
              <a:t>、</a:t>
            </a:r>
            <a:r>
              <a:rPr lang="en-US" altLang="zh-CN" dirty="0"/>
              <a:t>IPMA ICB</a:t>
            </a:r>
            <a:r>
              <a:rPr lang="zh-CN" altLang="en-US" dirty="0"/>
              <a:t>、</a:t>
            </a:r>
            <a:r>
              <a:rPr lang="en-US" altLang="zh-CN" dirty="0"/>
              <a:t>PRINCE2</a:t>
            </a:r>
            <a:r>
              <a:rPr lang="zh-CN" altLang="en-US" dirty="0"/>
              <a:t>等，借鉴了如</a:t>
            </a:r>
            <a:r>
              <a:rPr lang="en-US" altLang="zh-CN" dirty="0"/>
              <a:t>ISO21500</a:t>
            </a:r>
            <a:r>
              <a:rPr lang="zh-CN" altLang="en-US" dirty="0"/>
              <a:t>标准簇等国内外标准和实践，结合我国的管理特色，聚焦于国内的软件与信息服务业项目管理，这是一个针对我国软件项目管理能力打造的标准。</a:t>
            </a:r>
            <a:endParaRPr lang="en-US" altLang="zh-CN" dirty="0"/>
          </a:p>
          <a:p>
            <a:r>
              <a:rPr lang="zh-CN" altLang="en-US" dirty="0"/>
              <a:t>这个标准是以价值为核心，助力企业达成战略目标，是一个组织级能力和项目级能力并重的标准。标准在吸收国际先进的管理思想和知识的同时，也增加了中国特色的管理内容，比如昨天陈信祥老师介绍的党群思想工作，对人在项目中的积极作用。</a:t>
            </a:r>
            <a:endParaRPr lang="en-US" altLang="zh-CN" dirty="0"/>
          </a:p>
          <a:p>
            <a:r>
              <a:rPr lang="zh-CN" altLang="en-US" dirty="0"/>
              <a:t>这个标准是一个可扩展和包容的标准，后续将采用敏捷迭代、持续改进的方式进行不断的完善。</a:t>
            </a:r>
            <a:endParaRPr lang="en-US" altLang="zh-CN" dirty="0"/>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这是评估标准的评估级别模型，企业根据自身情况选定相应的级别进行评估定级。</a:t>
            </a:r>
            <a:endParaRPr lang="en-US" altLang="zh-CN" dirty="0"/>
          </a:p>
          <a:p>
            <a:r>
              <a:rPr lang="zh-CN" altLang="en-US" dirty="0"/>
              <a:t>由低到高，分为四级，最低是第</a:t>
            </a:r>
            <a:r>
              <a:rPr lang="en-US" altLang="zh-CN" dirty="0"/>
              <a:t>4</a:t>
            </a:r>
            <a:r>
              <a:rPr lang="zh-CN" altLang="en-US" dirty="0"/>
              <a:t>级</a:t>
            </a:r>
            <a:r>
              <a:rPr lang="en-US" altLang="zh-CN" dirty="0"/>
              <a:t>-</a:t>
            </a:r>
            <a:r>
              <a:rPr lang="zh-CN" altLang="en-US" dirty="0"/>
              <a:t>基本级，往上是第</a:t>
            </a:r>
            <a:r>
              <a:rPr lang="en-US" altLang="zh-CN" dirty="0"/>
              <a:t>3</a:t>
            </a:r>
            <a:r>
              <a:rPr lang="zh-CN" altLang="en-US" dirty="0"/>
              <a:t>级</a:t>
            </a:r>
            <a:r>
              <a:rPr lang="en-US" altLang="zh-CN" dirty="0"/>
              <a:t>-</a:t>
            </a:r>
            <a:r>
              <a:rPr lang="zh-CN" altLang="en-US" dirty="0"/>
              <a:t>标准化级，第</a:t>
            </a:r>
            <a:r>
              <a:rPr lang="en-US" altLang="zh-CN" dirty="0"/>
              <a:t>2</a:t>
            </a:r>
            <a:r>
              <a:rPr lang="zh-CN" altLang="en-US" dirty="0"/>
              <a:t>级</a:t>
            </a:r>
            <a:r>
              <a:rPr lang="en-US" altLang="zh-CN" dirty="0"/>
              <a:t>-</a:t>
            </a:r>
            <a:r>
              <a:rPr lang="zh-CN" altLang="en-US" dirty="0"/>
              <a:t>体系化级，第</a:t>
            </a:r>
            <a:r>
              <a:rPr lang="en-US" altLang="zh-CN" dirty="0"/>
              <a:t>1</a:t>
            </a:r>
            <a:r>
              <a:rPr lang="zh-CN" altLang="en-US" dirty="0"/>
              <a:t>级</a:t>
            </a:r>
            <a:r>
              <a:rPr lang="en-US" altLang="zh-CN" dirty="0"/>
              <a:t>-</a:t>
            </a:r>
            <a:r>
              <a:rPr lang="zh-CN" altLang="en-US" dirty="0"/>
              <a:t>持续优化级最高，高级别是在低级别充分实施的基础之上进行的，也就是高级别包含低级别的要求。</a:t>
            </a:r>
            <a:endParaRPr lang="en-US" altLang="zh-CN" dirty="0"/>
          </a:p>
          <a:p>
            <a:r>
              <a:rPr lang="zh-CN" altLang="en-US" dirty="0"/>
              <a:t>第</a:t>
            </a:r>
            <a:r>
              <a:rPr lang="en-US" altLang="zh-CN" dirty="0"/>
              <a:t>4</a:t>
            </a:r>
            <a:r>
              <a:rPr lang="zh-CN" altLang="en-US" dirty="0"/>
              <a:t>级是基本级，就是企业具备基本的项目管理能力，就可以评估为第</a:t>
            </a:r>
            <a:r>
              <a:rPr lang="en-US" altLang="zh-CN" dirty="0"/>
              <a:t>4</a:t>
            </a:r>
            <a:r>
              <a:rPr lang="zh-CN" altLang="en-US" dirty="0"/>
              <a:t>级，一般是企业实施了项目过程管理、有明确的项目目标、任命了项目经理、有项目计划书等，与第</a:t>
            </a:r>
            <a:r>
              <a:rPr lang="en-US" altLang="zh-CN" dirty="0"/>
              <a:t>3</a:t>
            </a:r>
            <a:r>
              <a:rPr lang="zh-CN" altLang="en-US" dirty="0"/>
              <a:t>级标准化级最明显的区别就在于它没有在组织层面建立项目管理规范标准。</a:t>
            </a:r>
            <a:endParaRPr lang="en-US" altLang="zh-CN" dirty="0"/>
          </a:p>
          <a:p>
            <a:r>
              <a:rPr lang="zh-CN" altLang="en-US" dirty="0"/>
              <a:t>而第</a:t>
            </a:r>
            <a:r>
              <a:rPr lang="en-US" altLang="zh-CN" dirty="0"/>
              <a:t>3</a:t>
            </a:r>
            <a:r>
              <a:rPr lang="zh-CN" altLang="en-US" dirty="0"/>
              <a:t>级标准化级就是建立了组织级的项目管理规范标准，明确了项目的价值管理，并对项目的主要指标进行了度量，比如：项目的成本、进度、质量等，并开始进行组织的知识积累和管理。</a:t>
            </a:r>
            <a:endParaRPr lang="en-US" altLang="zh-CN" dirty="0"/>
          </a:p>
          <a:p>
            <a:r>
              <a:rPr lang="zh-CN" altLang="en-US" dirty="0"/>
              <a:t>第</a:t>
            </a:r>
            <a:r>
              <a:rPr lang="en-US" altLang="zh-CN" dirty="0"/>
              <a:t>2</a:t>
            </a:r>
            <a:r>
              <a:rPr lang="zh-CN" altLang="en-US" dirty="0"/>
              <a:t>级体系化级，顾名思义就是进行了体系化管理。在企业的管理规范建设过程中，往往存在各种管理规范不能相互贯通的情况，但项目管理不同于传统的层级式的管理，它需要跨职能、跨层级的协同工作，因此将项目管理规范标准与企业的其他管理规范进行融合就显得非常有必要了，这样的话，就将形成体系化的组织管理，就能够保持项目目标与组织战略目标的一致，最大化地体现项目的价值，将企业的运营与项目管理有机地结合，所以第</a:t>
            </a:r>
            <a:r>
              <a:rPr lang="en-US" altLang="zh-CN" dirty="0"/>
              <a:t>2</a:t>
            </a:r>
            <a:r>
              <a:rPr lang="zh-CN" altLang="en-US" dirty="0"/>
              <a:t>级体系化级是以经营效益为绩效考评的标准。</a:t>
            </a:r>
            <a:endParaRPr lang="en-US" altLang="zh-CN" dirty="0"/>
          </a:p>
          <a:p>
            <a:r>
              <a:rPr lang="zh-CN" altLang="en-US" dirty="0"/>
              <a:t>最高级</a:t>
            </a:r>
            <a:r>
              <a:rPr lang="en-US" altLang="zh-CN" dirty="0"/>
              <a:t>-</a:t>
            </a:r>
            <a:r>
              <a:rPr lang="zh-CN" altLang="en-US" dirty="0"/>
              <a:t>第</a:t>
            </a:r>
            <a:r>
              <a:rPr lang="en-US" altLang="zh-CN" dirty="0"/>
              <a:t>1</a:t>
            </a:r>
            <a:r>
              <a:rPr lang="zh-CN" altLang="en-US" dirty="0"/>
              <a:t>级持续优化级，是在第</a:t>
            </a:r>
            <a:r>
              <a:rPr lang="en-US" altLang="zh-CN" dirty="0"/>
              <a:t>2</a:t>
            </a:r>
            <a:r>
              <a:rPr lang="zh-CN" altLang="en-US" dirty="0"/>
              <a:t>级体系化级的基础上，通过标杆对照、创新与变革，对管理进行持续优化，按照项目经营和项目经济的理念进行主动拓展。</a:t>
            </a:r>
            <a:endParaRPr lang="zh-CN" altLang="en-US" dirty="0"/>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8287" cy="3724275"/>
          </a:xfrm>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b="0" dirty="0">
                <a:latin typeface="微软雅黑" panose="020B0503020204020204" pitchFamily="34" charset="-122"/>
                <a:ea typeface="微软雅黑" panose="020B0503020204020204" pitchFamily="34" charset="-122"/>
              </a:rPr>
              <a:t>大家好，我是项目管理专委会培训负责人冯静，下面由我为大家介绍</a:t>
            </a:r>
            <a:r>
              <a:rPr lang="en-US" altLang="zh-CN" sz="1200" b="0" dirty="0">
                <a:latin typeface="微软雅黑" panose="020B0503020204020204" pitchFamily="34" charset="-122"/>
                <a:ea typeface="微软雅黑" panose="020B0503020204020204" pitchFamily="34" charset="-122"/>
              </a:rPr>
              <a:t>PMP</a:t>
            </a:r>
            <a:r>
              <a:rPr lang="zh-CN" altLang="en-US" sz="1200" b="0" dirty="0">
                <a:latin typeface="微软雅黑" panose="020B0503020204020204" pitchFamily="34" charset="-122"/>
                <a:ea typeface="微软雅黑" panose="020B0503020204020204" pitchFamily="34" charset="-122"/>
              </a:rPr>
              <a:t>报考及培训相关内容。</a:t>
            </a:r>
            <a:endParaRPr lang="en-US" altLang="zh-CN" sz="1200" b="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2B30A563-35CA-4236-80F3-AD76327EA4FD}"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以上对评估依据的标准进行了简要的介绍，现在就来介绍一下评估工作中的评估方式和评估流程。</a:t>
            </a:r>
            <a:endParaRPr lang="en-US" altLang="zh-CN" dirty="0"/>
          </a:p>
          <a:p>
            <a:r>
              <a:rPr lang="zh-CN" altLang="en-US" dirty="0"/>
              <a:t>评估方式有四种：自评估、文件评审、现场评估、特殊评估。</a:t>
            </a:r>
            <a:endParaRPr lang="en-US" altLang="zh-CN" dirty="0"/>
          </a:p>
          <a:p>
            <a:r>
              <a:rPr lang="zh-CN" altLang="en-US" dirty="0"/>
              <a:t>自评估是指企业自评，是申请企业依据</a:t>
            </a:r>
            <a:r>
              <a:rPr lang="en-US" altLang="zh-CN" dirty="0"/>
              <a:t>《</a:t>
            </a:r>
            <a:r>
              <a:rPr lang="zh-CN" altLang="en-US" dirty="0"/>
              <a:t>软件项目管理能力评估标准</a:t>
            </a:r>
            <a:r>
              <a:rPr lang="en-US" altLang="zh-CN" dirty="0"/>
              <a:t>》</a:t>
            </a:r>
            <a:r>
              <a:rPr lang="zh-CN" altLang="en-US" dirty="0"/>
              <a:t>的要求进行自查的过程；通过自查，企业熟悉了评估标准的要求，收集和汇总了证明材料，对自身项目管理能力与评估标准的符合性有了一个自我评估。</a:t>
            </a:r>
            <a:endParaRPr lang="en-US" altLang="zh-CN" dirty="0"/>
          </a:p>
          <a:p>
            <a:r>
              <a:rPr lang="zh-CN" altLang="en-US" dirty="0"/>
              <a:t>文件评审是指专家对企业提交的评估材料进行审查，审查材料是否真实有效、审查材料与评估标准要求的符合程度等。</a:t>
            </a:r>
            <a:endParaRPr lang="en-US" altLang="zh-CN" dirty="0"/>
          </a:p>
          <a:p>
            <a:r>
              <a:rPr lang="zh-CN" altLang="en-US" dirty="0"/>
              <a:t>现场评估是指组织评估专家，成立评估组，到企业现场进行核实和取证的过程。目前受疫情影响，可以有三种形式的现场评估，一是传统的到企业办公现场进行的现场评估，二是通过视频答辩会形式的线上现场评估，三是前两种方式的混合，及部分评估专家到企业办公现场进行现场评估，部分专家通过视频答辩会的形式参与现场评估。</a:t>
            </a:r>
            <a:endParaRPr lang="en-US" altLang="zh-CN" dirty="0"/>
          </a:p>
          <a:p>
            <a:r>
              <a:rPr lang="zh-CN" altLang="en-US" dirty="0"/>
              <a:t>一般情况下，申请</a:t>
            </a:r>
            <a:r>
              <a:rPr lang="en-US" altLang="zh-CN" dirty="0"/>
              <a:t>3</a:t>
            </a:r>
            <a:r>
              <a:rPr lang="zh-CN" altLang="en-US" dirty="0"/>
              <a:t>级或</a:t>
            </a:r>
            <a:r>
              <a:rPr lang="en-US" altLang="zh-CN" dirty="0"/>
              <a:t>4</a:t>
            </a:r>
            <a:r>
              <a:rPr lang="zh-CN" altLang="en-US" dirty="0"/>
              <a:t>级的评估只需要通过文件评审即可，申请</a:t>
            </a:r>
            <a:r>
              <a:rPr lang="en-US" altLang="zh-CN" dirty="0"/>
              <a:t>1</a:t>
            </a:r>
            <a:r>
              <a:rPr lang="zh-CN" altLang="en-US" dirty="0"/>
              <a:t>级或</a:t>
            </a:r>
            <a:r>
              <a:rPr lang="en-US" altLang="zh-CN" dirty="0"/>
              <a:t>2</a:t>
            </a:r>
            <a:r>
              <a:rPr lang="zh-CN" altLang="en-US" dirty="0"/>
              <a:t>级的评估必须要通过文件评审和现场评估，这两个环节才行。</a:t>
            </a:r>
            <a:endParaRPr lang="en-US" altLang="zh-CN" dirty="0"/>
          </a:p>
          <a:p>
            <a:r>
              <a:rPr lang="zh-CN" altLang="en-US" dirty="0"/>
              <a:t>最后一种评估方式就是特殊评估，它在特定情况下才会发生，如：企业合并等这样的重大变更，或者，因为产品出现重大的质量问题或用户投诉，或者，想尽快进行评估级别升级等。特殊评估需要根据具体情况确定具体的评估流程。</a:t>
            </a:r>
            <a:endParaRPr lang="zh-CN" altLang="en-US" dirty="0"/>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评估结论是评估组对受评估企业，是否符合申请的评估级别的一种判断，有三种情况：通过、条件通过、不通过。</a:t>
            </a:r>
            <a:endParaRPr lang="en-US" altLang="zh-CN" dirty="0"/>
          </a:p>
          <a:p>
            <a:r>
              <a:rPr lang="zh-CN" altLang="en-US" dirty="0"/>
              <a:t>通过就是申请成功，可获得评估证书。</a:t>
            </a:r>
            <a:endParaRPr lang="en-US" altLang="zh-CN" dirty="0"/>
          </a:p>
          <a:p>
            <a:r>
              <a:rPr lang="zh-CN" altLang="en-US" dirty="0"/>
              <a:t>条件通过就是申请成功，但有瑕疵，需要企业整改并提交整改材料，经评估组确认整改合格后获得评估证书。</a:t>
            </a:r>
            <a:endParaRPr lang="en-US" altLang="zh-CN" dirty="0"/>
          </a:p>
          <a:p>
            <a:r>
              <a:rPr lang="zh-CN" altLang="en-US" dirty="0"/>
              <a:t>不通过就是申请失败，不能获得评估证书。</a:t>
            </a:r>
            <a:endParaRPr lang="en-US" altLang="zh-CN" dirty="0"/>
          </a:p>
          <a:p>
            <a:r>
              <a:rPr lang="zh-CN" altLang="en-US" dirty="0"/>
              <a:t>评估组在得出评估结论时，需要注意两条，一是在评估组内部要达成一致，如果评估组内部不能达成一致，需要评估组组长进行协调达成一致。二是评估组要就评估结论与受评估企业进行沟通，获得评估企业的认同，若受评估企业不认同评估结论的，则需要评估机构进行协调沟通。</a:t>
            </a:r>
            <a:endParaRPr lang="zh-CN" altLang="en-US" dirty="0"/>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40F6CB-2071-4D34-B894-D4688EE72523}"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宋体" panose="02010600030101010101" pitchFamily="2" charset="-122"/>
                <a:ea typeface="宋体" panose="02010600030101010101" pitchFamily="2" charset="-122"/>
                <a:cs typeface="宋体" panose="02010600030101010101" pitchFamily="2" charset="-122"/>
                <a:sym typeface="+mn-ea"/>
              </a:rPr>
              <a:t>软件项目管理能力评估，简称</a:t>
            </a:r>
            <a:r>
              <a:rPr lang="en-US" altLang="zh-CN" dirty="0">
                <a:latin typeface="宋体" panose="02010600030101010101" pitchFamily="2" charset="-122"/>
                <a:ea typeface="宋体" panose="02010600030101010101" pitchFamily="2" charset="-122"/>
                <a:cs typeface="宋体" panose="02010600030101010101" pitchFamily="2" charset="-122"/>
                <a:sym typeface="+mn-ea"/>
              </a:rPr>
              <a:t>CPMM</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，依据已经发布的团标，对软件及信息服务业企业提供服务，符合《国家标准化发展纲要》的精神，已经申报工信部《团体标准应用示范项目》</a:t>
            </a: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感谢您的聆听，谢谢！</a:t>
            </a:r>
            <a:endParaRPr lang="zh-CN" altLang="en-US"/>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习总书记明确提出产业高质量发展的要求</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r>
              <a:rPr lang="en-US" altLang="zh-CN" dirty="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十四五</a:t>
            </a:r>
            <a:r>
              <a:rPr lang="en-US" altLang="zh-CN" dirty="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期间，我国正在大力推进数字经济建设工作，各个产业不断加大数字化转型力度</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项目管理将成为数字化转型顺利开展的有效保障、产业高质量发展的支撑手段，同时通过自建标准，打造评估服务，也符合国家自主标准体系建设的目标。</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新创工程、自主替代、标准领先</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500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 哈佛商业评论 》2021 年 11-12 月刊封面上首次出现了“ 项目管理 ”字样，内文刊登了“ 项目经济已到来 ”（ The Project Economy Has Arrived ）的文章。“ 基于项目的工作是推动变革和进步的引擎。该文的出版是一个重要的里程碑，它使人们重新聚焦项目在创造文明和重大成就方面的关键作用。”（达伦·达尔彻（ Darren</a:t>
            </a:r>
            <a:r>
              <a:rPr lang="en-US" altLang="zh-CN" dirty="0">
                <a:latin typeface="微软雅黑" panose="020B0503020204020204" pitchFamily="34" charset="-122"/>
                <a:ea typeface="微软雅黑" panose="020B0503020204020204" pitchFamily="34" charset="-122"/>
                <a:cs typeface="幼圆" panose="02010509060101010101" pitchFamily="49" charset="-122"/>
                <a:sym typeface="+mn-ea"/>
              </a:rPr>
              <a:t> </a:t>
            </a: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Dalcher ））</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a:lnSpc>
                <a:spcPct val="1500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在</a:t>
            </a:r>
            <a:r>
              <a:rPr lang="en-US" altLang="zh-CN" dirty="0">
                <a:latin typeface="微软雅黑" panose="020B0503020204020204" pitchFamily="34" charset="-122"/>
                <a:ea typeface="微软雅黑" panose="020B0503020204020204" pitchFamily="34" charset="-122"/>
                <a:cs typeface="幼圆" panose="02010509060101010101" pitchFamily="49" charset="-122"/>
                <a:sym typeface="+mn-ea"/>
              </a:rPr>
              <a:t>VUCA</a:t>
            </a: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时代，“ 未来的社会将是项目导向型社会，政府将是项目导向型政府，企业将是项目导向型企业，项目管理将是主导的管理模式，因为未来创新、创业是主要社会活动，而创新项目和创业项目都需要项目管理。未来的世界更是充满不确定性和风险性的世界，应对突发事件和开展风险事件管理都需要项目管理的方法（ 应急项目管理 ）。”（戚安邦）</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a:lnSpc>
                <a:spcPct val="150000"/>
              </a:lnSpc>
              <a:spcBef>
                <a:spcPts val="20"/>
              </a:spcBef>
              <a:spcAft>
                <a:spcPts val="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“21 世纪最重要的颠覆性变化不是技术、人工智能或大数据，而是通过项目来管理组织和国家的方式。”“ 项目管理是全球商业和个人世界的通用语，项目是实现变革和创造价值的基本模式，项目工作已经从工作领域渗透至生活的方方面面。项目正成为创造价值和企业生存的新准则。”（安东尼奥·涅托·罗德里格斯（ Antonio Nieto-Rodriguez ））</a:t>
            </a: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a:lnSpc>
                <a:spcPct val="150000"/>
              </a:lnSpc>
              <a:spcBef>
                <a:spcPts val="20"/>
              </a:spcBef>
              <a:spcAft>
                <a:spcPts val="0"/>
              </a:spcAft>
              <a:buFont typeface="Arial" panose="020B0604020202020204" pitchFamily="34" charset="0"/>
              <a:buChar char="•"/>
            </a:pPr>
            <a:endPar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endParaRPr>
          </a:p>
          <a:p>
            <a:pPr>
              <a:lnSpc>
                <a:spcPct val="150000"/>
              </a:lnSpc>
              <a:spcBef>
                <a:spcPts val="20"/>
              </a:spcBef>
              <a:spcAft>
                <a:spcPts val="0"/>
              </a:spcAft>
              <a:buFont typeface="Arial" panose="020B0604020202020204" pitchFamily="34" charset="0"/>
              <a:buChar char="•"/>
            </a:pPr>
            <a:endParaRPr lang="zh-CN" altLang="en-US" dirty="0"/>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据PMI 估计，2027 年，全球将有约8800 万人从事项目管理工作，以项目为导向的经济活动的价值将达到20万亿美元。</a:t>
            </a:r>
            <a:endParaRPr lang="zh-CN" altLang="en-US" dirty="0"/>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a:lnSpc>
                <a:spcPct val="115000"/>
              </a:lnSpc>
              <a:spcBef>
                <a:spcPct val="30000"/>
              </a:spcBef>
            </a:pPr>
            <a:endParaRPr lang="zh-CN" altLang="en-US" dirty="0"/>
          </a:p>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A8D1544D-F39A-4F55-BC21-9BE909A9BAC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pPr marL="0" indent="0">
              <a:buFont typeface="Arial" panose="020B0604020202020204" pitchFamily="34" charset="0"/>
              <a:buNone/>
            </a:pPr>
            <a:endParaRPr lang="en-US" altLang="zh-CN" dirty="0"/>
          </a:p>
        </p:txBody>
      </p:sp>
      <p:sp>
        <p:nvSpPr>
          <p:cNvPr id="4" name="灯片编号占位符 3"/>
          <p:cNvSpPr>
            <a:spLocks noGrp="1"/>
          </p:cNvSpPr>
          <p:nvPr>
            <p:ph type="sldNum" sz="quarter" idx="10"/>
          </p:nvPr>
        </p:nvSpPr>
        <p:spPr/>
        <p:txBody>
          <a:bodyPr/>
          <a:lstStyle/>
          <a:p>
            <a:fld id="{762E1A3D-B946-4533-A394-BA001EE273A0}"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微软雅黑" panose="020B0503020204020204" pitchFamily="34" charset="-122"/>
                <a:ea typeface="微软雅黑" panose="020B0503020204020204" pitchFamily="34" charset="-122"/>
                <a:cs typeface="幼圆" panose="02010509060101010101" pitchFamily="49" charset="-122"/>
                <a:sym typeface="+mn-ea"/>
              </a:rPr>
              <a:t>首个针对企业项目管理能力水平的评估，填补空白</a:t>
            </a:r>
            <a:endParaRPr lang="zh-CN" altLang="en-US" dirty="0"/>
          </a:p>
        </p:txBody>
      </p:sp>
      <p:sp>
        <p:nvSpPr>
          <p:cNvPr id="4" name="灯片编号占位符 3"/>
          <p:cNvSpPr>
            <a:spLocks noGrp="1"/>
          </p:cNvSpPr>
          <p:nvPr>
            <p:ph type="sldNum" sz="quarter" idx="10"/>
          </p:nvPr>
        </p:nvSpPr>
        <p:spPr/>
        <p:txBody>
          <a:bodyPr/>
          <a:lstStyle/>
          <a:p>
            <a:fld id="{A6F837B1-3942-4B36-A9A2-6AF914CEB0A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1600202"/>
            <a:ext cx="109728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609600" y="1600202"/>
            <a:ext cx="10972800"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5" y="4406902"/>
            <a:ext cx="103632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5"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2"/>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7600" y="1600202"/>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7" y="1535113"/>
            <a:ext cx="5389034"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7" y="2174875"/>
            <a:ext cx="5389034"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8" name="页脚占位符 7"/>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3" name="页脚占位符 2"/>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2"/>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1" y="1435102"/>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609600" y="1600202"/>
            <a:ext cx="10972800"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8" y="4800600"/>
            <a:ext cx="73152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0965" indent="0">
              <a:buNone/>
              <a:defRPr sz="2000"/>
            </a:lvl4pPr>
            <a:lvl5pPr marL="1828165" indent="0">
              <a:buNone/>
              <a:defRPr sz="2000"/>
            </a:lvl5pPr>
            <a:lvl6pPr marL="2285365" indent="0">
              <a:buNone/>
              <a:defRPr sz="2000"/>
            </a:lvl6pPr>
            <a:lvl7pPr marL="2742565" indent="0">
              <a:buNone/>
              <a:defRPr sz="2000"/>
            </a:lvl7pPr>
            <a:lvl8pPr marL="3199130" indent="0">
              <a:buNone/>
              <a:defRPr sz="2000"/>
            </a:lvl8pPr>
            <a:lvl9pPr marL="3656330" indent="0">
              <a:buNone/>
              <a:defRPr sz="2000"/>
            </a:lvl9pPr>
          </a:lstStyle>
          <a:p>
            <a:endParaRPr lang="zh-CN" altLang="en-US"/>
          </a:p>
        </p:txBody>
      </p:sp>
      <p:sp>
        <p:nvSpPr>
          <p:cNvPr id="4" name="文本占位符 3"/>
          <p:cNvSpPr>
            <a:spLocks noGrp="1"/>
          </p:cNvSpPr>
          <p:nvPr>
            <p:ph type="body" sz="half" idx="2"/>
          </p:nvPr>
        </p:nvSpPr>
        <p:spPr>
          <a:xfrm>
            <a:off x="238971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1600202"/>
            <a:ext cx="109728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5624" y="5904986"/>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609600" y="1600202"/>
            <a:ext cx="10972800"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5" y="4406902"/>
            <a:ext cx="103632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5"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2"/>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7600" y="1600202"/>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7" y="1535113"/>
            <a:ext cx="5389034"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7" y="2174875"/>
            <a:ext cx="5389034"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8" name="页脚占位符 7"/>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4" name="页脚占位符 3"/>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3" name="页脚占位符 2"/>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5" y="4406902"/>
            <a:ext cx="103632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5"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2"/>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1" y="1435102"/>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8" y="4800600"/>
            <a:ext cx="73152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0965" indent="0">
              <a:buNone/>
              <a:defRPr sz="2000"/>
            </a:lvl4pPr>
            <a:lvl5pPr marL="1828165" indent="0">
              <a:buNone/>
              <a:defRPr sz="2000"/>
            </a:lvl5pPr>
            <a:lvl6pPr marL="2285365" indent="0">
              <a:buNone/>
              <a:defRPr sz="2000"/>
            </a:lvl6pPr>
            <a:lvl7pPr marL="2742565" indent="0">
              <a:buNone/>
              <a:defRPr sz="2000"/>
            </a:lvl7pPr>
            <a:lvl8pPr marL="3199130" indent="0">
              <a:buNone/>
              <a:defRPr sz="2000"/>
            </a:lvl8pPr>
            <a:lvl9pPr marL="3656330" indent="0">
              <a:buNone/>
              <a:defRPr sz="2000"/>
            </a:lvl9pPr>
          </a:lstStyle>
          <a:p>
            <a:endParaRPr lang="zh-CN" altLang="en-US"/>
          </a:p>
        </p:txBody>
      </p:sp>
      <p:sp>
        <p:nvSpPr>
          <p:cNvPr id="4" name="文本占位符 3"/>
          <p:cNvSpPr>
            <a:spLocks noGrp="1"/>
          </p:cNvSpPr>
          <p:nvPr>
            <p:ph type="body" sz="half" idx="2"/>
          </p:nvPr>
        </p:nvSpPr>
        <p:spPr>
          <a:xfrm>
            <a:off x="238971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1600202"/>
            <a:ext cx="109728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2" name="TextBox 9"/>
          <p:cNvSpPr txBox="1"/>
          <p:nvPr userDrawn="1"/>
        </p:nvSpPr>
        <p:spPr>
          <a:xfrm>
            <a:off x="11642925" y="6366091"/>
            <a:ext cx="253365" cy="259080"/>
          </a:xfrm>
          <a:prstGeom prst="rect">
            <a:avLst/>
          </a:prstGeom>
          <a:noFill/>
        </p:spPr>
        <p:txBody>
          <a:bodyPr wrap="none" lIns="91398" tIns="45699" rIns="91398" bIns="45699" rtlCol="0">
            <a:spAutoFit/>
          </a:bodyPr>
          <a:lstStyle/>
          <a:p>
            <a:pPr algn="ctr"/>
            <a:fld id="{260E2A6B-A809-4840-BF14-8648BC0BDF87}" type="slidenum">
              <a:rPr lang="id-ID" sz="1100" b="1" smtClean="0">
                <a:solidFill>
                  <a:schemeClr val="accent1">
                    <a:lumMod val="50000"/>
                  </a:schemeClr>
                </a:solidFill>
                <a:latin typeface="Calibri Light" panose="020F0302020204030204"/>
                <a:cs typeface="Calibri Light" panose="020F0302020204030204"/>
              </a:rPr>
            </a:fld>
            <a:endParaRPr lang="id-ID" sz="1100" dirty="0">
              <a:solidFill>
                <a:schemeClr val="accent1">
                  <a:lumMod val="50000"/>
                </a:schemeClr>
              </a:solidFill>
              <a:latin typeface="Calibri Light" panose="020F0302020204030204"/>
              <a:cs typeface="Calibri Light" panose="020F0302020204030204"/>
            </a:endParaRPr>
          </a:p>
        </p:txBody>
      </p:sp>
      <p:cxnSp>
        <p:nvCxnSpPr>
          <p:cNvPr id="3" name="Gerader Verbinder 9"/>
          <p:cNvCxnSpPr/>
          <p:nvPr userDrawn="1"/>
        </p:nvCxnSpPr>
        <p:spPr>
          <a:xfrm>
            <a:off x="11517767" y="6404345"/>
            <a:ext cx="0" cy="18508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13"/>
          <p:cNvSpPr>
            <a:spLocks noGrp="1"/>
          </p:cNvSpPr>
          <p:nvPr userDrawn="1"/>
        </p:nvSpPr>
        <p:spPr>
          <a:xfrm>
            <a:off x="8960304" y="6342899"/>
            <a:ext cx="2709863" cy="307975"/>
          </a:xfrm>
          <a:prstGeom prst="rect">
            <a:avLst/>
          </a:prstGeom>
          <a:noFill/>
          <a:ln w="9525">
            <a:noFill/>
          </a:ln>
        </p:spPr>
        <p:txBody>
          <a:bodyPr anchor="t"/>
          <a:lstStyle/>
          <a:p>
            <a:pPr lvl="0" algn="ctr" fontAlgn="base">
              <a:spcBef>
                <a:spcPct val="0"/>
              </a:spcBef>
              <a:spcAft>
                <a:spcPct val="0"/>
              </a:spcAft>
              <a:buFont typeface="Arial" panose="020B0604020202020204" pitchFamily="34" charset="0"/>
              <a:buNone/>
            </a:pPr>
            <a:r>
              <a:rPr lang="zh-CN" altLang="en-US" sz="1300" dirty="0">
                <a:solidFill>
                  <a:schemeClr val="accent1">
                    <a:lumMod val="50000"/>
                  </a:schemeClr>
                </a:solidFill>
                <a:latin typeface="Yu Gothic UI" panose="020B0500000000000000" charset="-128"/>
                <a:ea typeface="宋体" panose="02010600030101010101" pitchFamily="2" charset="-122"/>
              </a:rPr>
              <a:t>www.winnersoft-china.com</a:t>
            </a:r>
            <a:endParaRPr lang="zh-CN" altLang="en-US" sz="1300" dirty="0">
              <a:solidFill>
                <a:schemeClr val="accent1">
                  <a:lumMod val="50000"/>
                </a:schemeClr>
              </a:solidFill>
              <a:latin typeface="Yu Gothic UI" panose="020B0500000000000000" charset="-128"/>
              <a:ea typeface="宋体" panose="02010600030101010101" pitchFamily="2" charset="-122"/>
            </a:endParaRPr>
          </a:p>
        </p:txBody>
      </p:sp>
    </p:spTree>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09616" y="6356645"/>
            <a:ext cx="2844875" cy="365142"/>
          </a:xfrm>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a:xfrm>
            <a:off x="4165709" y="6356645"/>
            <a:ext cx="3860900" cy="365142"/>
          </a:xfrm>
        </p:spPr>
        <p:txBody>
          <a:bodyPr/>
          <a:lstStyle/>
          <a:p>
            <a:endParaRPr lang="zh-CN" altLang="en-US"/>
          </a:p>
        </p:txBody>
      </p:sp>
      <p:sp>
        <p:nvSpPr>
          <p:cNvPr id="5" name="灯片编号占位符 4"/>
          <p:cNvSpPr>
            <a:spLocks noGrp="1"/>
          </p:cNvSpPr>
          <p:nvPr>
            <p:ph type="sldNum" sz="quarter" idx="12"/>
          </p:nvPr>
        </p:nvSpPr>
        <p:spPr>
          <a:xfrm>
            <a:off x="8737828" y="6356645"/>
            <a:ext cx="2844875" cy="365142"/>
          </a:xfrm>
        </p:spPr>
        <p:txBody>
          <a:bodyPr/>
          <a:lstStyle/>
          <a:p>
            <a:fld id="{0C913308-F349-4B6D-A68A-DD1791B4A57B}" type="slidenum">
              <a:rPr lang="zh-CN" altLang="en-US" smtClean="0"/>
            </a:fld>
            <a:endParaRPr lang="zh-CN" altLang="en-US"/>
          </a:p>
        </p:txBody>
      </p:sp>
      <p:pic>
        <p:nvPicPr>
          <p:cNvPr id="3074" name="Picture 2" descr="D:\Program Files\桌面\PPT封面图\52b9f7413s2c9e [转换]-0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318" cy="68567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a:prstGeom prst="rect">
            <a:avLst/>
          </a:prstGeo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0965" indent="0" algn="ctr">
              <a:buNone/>
              <a:defRPr>
                <a:solidFill>
                  <a:schemeClr val="tx1">
                    <a:tint val="75000"/>
                  </a:schemeClr>
                </a:solidFill>
              </a:defRPr>
            </a:lvl4pPr>
            <a:lvl5pPr marL="1828165"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765" indent="0" algn="ctr">
              <a:buNone/>
              <a:defRPr>
                <a:solidFill>
                  <a:schemeClr val="tx1">
                    <a:tint val="75000"/>
                  </a:schemeClr>
                </a:solidFill>
              </a:defRPr>
            </a:lvl8pPr>
            <a:lvl9pPr marL="3656965"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5623" y="5904985"/>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609600" y="1600201"/>
            <a:ext cx="10972800"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765" indent="0">
              <a:buNone/>
              <a:defRPr sz="1400">
                <a:solidFill>
                  <a:schemeClr val="tx1">
                    <a:tint val="75000"/>
                  </a:schemeClr>
                </a:solidFill>
              </a:defRPr>
            </a:lvl8pPr>
            <a:lvl9pPr marL="3656965"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2"/>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7600" y="1600202"/>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765" indent="0">
              <a:buNone/>
              <a:defRPr sz="1600" b="1"/>
            </a:lvl8pPr>
            <a:lvl9pPr marL="3656965"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7" y="1535113"/>
            <a:ext cx="5389034"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765" indent="0">
              <a:buNone/>
              <a:defRPr sz="1600" b="1"/>
            </a:lvl8pPr>
            <a:lvl9pPr marL="3656965"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7" y="2174875"/>
            <a:ext cx="5389034"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8" name="页脚占位符 7"/>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737600" y="6356351"/>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084"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0"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765" indent="0">
              <a:buNone/>
              <a:defRPr sz="900"/>
            </a:lvl8pPr>
            <a:lvl9pPr marL="3656965"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8" y="4800600"/>
            <a:ext cx="73152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0965" indent="0">
              <a:buNone/>
              <a:defRPr sz="2000"/>
            </a:lvl4pPr>
            <a:lvl5pPr marL="1828165" indent="0">
              <a:buNone/>
              <a:defRPr sz="2000"/>
            </a:lvl5pPr>
            <a:lvl6pPr marL="2285365" indent="0">
              <a:buNone/>
              <a:defRPr sz="2000"/>
            </a:lvl6pPr>
            <a:lvl7pPr marL="2742565" indent="0">
              <a:buNone/>
              <a:defRPr sz="2000"/>
            </a:lvl7pPr>
            <a:lvl8pPr marL="3199765" indent="0">
              <a:buNone/>
              <a:defRPr sz="2000"/>
            </a:lvl8pPr>
            <a:lvl9pPr marL="3656965" indent="0">
              <a:buNone/>
              <a:defRPr sz="2000"/>
            </a:lvl9pPr>
          </a:lstStyle>
          <a:p>
            <a:endParaRPr lang="zh-CN" altLang="en-US"/>
          </a:p>
        </p:txBody>
      </p:sp>
      <p:sp>
        <p:nvSpPr>
          <p:cNvPr id="4" name="文本占位符 3"/>
          <p:cNvSpPr>
            <a:spLocks noGrp="1"/>
          </p:cNvSpPr>
          <p:nvPr>
            <p:ph type="body" sz="half" idx="2"/>
          </p:nvPr>
        </p:nvSpPr>
        <p:spPr>
          <a:xfrm>
            <a:off x="238971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765" indent="0">
              <a:buNone/>
              <a:defRPr sz="900"/>
            </a:lvl8pPr>
            <a:lvl9pPr marL="3656965"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952C373-83E8-404D-A870-0C99071BEBA1}" type="datetimeFigureOut">
              <a:rPr lang="zh-CN" altLang="en-US" smtClean="0"/>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D93FFD15-FD4A-41A0-98B0-8A0E50279E3E}" type="slidenum">
              <a:rPr lang="zh-CN" altLang="en-US" smtClean="0"/>
            </a:fld>
            <a:endParaRPr lang="zh-CN" altLang="en-US"/>
          </a:p>
        </p:txBody>
      </p:sp>
    </p:spTree>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7" y="1535113"/>
            <a:ext cx="5389034"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7" y="2174875"/>
            <a:ext cx="5389034"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8" name="页脚占位符 7"/>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609600" y="1600202"/>
            <a:ext cx="10972800"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5" y="4406902"/>
            <a:ext cx="103632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5"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2"/>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7600" y="1600202"/>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7" y="1535113"/>
            <a:ext cx="5389034"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7" y="2174875"/>
            <a:ext cx="5389034"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8" name="页脚占位符 7"/>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3" name="页脚占位符 2"/>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2"/>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1" y="1435102"/>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8" y="4800600"/>
            <a:ext cx="73152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0965" indent="0">
              <a:buNone/>
              <a:defRPr sz="2000"/>
            </a:lvl4pPr>
            <a:lvl5pPr marL="1828165" indent="0">
              <a:buNone/>
              <a:defRPr sz="2000"/>
            </a:lvl5pPr>
            <a:lvl6pPr marL="2285365" indent="0">
              <a:buNone/>
              <a:defRPr sz="2000"/>
            </a:lvl6pPr>
            <a:lvl7pPr marL="2742565" indent="0">
              <a:buNone/>
              <a:defRPr sz="2000"/>
            </a:lvl7pPr>
            <a:lvl8pPr marL="3199130" indent="0">
              <a:buNone/>
              <a:defRPr sz="2000"/>
            </a:lvl8pPr>
            <a:lvl9pPr marL="3656330" indent="0">
              <a:buNone/>
              <a:defRPr sz="2000"/>
            </a:lvl9pPr>
          </a:lstStyle>
          <a:p>
            <a:endParaRPr lang="zh-CN" altLang="en-US"/>
          </a:p>
        </p:txBody>
      </p:sp>
      <p:sp>
        <p:nvSpPr>
          <p:cNvPr id="4" name="文本占位符 3"/>
          <p:cNvSpPr>
            <a:spLocks noGrp="1"/>
          </p:cNvSpPr>
          <p:nvPr>
            <p:ph type="body" sz="half" idx="2"/>
          </p:nvPr>
        </p:nvSpPr>
        <p:spPr>
          <a:xfrm>
            <a:off x="238971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1600202"/>
            <a:ext cx="10972800"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40"/>
            <a:ext cx="8026400"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3" name="页脚占位符 2"/>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2"/>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1" y="1435102"/>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8" y="4800600"/>
            <a:ext cx="73152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0965" indent="0">
              <a:buNone/>
              <a:defRPr sz="2000"/>
            </a:lvl4pPr>
            <a:lvl5pPr marL="1828165" indent="0">
              <a:buNone/>
              <a:defRPr sz="2000"/>
            </a:lvl5pPr>
            <a:lvl6pPr marL="2285365" indent="0">
              <a:buNone/>
              <a:defRPr sz="2000"/>
            </a:lvl6pPr>
            <a:lvl7pPr marL="2742565" indent="0">
              <a:buNone/>
              <a:defRPr sz="2000"/>
            </a:lvl7pPr>
            <a:lvl8pPr marL="3199130" indent="0">
              <a:buNone/>
              <a:defRPr sz="2000"/>
            </a:lvl8pPr>
            <a:lvl9pPr marL="3656330" indent="0">
              <a:buNone/>
              <a:defRPr sz="2000"/>
            </a:lvl9pPr>
          </a:lstStyle>
          <a:p>
            <a:endParaRPr lang="zh-CN" altLang="en-US"/>
          </a:p>
        </p:txBody>
      </p:sp>
      <p:sp>
        <p:nvSpPr>
          <p:cNvPr id="4" name="文本占位符 3"/>
          <p:cNvSpPr>
            <a:spLocks noGrp="1"/>
          </p:cNvSpPr>
          <p:nvPr>
            <p:ph type="body" sz="half" idx="2"/>
          </p:nvPr>
        </p:nvSpPr>
        <p:spPr>
          <a:xfrm>
            <a:off x="238971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601" y="6356352"/>
            <a:ext cx="2844800" cy="365125"/>
          </a:xfrm>
          <a:prstGeom prst="rect">
            <a:avLst/>
          </a:prstGeom>
        </p:spPr>
        <p:txBody>
          <a:bodyPr/>
          <a:lstStyle/>
          <a:p>
            <a:fld id="{B952C373-83E8-404D-A870-0C99071BEBA1}"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a:xfrm>
            <a:off x="4165600" y="6356352"/>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737600" y="6356352"/>
            <a:ext cx="2844800" cy="365125"/>
          </a:xfrm>
          <a:prstGeom prst="rect">
            <a:avLst/>
          </a:prstGeom>
        </p:spPr>
        <p:txBody>
          <a:bodyPr/>
          <a:lstStyle/>
          <a:p>
            <a:fld id="{D93FFD15-FD4A-41A0-98B0-8A0E50279E3E}"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1.pn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6" Type="http://schemas.openxmlformats.org/officeDocument/2006/relationships/theme" Target="../theme/theme3.xml"/><Relationship Id="rId15" Type="http://schemas.openxmlformats.org/officeDocument/2006/relationships/image" Target="../media/image4.png"/><Relationship Id="rId14" Type="http://schemas.openxmlformats.org/officeDocument/2006/relationships/image" Target="../media/image3.jpeg"/><Relationship Id="rId13" Type="http://schemas.openxmlformats.org/officeDocument/2006/relationships/slideLayout" Target="../slideLayouts/slideLayout35.xml"/><Relationship Id="rId12" Type="http://schemas.openxmlformats.org/officeDocument/2006/relationships/slideLayout" Target="../slideLayouts/slideLayout34.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4.xml"/><Relationship Id="rId8" Type="http://schemas.openxmlformats.org/officeDocument/2006/relationships/slideLayout" Target="../slideLayouts/slideLayout43.xml"/><Relationship Id="rId7" Type="http://schemas.openxmlformats.org/officeDocument/2006/relationships/slideLayout" Target="../slideLayouts/slideLayout42.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3" Type="http://schemas.openxmlformats.org/officeDocument/2006/relationships/slideLayout" Target="../slideLayouts/slideLayout38.xml"/><Relationship Id="rId2" Type="http://schemas.openxmlformats.org/officeDocument/2006/relationships/slideLayout" Target="../slideLayouts/slideLayout37.xml"/><Relationship Id="rId16" Type="http://schemas.openxmlformats.org/officeDocument/2006/relationships/theme" Target="../theme/theme4.xml"/><Relationship Id="rId15" Type="http://schemas.openxmlformats.org/officeDocument/2006/relationships/image" Target="../media/image3.jpeg"/><Relationship Id="rId14" Type="http://schemas.openxmlformats.org/officeDocument/2006/relationships/image" Target="../media/image4.png"/><Relationship Id="rId13" Type="http://schemas.openxmlformats.org/officeDocument/2006/relationships/slideLayout" Target="../slideLayouts/slideLayout48.xml"/><Relationship Id="rId12" Type="http://schemas.openxmlformats.org/officeDocument/2006/relationships/slideLayout" Target="../slideLayouts/slideLayout47.xml"/><Relationship Id="rId11" Type="http://schemas.openxmlformats.org/officeDocument/2006/relationships/slideLayout" Target="../slideLayouts/slideLayout46.xml"/><Relationship Id="rId10" Type="http://schemas.openxmlformats.org/officeDocument/2006/relationships/slideLayout" Target="../slideLayouts/slideLayout45.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7.xml"/><Relationship Id="rId8" Type="http://schemas.openxmlformats.org/officeDocument/2006/relationships/slideLayout" Target="../slideLayouts/slideLayout56.xml"/><Relationship Id="rId7" Type="http://schemas.openxmlformats.org/officeDocument/2006/relationships/slideLayout" Target="../slideLayouts/slideLayout55.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 Id="rId3" Type="http://schemas.openxmlformats.org/officeDocument/2006/relationships/slideLayout" Target="../slideLayouts/slideLayout51.xml"/><Relationship Id="rId2" Type="http://schemas.openxmlformats.org/officeDocument/2006/relationships/slideLayout" Target="../slideLayouts/slideLayout50.xml"/><Relationship Id="rId13" Type="http://schemas.openxmlformats.org/officeDocument/2006/relationships/theme" Target="../theme/theme5.xml"/><Relationship Id="rId12" Type="http://schemas.openxmlformats.org/officeDocument/2006/relationships/image" Target="../media/image5.png"/><Relationship Id="rId11" Type="http://schemas.openxmlformats.org/officeDocument/2006/relationships/slideLayout" Target="../slideLayouts/slideLayout59.xml"/><Relationship Id="rId10" Type="http://schemas.openxmlformats.org/officeDocument/2006/relationships/slideLayout" Target="../slideLayouts/slideLayout58.xml"/><Relationship Id="rId1"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8" name="矩形 47"/>
          <p:cNvSpPr/>
          <p:nvPr userDrawn="1"/>
        </p:nvSpPr>
        <p:spPr>
          <a:xfrm>
            <a:off x="17095" y="5949280"/>
            <a:ext cx="431936" cy="43204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9" name="矩形 48"/>
          <p:cNvSpPr/>
          <p:nvPr userDrawn="1"/>
        </p:nvSpPr>
        <p:spPr>
          <a:xfrm>
            <a:off x="550114" y="5464736"/>
            <a:ext cx="431936"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0" name="矩形 49"/>
          <p:cNvSpPr/>
          <p:nvPr userDrawn="1"/>
        </p:nvSpPr>
        <p:spPr>
          <a:xfrm>
            <a:off x="3196677" y="5955123"/>
            <a:ext cx="431936" cy="43835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1" name="矩形 50"/>
          <p:cNvSpPr/>
          <p:nvPr userDrawn="1"/>
        </p:nvSpPr>
        <p:spPr>
          <a:xfrm>
            <a:off x="1627357" y="5949280"/>
            <a:ext cx="431936" cy="4320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2" name="矩形 51"/>
          <p:cNvSpPr/>
          <p:nvPr userDrawn="1"/>
        </p:nvSpPr>
        <p:spPr>
          <a:xfrm>
            <a:off x="1627357" y="6438375"/>
            <a:ext cx="431936" cy="43204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3" name="矩形 52"/>
          <p:cNvSpPr/>
          <p:nvPr userDrawn="1"/>
        </p:nvSpPr>
        <p:spPr>
          <a:xfrm>
            <a:off x="17095" y="6438375"/>
            <a:ext cx="431936" cy="43204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4" name="矩形 53"/>
          <p:cNvSpPr/>
          <p:nvPr userDrawn="1"/>
        </p:nvSpPr>
        <p:spPr>
          <a:xfrm>
            <a:off x="1627357" y="5451747"/>
            <a:ext cx="431936" cy="4320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5" name="矩形 54"/>
          <p:cNvSpPr/>
          <p:nvPr userDrawn="1"/>
        </p:nvSpPr>
        <p:spPr>
          <a:xfrm>
            <a:off x="550114" y="6438375"/>
            <a:ext cx="431936" cy="43204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6" name="矩形 55"/>
          <p:cNvSpPr/>
          <p:nvPr userDrawn="1"/>
        </p:nvSpPr>
        <p:spPr>
          <a:xfrm>
            <a:off x="2114242" y="5944316"/>
            <a:ext cx="431936" cy="43204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7" name="矩形 56"/>
          <p:cNvSpPr/>
          <p:nvPr userDrawn="1"/>
        </p:nvSpPr>
        <p:spPr>
          <a:xfrm>
            <a:off x="1086615" y="5464736"/>
            <a:ext cx="431936" cy="43204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8" name="矩形 57"/>
          <p:cNvSpPr/>
          <p:nvPr userDrawn="1"/>
        </p:nvSpPr>
        <p:spPr>
          <a:xfrm>
            <a:off x="550979" y="5949280"/>
            <a:ext cx="431936" cy="43204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9" name="矩形 58"/>
          <p:cNvSpPr/>
          <p:nvPr userDrawn="1"/>
        </p:nvSpPr>
        <p:spPr>
          <a:xfrm>
            <a:off x="1094338" y="5949280"/>
            <a:ext cx="431936" cy="43204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0" name="矩形 59"/>
          <p:cNvSpPr/>
          <p:nvPr userDrawn="1"/>
        </p:nvSpPr>
        <p:spPr>
          <a:xfrm>
            <a:off x="1094338" y="6438375"/>
            <a:ext cx="431936" cy="4320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1" name="矩形 60"/>
          <p:cNvSpPr/>
          <p:nvPr userDrawn="1"/>
        </p:nvSpPr>
        <p:spPr>
          <a:xfrm>
            <a:off x="2664069" y="5944316"/>
            <a:ext cx="431936" cy="43204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2" name="矩形 61"/>
          <p:cNvSpPr/>
          <p:nvPr userDrawn="1"/>
        </p:nvSpPr>
        <p:spPr>
          <a:xfrm>
            <a:off x="2676884" y="6453336"/>
            <a:ext cx="431936" cy="43204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3" name="矩形 62"/>
          <p:cNvSpPr/>
          <p:nvPr userDrawn="1"/>
        </p:nvSpPr>
        <p:spPr>
          <a:xfrm>
            <a:off x="1094338" y="4982552"/>
            <a:ext cx="431936" cy="43204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4" name="矩形 63"/>
          <p:cNvSpPr/>
          <p:nvPr userDrawn="1"/>
        </p:nvSpPr>
        <p:spPr>
          <a:xfrm>
            <a:off x="11780203" y="5964023"/>
            <a:ext cx="431936" cy="43204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5" name="矩形 64"/>
          <p:cNvSpPr/>
          <p:nvPr userDrawn="1"/>
        </p:nvSpPr>
        <p:spPr>
          <a:xfrm>
            <a:off x="10701361" y="5482100"/>
            <a:ext cx="431936"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6" name="矩形 65"/>
          <p:cNvSpPr/>
          <p:nvPr userDrawn="1"/>
        </p:nvSpPr>
        <p:spPr>
          <a:xfrm>
            <a:off x="8616290" y="5958277"/>
            <a:ext cx="431936" cy="4320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7" name="矩形 66"/>
          <p:cNvSpPr/>
          <p:nvPr userDrawn="1"/>
        </p:nvSpPr>
        <p:spPr>
          <a:xfrm>
            <a:off x="10200937" y="5964023"/>
            <a:ext cx="431936" cy="4320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8" name="矩形 67"/>
          <p:cNvSpPr/>
          <p:nvPr userDrawn="1"/>
        </p:nvSpPr>
        <p:spPr>
          <a:xfrm>
            <a:off x="10714792" y="6453336"/>
            <a:ext cx="431936" cy="43204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9" name="矩形 68"/>
          <p:cNvSpPr/>
          <p:nvPr userDrawn="1"/>
        </p:nvSpPr>
        <p:spPr>
          <a:xfrm>
            <a:off x="11758516" y="6453027"/>
            <a:ext cx="431936" cy="43204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0" name="矩形 69"/>
          <p:cNvSpPr/>
          <p:nvPr userDrawn="1"/>
        </p:nvSpPr>
        <p:spPr>
          <a:xfrm>
            <a:off x="11758516" y="5464736"/>
            <a:ext cx="431936" cy="4320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1" name="矩形 70"/>
          <p:cNvSpPr/>
          <p:nvPr userDrawn="1"/>
        </p:nvSpPr>
        <p:spPr>
          <a:xfrm>
            <a:off x="11236654" y="6453027"/>
            <a:ext cx="431936" cy="43204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2" name="矩形 71"/>
          <p:cNvSpPr/>
          <p:nvPr userDrawn="1"/>
        </p:nvSpPr>
        <p:spPr>
          <a:xfrm>
            <a:off x="9697620" y="5978550"/>
            <a:ext cx="431936" cy="43204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3" name="矩形 72"/>
          <p:cNvSpPr/>
          <p:nvPr userDrawn="1"/>
        </p:nvSpPr>
        <p:spPr>
          <a:xfrm>
            <a:off x="11232851" y="5463804"/>
            <a:ext cx="431936" cy="43204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4" name="矩形 73"/>
          <p:cNvSpPr/>
          <p:nvPr userDrawn="1"/>
        </p:nvSpPr>
        <p:spPr>
          <a:xfrm>
            <a:off x="11232851" y="5964023"/>
            <a:ext cx="431936" cy="43204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5" name="矩形 74"/>
          <p:cNvSpPr/>
          <p:nvPr userDrawn="1"/>
        </p:nvSpPr>
        <p:spPr>
          <a:xfrm>
            <a:off x="10714792" y="5978550"/>
            <a:ext cx="431936" cy="43204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6" name="矩形 75"/>
          <p:cNvSpPr/>
          <p:nvPr userDrawn="1"/>
        </p:nvSpPr>
        <p:spPr>
          <a:xfrm>
            <a:off x="10200937" y="6453027"/>
            <a:ext cx="431936" cy="4320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7" name="矩形 76"/>
          <p:cNvSpPr/>
          <p:nvPr userDrawn="1"/>
        </p:nvSpPr>
        <p:spPr>
          <a:xfrm>
            <a:off x="9153908" y="5958277"/>
            <a:ext cx="431936" cy="43204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8" name="矩形 77"/>
          <p:cNvSpPr/>
          <p:nvPr userDrawn="1"/>
        </p:nvSpPr>
        <p:spPr>
          <a:xfrm>
            <a:off x="9153908" y="6453027"/>
            <a:ext cx="431936" cy="43204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79" name="矩形 78"/>
          <p:cNvSpPr/>
          <p:nvPr userDrawn="1"/>
        </p:nvSpPr>
        <p:spPr>
          <a:xfrm>
            <a:off x="11222990" y="4982552"/>
            <a:ext cx="431936" cy="43204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365"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7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8" name="矩形 47"/>
          <p:cNvSpPr/>
          <p:nvPr userDrawn="1"/>
        </p:nvSpPr>
        <p:spPr>
          <a:xfrm>
            <a:off x="-13931" y="-2630"/>
            <a:ext cx="3432404" cy="6860629"/>
          </a:xfrm>
          <a:prstGeom prst="rect">
            <a:avLst/>
          </a:prstGeom>
          <a:gradFill>
            <a:gsLst>
              <a:gs pos="0">
                <a:srgbClr val="36CDFE"/>
              </a:gs>
              <a:gs pos="95000">
                <a:srgbClr val="0861AF"/>
              </a:gs>
            </a:gsLst>
            <a:lin ang="16200000" scaled="1"/>
          </a:gra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微软雅黑" panose="020B0503020204020204" pitchFamily="34" charset="-122"/>
              <a:ea typeface="微软雅黑" panose="020B0503020204020204" pitchFamily="34" charset="-122"/>
            </a:endParaRPr>
          </a:p>
        </p:txBody>
      </p:sp>
      <p:sp>
        <p:nvSpPr>
          <p:cNvPr id="50" name="矩形 49"/>
          <p:cNvSpPr/>
          <p:nvPr userDrawn="1"/>
        </p:nvSpPr>
        <p:spPr>
          <a:xfrm>
            <a:off x="166382" y="3243600"/>
            <a:ext cx="431936" cy="43204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1" name="矩形 50"/>
          <p:cNvSpPr/>
          <p:nvPr userDrawn="1"/>
        </p:nvSpPr>
        <p:spPr>
          <a:xfrm>
            <a:off x="699402" y="2759056"/>
            <a:ext cx="431936"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2" name="矩形 51"/>
          <p:cNvSpPr/>
          <p:nvPr userDrawn="1"/>
        </p:nvSpPr>
        <p:spPr>
          <a:xfrm>
            <a:off x="1245041" y="4242999"/>
            <a:ext cx="431936" cy="43835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3" name="矩形 52"/>
          <p:cNvSpPr/>
          <p:nvPr userDrawn="1"/>
        </p:nvSpPr>
        <p:spPr>
          <a:xfrm>
            <a:off x="1776644" y="3243600"/>
            <a:ext cx="431936" cy="4320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4" name="矩形 53"/>
          <p:cNvSpPr/>
          <p:nvPr userDrawn="1"/>
        </p:nvSpPr>
        <p:spPr>
          <a:xfrm>
            <a:off x="1776644" y="3732695"/>
            <a:ext cx="431936" cy="43204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5" name="矩形 54"/>
          <p:cNvSpPr/>
          <p:nvPr userDrawn="1"/>
        </p:nvSpPr>
        <p:spPr>
          <a:xfrm>
            <a:off x="166382" y="3732695"/>
            <a:ext cx="431936" cy="43204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6" name="矩形 55"/>
          <p:cNvSpPr/>
          <p:nvPr userDrawn="1"/>
        </p:nvSpPr>
        <p:spPr>
          <a:xfrm>
            <a:off x="1776644" y="2746067"/>
            <a:ext cx="431936" cy="4320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7" name="矩形 56"/>
          <p:cNvSpPr/>
          <p:nvPr userDrawn="1"/>
        </p:nvSpPr>
        <p:spPr>
          <a:xfrm>
            <a:off x="699402" y="3732695"/>
            <a:ext cx="431936" cy="43204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8" name="矩形 57"/>
          <p:cNvSpPr/>
          <p:nvPr userDrawn="1"/>
        </p:nvSpPr>
        <p:spPr>
          <a:xfrm>
            <a:off x="2263529" y="3238636"/>
            <a:ext cx="431936" cy="43204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9" name="矩形 58"/>
          <p:cNvSpPr/>
          <p:nvPr userDrawn="1"/>
        </p:nvSpPr>
        <p:spPr>
          <a:xfrm>
            <a:off x="1235902" y="2759056"/>
            <a:ext cx="431936" cy="43204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0" name="矩形 59"/>
          <p:cNvSpPr/>
          <p:nvPr userDrawn="1"/>
        </p:nvSpPr>
        <p:spPr>
          <a:xfrm>
            <a:off x="700266" y="3243600"/>
            <a:ext cx="431936" cy="43204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1" name="矩形 60"/>
          <p:cNvSpPr/>
          <p:nvPr userDrawn="1"/>
        </p:nvSpPr>
        <p:spPr>
          <a:xfrm>
            <a:off x="1243625" y="3243600"/>
            <a:ext cx="431936" cy="43204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2" name="矩形 61"/>
          <p:cNvSpPr/>
          <p:nvPr userDrawn="1"/>
        </p:nvSpPr>
        <p:spPr>
          <a:xfrm>
            <a:off x="1243625" y="3732695"/>
            <a:ext cx="431936" cy="4320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3" name="矩形 62"/>
          <p:cNvSpPr/>
          <p:nvPr userDrawn="1"/>
        </p:nvSpPr>
        <p:spPr>
          <a:xfrm>
            <a:off x="2813356" y="3238636"/>
            <a:ext cx="431936" cy="43204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4" name="矩形 63"/>
          <p:cNvSpPr/>
          <p:nvPr userDrawn="1"/>
        </p:nvSpPr>
        <p:spPr>
          <a:xfrm>
            <a:off x="2826171" y="3747656"/>
            <a:ext cx="431936" cy="43204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5" name="矩形 64"/>
          <p:cNvSpPr/>
          <p:nvPr userDrawn="1"/>
        </p:nvSpPr>
        <p:spPr>
          <a:xfrm>
            <a:off x="1243625" y="2276872"/>
            <a:ext cx="431936" cy="43204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3" name="图片 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67452" y="116632"/>
            <a:ext cx="2273221" cy="98755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365"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7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rotWithShape="1">
          <a:blip r:embed="rId14" cstate="print">
            <a:extLst>
              <a:ext uri="{28A0092B-C50C-407E-A947-70E740481C1C}">
                <a14:useLocalDpi xmlns:a14="http://schemas.microsoft.com/office/drawing/2010/main" val="0"/>
              </a:ext>
            </a:extLst>
          </a:blip>
          <a:srcRect b="8060"/>
          <a:stretch>
            <a:fillRect/>
          </a:stretch>
        </p:blipFill>
        <p:spPr>
          <a:xfrm>
            <a:off x="-5489" y="0"/>
            <a:ext cx="10127390" cy="769742"/>
          </a:xfrm>
          <a:prstGeom prst="rect">
            <a:avLst/>
          </a:prstGeom>
        </p:spPr>
      </p:pic>
      <p:sp>
        <p:nvSpPr>
          <p:cNvPr id="8" name="矩形 7"/>
          <p:cNvSpPr/>
          <p:nvPr userDrawn="1"/>
        </p:nvSpPr>
        <p:spPr>
          <a:xfrm flipH="1">
            <a:off x="-13478" y="6696623"/>
            <a:ext cx="12205477" cy="128123"/>
          </a:xfrm>
          <a:prstGeom prst="rect">
            <a:avLst/>
          </a:prstGeom>
          <a:gradFill flip="none" rotWithShape="1">
            <a:gsLst>
              <a:gs pos="0">
                <a:srgbClr val="0B64B1"/>
              </a:gs>
              <a:gs pos="100000">
                <a:srgbClr val="2EA5D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flipH="1">
            <a:off x="-13477" y="6777384"/>
            <a:ext cx="12205468" cy="10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Rectangle 4"/>
          <p:cNvSpPr txBox="1">
            <a:spLocks noChangeArrowheads="1"/>
          </p:cNvSpPr>
          <p:nvPr userDrawn="1"/>
        </p:nvSpPr>
        <p:spPr bwMode="auto">
          <a:xfrm>
            <a:off x="10717510" y="6634683"/>
            <a:ext cx="718264" cy="252000"/>
          </a:xfrm>
          <a:prstGeom prst="rect">
            <a:avLst/>
          </a:prstGeom>
          <a:gradFill>
            <a:gsLst>
              <a:gs pos="0">
                <a:srgbClr val="36CDFE"/>
              </a:gs>
              <a:gs pos="100000">
                <a:srgbClr val="0861AF"/>
              </a:gs>
            </a:gsLst>
            <a:lin ang="16200000" scaled="1"/>
          </a:gradFill>
          <a:ln>
            <a:noFill/>
          </a:ln>
          <a:effec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FangSong_GB2312" panose="02010609030101010101"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marL="0" marR="0" indent="0" algn="ctr" defTabSz="914400" rtl="0" eaLnBrk="1" fontAlgn="auto" latinLnBrk="0" hangingPunct="1">
              <a:lnSpc>
                <a:spcPct val="100000"/>
              </a:lnSpc>
              <a:spcBef>
                <a:spcPts val="0"/>
              </a:spcBef>
              <a:spcAft>
                <a:spcPts val="0"/>
              </a:spcAft>
              <a:buClrTx/>
              <a:buSzTx/>
              <a:buFontTx/>
              <a:buNone/>
              <a:defRPr/>
            </a:pPr>
            <a:fld id="{D93FFD15-FD4A-41A0-98B0-8A0E50279E3E}" type="slidenum">
              <a:rPr lang="zh-CN" altLang="en-US" sz="2000" b="0" smtClean="0"/>
            </a:fld>
            <a:endParaRPr lang="zh-CN" altLang="en-US" sz="2000" b="0"/>
          </a:p>
        </p:txBody>
      </p:sp>
      <p:sp>
        <p:nvSpPr>
          <p:cNvPr id="16" name="矩形 15"/>
          <p:cNvSpPr/>
          <p:nvPr userDrawn="1"/>
        </p:nvSpPr>
        <p:spPr>
          <a:xfrm>
            <a:off x="-9" y="765471"/>
            <a:ext cx="12192002" cy="45719"/>
          </a:xfrm>
          <a:prstGeom prst="rect">
            <a:avLst/>
          </a:prstGeom>
          <a:gradFill flip="none" rotWithShape="1">
            <a:gsLst>
              <a:gs pos="0">
                <a:srgbClr val="F9B801"/>
              </a:gs>
              <a:gs pos="100000">
                <a:srgbClr val="C04E0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1" name="图片 10"/>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314781" y="15193"/>
            <a:ext cx="1655753" cy="719308"/>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365"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7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矩形 10"/>
          <p:cNvSpPr/>
          <p:nvPr userDrawn="1"/>
        </p:nvSpPr>
        <p:spPr>
          <a:xfrm flipH="1">
            <a:off x="-6" y="6722405"/>
            <a:ext cx="12192002" cy="163450"/>
          </a:xfrm>
          <a:prstGeom prst="rect">
            <a:avLst/>
          </a:prstGeom>
          <a:gradFill flip="none" rotWithShape="1">
            <a:gsLst>
              <a:gs pos="0">
                <a:srgbClr val="0B64B1"/>
              </a:gs>
              <a:gs pos="100000">
                <a:srgbClr val="2EA5D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flipH="1">
            <a:off x="0" y="6804000"/>
            <a:ext cx="12192002" cy="10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userDrawn="1"/>
        </p:nvSpPr>
        <p:spPr>
          <a:xfrm>
            <a:off x="-10" y="765470"/>
            <a:ext cx="12192002" cy="45719"/>
          </a:xfrm>
          <a:prstGeom prst="rect">
            <a:avLst/>
          </a:prstGeom>
          <a:gradFill flip="none" rotWithShape="1">
            <a:gsLst>
              <a:gs pos="0">
                <a:srgbClr val="F9B801"/>
              </a:gs>
              <a:gs pos="100000">
                <a:srgbClr val="C04E0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Rectangle 4"/>
          <p:cNvSpPr txBox="1">
            <a:spLocks noChangeArrowheads="1"/>
          </p:cNvSpPr>
          <p:nvPr userDrawn="1"/>
        </p:nvSpPr>
        <p:spPr bwMode="auto">
          <a:xfrm>
            <a:off x="10631322" y="6669384"/>
            <a:ext cx="790253" cy="216000"/>
          </a:xfrm>
          <a:prstGeom prst="rect">
            <a:avLst/>
          </a:prstGeom>
          <a:gradFill>
            <a:gsLst>
              <a:gs pos="0">
                <a:srgbClr val="36CDFE"/>
              </a:gs>
              <a:gs pos="100000">
                <a:srgbClr val="0861AF"/>
              </a:gs>
            </a:gsLst>
            <a:lin ang="16200000" scaled="1"/>
          </a:gradFill>
          <a:ln>
            <a:noFill/>
          </a:ln>
          <a:effec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anose="02010609030101010101"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marL="0" marR="0" indent="0" algn="ctr" defTabSz="914400" rtl="0" eaLnBrk="1" fontAlgn="auto" latinLnBrk="0" hangingPunct="1">
              <a:lnSpc>
                <a:spcPct val="100000"/>
              </a:lnSpc>
              <a:spcBef>
                <a:spcPts val="0"/>
              </a:spcBef>
              <a:spcAft>
                <a:spcPts val="0"/>
              </a:spcAft>
              <a:buClrTx/>
              <a:buSzTx/>
              <a:buFontTx/>
              <a:buNone/>
              <a:defRPr/>
            </a:pPr>
            <a:fld id="{D93FFD15-FD4A-41A0-98B0-8A0E50279E3E}" type="slidenum">
              <a:rPr lang="zh-CN" altLang="en-US" sz="1800" b="0" smtClean="0"/>
            </a:fld>
            <a:endParaRPr lang="zh-CN" altLang="en-US" sz="1800" b="0"/>
          </a:p>
        </p:txBody>
      </p:sp>
      <p:pic>
        <p:nvPicPr>
          <p:cNvPr id="8" name="图片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314781" y="15193"/>
            <a:ext cx="1655753" cy="719308"/>
          </a:xfrm>
          <a:prstGeom prst="rect">
            <a:avLst/>
          </a:prstGeom>
        </p:spPr>
      </p:pic>
      <p:pic>
        <p:nvPicPr>
          <p:cNvPr id="9" name="图片 8"/>
          <p:cNvPicPr>
            <a:picLocks noChangeAspect="1"/>
          </p:cNvPicPr>
          <p:nvPr userDrawn="1"/>
        </p:nvPicPr>
        <p:blipFill rotWithShape="1">
          <a:blip r:embed="rId15" cstate="print">
            <a:extLst>
              <a:ext uri="{28A0092B-C50C-407E-A947-70E740481C1C}">
                <a14:useLocalDpi xmlns:a14="http://schemas.microsoft.com/office/drawing/2010/main" val="0"/>
              </a:ext>
            </a:extLst>
          </a:blip>
          <a:srcRect b="8060"/>
          <a:stretch>
            <a:fillRect/>
          </a:stretch>
        </p:blipFill>
        <p:spPr>
          <a:xfrm>
            <a:off x="-5489" y="0"/>
            <a:ext cx="10127390" cy="769742"/>
          </a:xfrm>
          <a:prstGeom prst="rect">
            <a:avLst/>
          </a:prstGeom>
        </p:spPr>
      </p:pic>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7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8" name="矩形 47"/>
          <p:cNvSpPr/>
          <p:nvPr userDrawn="1"/>
        </p:nvSpPr>
        <p:spPr>
          <a:xfrm>
            <a:off x="-13931" y="-2630"/>
            <a:ext cx="3432404" cy="6860629"/>
          </a:xfrm>
          <a:prstGeom prst="rect">
            <a:avLst/>
          </a:prstGeom>
          <a:gradFill>
            <a:gsLst>
              <a:gs pos="0">
                <a:srgbClr val="36CDFE"/>
              </a:gs>
              <a:gs pos="95000">
                <a:srgbClr val="0861AF"/>
              </a:gs>
            </a:gsLst>
            <a:lin ang="16200000" scaled="1"/>
          </a:gra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微软雅黑" panose="020B0503020204020204" pitchFamily="34" charset="-122"/>
              <a:ea typeface="微软雅黑" panose="020B0503020204020204" pitchFamily="34" charset="-122"/>
            </a:endParaRPr>
          </a:p>
        </p:txBody>
      </p:sp>
      <p:sp>
        <p:nvSpPr>
          <p:cNvPr id="50" name="矩形 49"/>
          <p:cNvSpPr/>
          <p:nvPr userDrawn="1"/>
        </p:nvSpPr>
        <p:spPr>
          <a:xfrm>
            <a:off x="166382" y="3243600"/>
            <a:ext cx="431936" cy="43204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1" name="矩形 50"/>
          <p:cNvSpPr/>
          <p:nvPr userDrawn="1"/>
        </p:nvSpPr>
        <p:spPr>
          <a:xfrm>
            <a:off x="699402" y="2759056"/>
            <a:ext cx="431936"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2" name="矩形 51"/>
          <p:cNvSpPr/>
          <p:nvPr userDrawn="1"/>
        </p:nvSpPr>
        <p:spPr>
          <a:xfrm>
            <a:off x="1245041" y="4242999"/>
            <a:ext cx="431936" cy="43835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3" name="矩形 52"/>
          <p:cNvSpPr/>
          <p:nvPr userDrawn="1"/>
        </p:nvSpPr>
        <p:spPr>
          <a:xfrm>
            <a:off x="1776644" y="3243600"/>
            <a:ext cx="431936" cy="4320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4" name="矩形 53"/>
          <p:cNvSpPr/>
          <p:nvPr userDrawn="1"/>
        </p:nvSpPr>
        <p:spPr>
          <a:xfrm>
            <a:off x="1776644" y="3732695"/>
            <a:ext cx="431936" cy="43204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5" name="矩形 54"/>
          <p:cNvSpPr/>
          <p:nvPr userDrawn="1"/>
        </p:nvSpPr>
        <p:spPr>
          <a:xfrm>
            <a:off x="166382" y="3732695"/>
            <a:ext cx="431936" cy="43204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6" name="矩形 55"/>
          <p:cNvSpPr/>
          <p:nvPr userDrawn="1"/>
        </p:nvSpPr>
        <p:spPr>
          <a:xfrm>
            <a:off x="1776644" y="2746067"/>
            <a:ext cx="431936" cy="4320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7" name="矩形 56"/>
          <p:cNvSpPr/>
          <p:nvPr userDrawn="1"/>
        </p:nvSpPr>
        <p:spPr>
          <a:xfrm>
            <a:off x="699402" y="3732695"/>
            <a:ext cx="431936" cy="43204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8" name="矩形 57"/>
          <p:cNvSpPr/>
          <p:nvPr userDrawn="1"/>
        </p:nvSpPr>
        <p:spPr>
          <a:xfrm>
            <a:off x="2263529" y="3238636"/>
            <a:ext cx="431936" cy="43204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9" name="矩形 58"/>
          <p:cNvSpPr/>
          <p:nvPr userDrawn="1"/>
        </p:nvSpPr>
        <p:spPr>
          <a:xfrm>
            <a:off x="1235902" y="2759056"/>
            <a:ext cx="431936" cy="43204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0" name="矩形 59"/>
          <p:cNvSpPr/>
          <p:nvPr userDrawn="1"/>
        </p:nvSpPr>
        <p:spPr>
          <a:xfrm>
            <a:off x="700266" y="3243600"/>
            <a:ext cx="431936" cy="43204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1" name="矩形 60"/>
          <p:cNvSpPr/>
          <p:nvPr userDrawn="1"/>
        </p:nvSpPr>
        <p:spPr>
          <a:xfrm>
            <a:off x="1243625" y="3243600"/>
            <a:ext cx="431936" cy="43204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2" name="矩形 61"/>
          <p:cNvSpPr/>
          <p:nvPr userDrawn="1"/>
        </p:nvSpPr>
        <p:spPr>
          <a:xfrm>
            <a:off x="1243625" y="3732695"/>
            <a:ext cx="431936" cy="4320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3" name="矩形 62"/>
          <p:cNvSpPr/>
          <p:nvPr userDrawn="1"/>
        </p:nvSpPr>
        <p:spPr>
          <a:xfrm>
            <a:off x="2813356" y="3238636"/>
            <a:ext cx="431936" cy="43204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4" name="矩形 63"/>
          <p:cNvSpPr/>
          <p:nvPr userDrawn="1"/>
        </p:nvSpPr>
        <p:spPr>
          <a:xfrm>
            <a:off x="2826171" y="3747656"/>
            <a:ext cx="431936" cy="43204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5" name="矩形 64"/>
          <p:cNvSpPr/>
          <p:nvPr userDrawn="1"/>
        </p:nvSpPr>
        <p:spPr>
          <a:xfrm>
            <a:off x="1243625" y="2276872"/>
            <a:ext cx="431936" cy="43204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3" name="图片 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82860" y="116840"/>
            <a:ext cx="1696085" cy="736600"/>
          </a:xfrm>
          <a:prstGeom prst="rect">
            <a:avLst/>
          </a:prstGeom>
        </p:spPr>
      </p:pic>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365"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7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7.png"/><Relationship Id="rId1"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vmlDrawing" Target="../drawings/vmlDrawing1.vml"/><Relationship Id="rId3" Type="http://schemas.openxmlformats.org/officeDocument/2006/relationships/slideLayout" Target="../slideLayouts/slideLayout34.xml"/><Relationship Id="rId2" Type="http://schemas.openxmlformats.org/officeDocument/2006/relationships/image" Target="../media/image13.emf"/><Relationship Id="rId1"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34.xml"/><Relationship Id="rId2" Type="http://schemas.openxmlformats.org/officeDocument/2006/relationships/image" Target="../media/image15.png"/><Relationship Id="rId1"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9.xml"/><Relationship Id="rId1"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9.jpeg"/><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image" Target="../media/image8.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3.xml"/><Relationship Id="rId2" Type="http://schemas.openxmlformats.org/officeDocument/2006/relationships/image" Target="../media/image9.png"/><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3.xml"/><Relationship Id="rId4" Type="http://schemas.openxmlformats.org/officeDocument/2006/relationships/image" Target="../media/image11.png"/><Relationship Id="rId3" Type="http://schemas.openxmlformats.org/officeDocument/2006/relationships/tags" Target="../tags/tag3.xml"/><Relationship Id="rId2" Type="http://schemas.openxmlformats.org/officeDocument/2006/relationships/image" Target="../media/image10.png"/><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9.xml"/><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02.Logo 英文缩写"/>
          <p:cNvPicPr>
            <a:picLocks noChangeAspect="1"/>
          </p:cNvPicPr>
          <p:nvPr/>
        </p:nvPicPr>
        <p:blipFill>
          <a:blip r:embed="rId1"/>
          <a:stretch>
            <a:fillRect/>
          </a:stretch>
        </p:blipFill>
        <p:spPr>
          <a:xfrm>
            <a:off x="4787900" y="354330"/>
            <a:ext cx="1909445" cy="997585"/>
          </a:xfrm>
          <a:prstGeom prst="rect">
            <a:avLst/>
          </a:prstGeom>
        </p:spPr>
      </p:pic>
      <p:sp>
        <p:nvSpPr>
          <p:cNvPr id="40" name="矩形 39"/>
          <p:cNvSpPr/>
          <p:nvPr/>
        </p:nvSpPr>
        <p:spPr>
          <a:xfrm rot="2621981">
            <a:off x="1431234" y="392780"/>
            <a:ext cx="1721965" cy="1721965"/>
          </a:xfrm>
          <a:prstGeom prst="rect">
            <a:avLst/>
          </a:prstGeom>
          <a:gradFill flip="none" rotWithShape="1">
            <a:gsLst>
              <a:gs pos="0">
                <a:srgbClr val="36CDFE">
                  <a:alpha val="71000"/>
                </a:srgbClr>
              </a:gs>
              <a:gs pos="100000">
                <a:srgbClr val="0861A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2" name="矩形 21"/>
          <p:cNvSpPr/>
          <p:nvPr/>
        </p:nvSpPr>
        <p:spPr>
          <a:xfrm>
            <a:off x="17096" y="5948624"/>
            <a:ext cx="431936" cy="43193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p:nvSpPr>
        <p:spPr>
          <a:xfrm>
            <a:off x="550115" y="5464206"/>
            <a:ext cx="431936" cy="431936"/>
          </a:xfrm>
          <a:prstGeom prst="rect">
            <a:avLst/>
          </a:prstGeom>
          <a:solidFill>
            <a:srgbClr val="65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4" name="矩形 23"/>
          <p:cNvSpPr/>
          <p:nvPr/>
        </p:nvSpPr>
        <p:spPr>
          <a:xfrm>
            <a:off x="3196678" y="5954465"/>
            <a:ext cx="431936" cy="438245"/>
          </a:xfrm>
          <a:prstGeom prst="rect">
            <a:avLst/>
          </a:prstGeom>
          <a:solidFill>
            <a:srgbClr val="BFE2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5" name="矩形 24"/>
          <p:cNvSpPr/>
          <p:nvPr/>
        </p:nvSpPr>
        <p:spPr>
          <a:xfrm>
            <a:off x="1627357" y="5948624"/>
            <a:ext cx="431936" cy="43193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6" name="矩形 25"/>
          <p:cNvSpPr/>
          <p:nvPr/>
        </p:nvSpPr>
        <p:spPr>
          <a:xfrm>
            <a:off x="1627357" y="6437591"/>
            <a:ext cx="431936" cy="43193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8" name="矩形 27"/>
          <p:cNvSpPr/>
          <p:nvPr/>
        </p:nvSpPr>
        <p:spPr>
          <a:xfrm>
            <a:off x="1627357" y="5451220"/>
            <a:ext cx="431936" cy="43193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9" name="矩形 28"/>
          <p:cNvSpPr/>
          <p:nvPr/>
        </p:nvSpPr>
        <p:spPr>
          <a:xfrm>
            <a:off x="550115" y="6437591"/>
            <a:ext cx="431936" cy="43193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0" name="矩形 29"/>
          <p:cNvSpPr/>
          <p:nvPr/>
        </p:nvSpPr>
        <p:spPr>
          <a:xfrm>
            <a:off x="2114243" y="5943661"/>
            <a:ext cx="431936" cy="43193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1" name="矩形 30"/>
          <p:cNvSpPr/>
          <p:nvPr/>
        </p:nvSpPr>
        <p:spPr>
          <a:xfrm>
            <a:off x="1086615" y="5464206"/>
            <a:ext cx="431936" cy="43193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2" name="矩形 31"/>
          <p:cNvSpPr/>
          <p:nvPr/>
        </p:nvSpPr>
        <p:spPr>
          <a:xfrm>
            <a:off x="550980" y="5948624"/>
            <a:ext cx="431936" cy="43193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3" name="矩形 32"/>
          <p:cNvSpPr/>
          <p:nvPr/>
        </p:nvSpPr>
        <p:spPr>
          <a:xfrm>
            <a:off x="1094338" y="5948624"/>
            <a:ext cx="431936" cy="431936"/>
          </a:xfrm>
          <a:prstGeom prst="rect">
            <a:avLst/>
          </a:prstGeom>
          <a:solidFill>
            <a:srgbClr val="65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4" name="矩形 33"/>
          <p:cNvSpPr/>
          <p:nvPr/>
        </p:nvSpPr>
        <p:spPr>
          <a:xfrm>
            <a:off x="1094338" y="6437591"/>
            <a:ext cx="431936" cy="43193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5" name="矩形 34"/>
          <p:cNvSpPr/>
          <p:nvPr/>
        </p:nvSpPr>
        <p:spPr>
          <a:xfrm>
            <a:off x="2664069" y="5943661"/>
            <a:ext cx="431936" cy="43193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6" name="矩形 35"/>
          <p:cNvSpPr/>
          <p:nvPr/>
        </p:nvSpPr>
        <p:spPr>
          <a:xfrm>
            <a:off x="2676884" y="6452548"/>
            <a:ext cx="431936" cy="43193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7" name="矩形 36"/>
          <p:cNvSpPr/>
          <p:nvPr/>
        </p:nvSpPr>
        <p:spPr>
          <a:xfrm>
            <a:off x="1094338" y="4982147"/>
            <a:ext cx="431936" cy="43193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8" name="矩形 37"/>
          <p:cNvSpPr/>
          <p:nvPr/>
        </p:nvSpPr>
        <p:spPr>
          <a:xfrm rot="2621981">
            <a:off x="-569382" y="273041"/>
            <a:ext cx="2346219" cy="2346219"/>
          </a:xfrm>
          <a:prstGeom prst="rect">
            <a:avLst/>
          </a:prstGeom>
          <a:gradFill flip="none" rotWithShape="1">
            <a:gsLst>
              <a:gs pos="0">
                <a:srgbClr val="36CDFE">
                  <a:alpha val="71000"/>
                </a:srgbClr>
              </a:gs>
              <a:gs pos="100000">
                <a:srgbClr val="0861A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7" name="文本框 46"/>
          <p:cNvSpPr txBox="1"/>
          <p:nvPr/>
        </p:nvSpPr>
        <p:spPr>
          <a:xfrm>
            <a:off x="2262328" y="2955465"/>
            <a:ext cx="8455977" cy="830997"/>
          </a:xfrm>
          <a:prstGeom prst="rect">
            <a:avLst/>
          </a:prstGeom>
          <a:noFill/>
        </p:spPr>
        <p:txBody>
          <a:bodyPr wrap="square" rtlCol="0">
            <a:spAutoFit/>
          </a:bodyPr>
          <a:lstStyle/>
          <a:p>
            <a:pPr algn="ctr"/>
            <a:r>
              <a:rPr lang="en-US" altLang="zh-CN" sz="4800" dirty="0">
                <a:solidFill>
                  <a:schemeClr val="accent1">
                    <a:lumMod val="50000"/>
                  </a:schemeClr>
                </a:solidFill>
                <a:latin typeface="Cooper Black" panose="0208090404030B020404" charset="0"/>
                <a:ea typeface="微软雅黑" panose="020B0503020204020204" pitchFamily="34" charset="-122"/>
                <a:cs typeface="Cooper Black" panose="0208090404030B020404" charset="0"/>
              </a:rPr>
              <a:t>CPMM</a:t>
            </a:r>
            <a:r>
              <a:rPr lang="en-US" altLang="zh-CN" sz="4400" dirty="0">
                <a:solidFill>
                  <a:schemeClr val="accent1">
                    <a:lumMod val="50000"/>
                  </a:schemeClr>
                </a:solidFill>
                <a:latin typeface="Cooper Black" panose="0208090404030B020404" charset="0"/>
                <a:ea typeface="微软雅黑" panose="020B0503020204020204" pitchFamily="34" charset="-122"/>
                <a:cs typeface="Cooper Black" panose="0208090404030B020404" charset="0"/>
              </a:rPr>
              <a:t> </a:t>
            </a:r>
            <a:r>
              <a:rPr lang="zh-CN" altLang="en-US" sz="4400" dirty="0">
                <a:solidFill>
                  <a:schemeClr val="accent1">
                    <a:lumMod val="50000"/>
                  </a:schemeClr>
                </a:solidFill>
                <a:latin typeface="微软雅黑" panose="020B0503020204020204" pitchFamily="34" charset="-122"/>
                <a:ea typeface="微软雅黑" panose="020B0503020204020204" pitchFamily="34" charset="-122"/>
                <a:cs typeface="Cooper Black" panose="0208090404030B020404" charset="0"/>
              </a:rPr>
              <a:t>软件项目管理能力评估</a:t>
            </a:r>
            <a:endParaRPr lang="zh-CN" altLang="en-US" sz="4400"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5" name="文本框 44"/>
          <p:cNvSpPr txBox="1"/>
          <p:nvPr/>
        </p:nvSpPr>
        <p:spPr>
          <a:xfrm>
            <a:off x="6341745" y="404495"/>
            <a:ext cx="5728970" cy="829945"/>
          </a:xfrm>
          <a:prstGeom prst="rect">
            <a:avLst/>
          </a:prstGeom>
          <a:noFill/>
        </p:spPr>
        <p:txBody>
          <a:bodyPr wrap="square" rtlCol="0">
            <a:spAutoFit/>
          </a:bodyPr>
          <a:lstStyle/>
          <a:p>
            <a:pPr algn="ctr"/>
            <a:r>
              <a:rPr lang="zh-CN" altLang="en-US" sz="4800" b="1" spc="225" dirty="0">
                <a:solidFill>
                  <a:schemeClr val="accent1">
                    <a:lumMod val="50000"/>
                  </a:schemeClr>
                </a:solidFill>
                <a:latin typeface="华文彩云" panose="02010800040101010101" charset="-122"/>
                <a:ea typeface="华文彩云" panose="02010800040101010101" charset="-122"/>
                <a:cs typeface="华文彩云" panose="02010800040101010101" charset="-122"/>
              </a:rPr>
              <a:t>赋能组织</a:t>
            </a:r>
            <a:r>
              <a:rPr lang="en-US" altLang="zh-CN" sz="4800" b="1" spc="225" dirty="0">
                <a:solidFill>
                  <a:schemeClr val="accent1">
                    <a:lumMod val="50000"/>
                  </a:schemeClr>
                </a:solidFill>
                <a:latin typeface="华文彩云" panose="02010800040101010101" charset="-122"/>
                <a:ea typeface="华文彩云" panose="02010800040101010101" charset="-122"/>
                <a:cs typeface="华文彩云" panose="02010800040101010101" charset="-122"/>
              </a:rPr>
              <a:t>  </a:t>
            </a:r>
            <a:r>
              <a:rPr lang="zh-CN" altLang="en-US" sz="4800" b="1" spc="225" dirty="0">
                <a:solidFill>
                  <a:schemeClr val="accent1">
                    <a:lumMod val="50000"/>
                  </a:schemeClr>
                </a:solidFill>
                <a:latin typeface="华文彩云" panose="02010800040101010101" charset="-122"/>
                <a:ea typeface="华文彩云" panose="02010800040101010101" charset="-122"/>
                <a:cs typeface="华文彩云" panose="02010800040101010101" charset="-122"/>
              </a:rPr>
              <a:t>成就不凡</a:t>
            </a:r>
            <a:endParaRPr lang="zh-CN" altLang="en-US" sz="4800" b="1" spc="225" dirty="0">
              <a:solidFill>
                <a:schemeClr val="accent1">
                  <a:lumMod val="50000"/>
                </a:schemeClr>
              </a:solidFill>
              <a:latin typeface="华文彩云" panose="02010800040101010101" charset="-122"/>
              <a:ea typeface="华文彩云" panose="02010800040101010101" charset="-122"/>
              <a:cs typeface="华文彩云" panose="02010800040101010101" charset="-122"/>
            </a:endParaRPr>
          </a:p>
        </p:txBody>
      </p:sp>
      <p:sp>
        <p:nvSpPr>
          <p:cNvPr id="49" name="矩形 48"/>
          <p:cNvSpPr/>
          <p:nvPr/>
        </p:nvSpPr>
        <p:spPr>
          <a:xfrm rot="2621981" flipH="1">
            <a:off x="233901" y="3504304"/>
            <a:ext cx="430261" cy="430261"/>
          </a:xfrm>
          <a:prstGeom prst="rect">
            <a:avLst/>
          </a:prstGeom>
          <a:gradFill flip="none" rotWithShape="1">
            <a:gsLst>
              <a:gs pos="0">
                <a:srgbClr val="36CDFE">
                  <a:alpha val="71000"/>
                </a:srgbClr>
              </a:gs>
              <a:gs pos="100000">
                <a:srgbClr val="0861A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0940" y="5882640"/>
            <a:ext cx="4707890" cy="826135"/>
          </a:xfrm>
          <a:prstGeom prst="rect">
            <a:avLst/>
          </a:prstGeom>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8"/>
          <p:cNvSpPr txBox="1"/>
          <p:nvPr/>
        </p:nvSpPr>
        <p:spPr>
          <a:xfrm>
            <a:off x="248275" y="376083"/>
            <a:ext cx="2779273" cy="923330"/>
          </a:xfrm>
          <a:prstGeom prst="rect">
            <a:avLst/>
          </a:prstGeom>
          <a:noFill/>
          <a:effectLst/>
        </p:spPr>
        <p:txBody>
          <a:bodyPr wrap="square" rtlCol="0">
            <a:spAutoFit/>
          </a:bodyPr>
          <a:lstStyle/>
          <a:p>
            <a:pPr algn="ctr">
              <a:defRPr/>
            </a:pPr>
            <a:r>
              <a:rPr lang="zh-CN" altLang="en-US" sz="5400" b="1"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rPr>
              <a:t>目录</a:t>
            </a:r>
            <a:endParaRPr lang="zh-CN" altLang="en-US" sz="5400" b="1"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 name="组合 1"/>
          <p:cNvGrpSpPr/>
          <p:nvPr/>
        </p:nvGrpSpPr>
        <p:grpSpPr>
          <a:xfrm>
            <a:off x="4042763" y="3139059"/>
            <a:ext cx="6648293" cy="673952"/>
            <a:chOff x="4136628" y="1318845"/>
            <a:chExt cx="6648293" cy="673952"/>
          </a:xfrm>
        </p:grpSpPr>
        <p:sp>
          <p:nvSpPr>
            <p:cNvPr id="10" name="圆角矩形 9"/>
            <p:cNvSpPr/>
            <p:nvPr/>
          </p:nvSpPr>
          <p:spPr>
            <a:xfrm>
              <a:off x="4136628" y="1318845"/>
              <a:ext cx="6648293" cy="673952"/>
            </a:xfrm>
            <a:prstGeom prst="roundRect">
              <a:avLst>
                <a:gd name="adj" fmla="val 50000"/>
              </a:avLst>
            </a:prstGeom>
            <a:solidFill>
              <a:schemeClr val="accent2">
                <a:lumMod val="60000"/>
                <a:lumOff val="40000"/>
              </a:schemeClr>
            </a:solidFill>
            <a:ln w="25400">
              <a:gradFill>
                <a:gsLst>
                  <a:gs pos="0">
                    <a:srgbClr val="4EBBF6"/>
                  </a:gs>
                  <a:gs pos="100000">
                    <a:srgbClr val="1380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350">
                <a:solidFill>
                  <a:prstClr val="white"/>
                </a:solidFill>
                <a:sym typeface="+mn-ea"/>
              </a:endParaRPr>
            </a:p>
          </p:txBody>
        </p:sp>
        <p:sp>
          <p:nvSpPr>
            <p:cNvPr id="11" name="文本框 10"/>
            <p:cNvSpPr txBox="1"/>
            <p:nvPr/>
          </p:nvSpPr>
          <p:spPr>
            <a:xfrm>
              <a:off x="4708574" y="1430814"/>
              <a:ext cx="3678590" cy="414020"/>
            </a:xfrm>
            <a:prstGeom prst="rect">
              <a:avLst/>
            </a:prstGeom>
            <a:noFill/>
          </p:spPr>
          <p:txBody>
            <a:bodyPr wrap="square" rtlCol="0">
              <a:spAutoFit/>
            </a:bodyPr>
            <a:lstStyle/>
            <a:p>
              <a:r>
                <a:rPr lang="en-US" altLang="zh-CN" sz="2100" b="1" dirty="0">
                  <a:solidFill>
                    <a:srgbClr val="17406D">
                      <a:lumMod val="50000"/>
                    </a:srgbClr>
                  </a:solidFill>
                  <a:latin typeface="微软雅黑" panose="020B0503020204020204" pitchFamily="34" charset="-122"/>
                  <a:ea typeface="微软雅黑" panose="020B0503020204020204" pitchFamily="34" charset="-122"/>
                  <a:sym typeface="+mn-ea"/>
                </a:rPr>
                <a:t>CPMM </a:t>
              </a:r>
              <a:r>
                <a:rPr lang="zh-CN" altLang="en-US" sz="2100" b="1" dirty="0">
                  <a:solidFill>
                    <a:schemeClr val="tx2">
                      <a:lumMod val="50000"/>
                    </a:schemeClr>
                  </a:solidFill>
                  <a:latin typeface="微软雅黑" panose="020B0503020204020204" pitchFamily="34" charset="-122"/>
                  <a:ea typeface="微软雅黑" panose="020B0503020204020204" pitchFamily="34" charset="-122"/>
                  <a:sym typeface="+mn-ea"/>
                </a:rPr>
                <a:t>评估的价值</a:t>
              </a:r>
              <a:endParaRPr lang="zh-CN" altLang="en-US" sz="2100" b="1"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12" name="椭圆 11"/>
            <p:cNvSpPr/>
            <p:nvPr/>
          </p:nvSpPr>
          <p:spPr>
            <a:xfrm>
              <a:off x="4193480" y="1366007"/>
              <a:ext cx="545112" cy="545112"/>
            </a:xfrm>
            <a:prstGeom prst="ellipse">
              <a:avLst/>
            </a:prstGeom>
            <a:gradFill>
              <a:gsLst>
                <a:gs pos="0">
                  <a:srgbClr val="F3AA3B"/>
                </a:gs>
                <a:gs pos="100000">
                  <a:srgbClr val="F16D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prstClr val="white"/>
                  </a:solidFill>
                  <a:latin typeface="微软雅黑" panose="020B0503020204020204" pitchFamily="34" charset="-122"/>
                  <a:ea typeface="微软雅黑" panose="020B0503020204020204" pitchFamily="34" charset="-122"/>
                </a:rPr>
                <a:t>2</a:t>
              </a:r>
              <a:endParaRPr lang="en-US" altLang="zh-CN" sz="2100" b="1" dirty="0">
                <a:solidFill>
                  <a:prstClr val="white"/>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4042763" y="4275050"/>
            <a:ext cx="6648293" cy="673952"/>
            <a:chOff x="4136628" y="1318845"/>
            <a:chExt cx="6648293" cy="673952"/>
          </a:xfrm>
        </p:grpSpPr>
        <p:sp>
          <p:nvSpPr>
            <p:cNvPr id="16" name="圆角矩形 15"/>
            <p:cNvSpPr/>
            <p:nvPr/>
          </p:nvSpPr>
          <p:spPr>
            <a:xfrm>
              <a:off x="4136628" y="1318845"/>
              <a:ext cx="6648293" cy="673952"/>
            </a:xfrm>
            <a:prstGeom prst="roundRect">
              <a:avLst>
                <a:gd name="adj" fmla="val 50000"/>
              </a:avLst>
            </a:prstGeom>
            <a:noFill/>
            <a:ln w="25400">
              <a:gradFill>
                <a:gsLst>
                  <a:gs pos="0">
                    <a:srgbClr val="4EBBF6"/>
                  </a:gs>
                  <a:gs pos="100000">
                    <a:srgbClr val="1380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350">
                <a:solidFill>
                  <a:prstClr val="white"/>
                </a:solidFill>
                <a:sym typeface="+mn-ea"/>
              </a:endParaRPr>
            </a:p>
          </p:txBody>
        </p:sp>
        <p:sp>
          <p:nvSpPr>
            <p:cNvPr id="17" name="文本框 16"/>
            <p:cNvSpPr txBox="1"/>
            <p:nvPr/>
          </p:nvSpPr>
          <p:spPr>
            <a:xfrm>
              <a:off x="4708574" y="1430814"/>
              <a:ext cx="3678590" cy="414020"/>
            </a:xfrm>
            <a:prstGeom prst="rect">
              <a:avLst/>
            </a:prstGeom>
            <a:noFill/>
          </p:spPr>
          <p:txBody>
            <a:bodyPr wrap="square" rtlCol="0">
              <a:spAutoFit/>
            </a:bodyPr>
            <a:lstStyle/>
            <a:p>
              <a:r>
                <a:rPr lang="en-US" altLang="zh-CN" sz="2100" b="1" dirty="0">
                  <a:solidFill>
                    <a:srgbClr val="17406D">
                      <a:lumMod val="50000"/>
                    </a:srgbClr>
                  </a:solidFill>
                  <a:latin typeface="微软雅黑" panose="020B0503020204020204" pitchFamily="34" charset="-122"/>
                  <a:ea typeface="微软雅黑" panose="020B0503020204020204" pitchFamily="34" charset="-122"/>
                  <a:sym typeface="+mn-ea"/>
                </a:rPr>
                <a:t>CPMM </a:t>
              </a:r>
              <a:r>
                <a:rPr lang="zh-CN" altLang="en-US" sz="2100" b="1" dirty="0">
                  <a:solidFill>
                    <a:srgbClr val="17406D">
                      <a:lumMod val="50000"/>
                    </a:srgbClr>
                  </a:solidFill>
                  <a:latin typeface="微软雅黑" panose="020B0503020204020204" pitchFamily="34" charset="-122"/>
                  <a:ea typeface="微软雅黑" panose="020B0503020204020204" pitchFamily="34" charset="-122"/>
                  <a:sym typeface="+mn-ea"/>
                </a:rPr>
                <a:t>评估体系</a:t>
              </a:r>
              <a:endParaRPr lang="zh-CN" altLang="en-US" sz="2100" b="1" dirty="0">
                <a:solidFill>
                  <a:srgbClr val="17406D">
                    <a:lumMod val="50000"/>
                  </a:srgbClr>
                </a:solidFill>
                <a:latin typeface="微软雅黑" panose="020B0503020204020204" pitchFamily="34" charset="-122"/>
                <a:ea typeface="微软雅黑" panose="020B0503020204020204" pitchFamily="34" charset="-122"/>
              </a:endParaRPr>
            </a:p>
          </p:txBody>
        </p:sp>
        <p:sp>
          <p:nvSpPr>
            <p:cNvPr id="18" name="椭圆 17"/>
            <p:cNvSpPr/>
            <p:nvPr/>
          </p:nvSpPr>
          <p:spPr>
            <a:xfrm>
              <a:off x="4193480" y="1366007"/>
              <a:ext cx="545112" cy="545112"/>
            </a:xfrm>
            <a:prstGeom prst="ellipse">
              <a:avLst/>
            </a:prstGeom>
            <a:gradFill>
              <a:gsLst>
                <a:gs pos="0">
                  <a:srgbClr val="F3AA3B"/>
                </a:gs>
                <a:gs pos="100000">
                  <a:srgbClr val="F16D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prstClr val="white"/>
                  </a:solidFill>
                  <a:latin typeface="微软雅黑" panose="020B0503020204020204" pitchFamily="34" charset="-122"/>
                  <a:ea typeface="微软雅黑" panose="020B0503020204020204" pitchFamily="34" charset="-122"/>
                </a:rPr>
                <a:t>3</a:t>
              </a:r>
              <a:endParaRPr lang="en-US" altLang="zh-CN" sz="2100" b="1" dirty="0">
                <a:solidFill>
                  <a:prstClr val="white"/>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4042763" y="2003068"/>
            <a:ext cx="6648293" cy="673952"/>
            <a:chOff x="4136628" y="1318845"/>
            <a:chExt cx="6648293" cy="673952"/>
          </a:xfrm>
        </p:grpSpPr>
        <p:sp>
          <p:nvSpPr>
            <p:cNvPr id="20" name="圆角矩形 19"/>
            <p:cNvSpPr/>
            <p:nvPr/>
          </p:nvSpPr>
          <p:spPr>
            <a:xfrm>
              <a:off x="4136628" y="1318845"/>
              <a:ext cx="6648293" cy="673952"/>
            </a:xfrm>
            <a:prstGeom prst="roundRect">
              <a:avLst>
                <a:gd name="adj" fmla="val 50000"/>
              </a:avLst>
            </a:prstGeom>
            <a:noFill/>
            <a:ln w="25400">
              <a:gradFill>
                <a:gsLst>
                  <a:gs pos="0">
                    <a:srgbClr val="4EBBF6"/>
                  </a:gs>
                  <a:gs pos="100000">
                    <a:srgbClr val="1380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350">
                <a:solidFill>
                  <a:schemeClr val="bg1"/>
                </a:solidFill>
                <a:sym typeface="+mn-ea"/>
              </a:endParaRPr>
            </a:p>
          </p:txBody>
        </p:sp>
        <p:sp>
          <p:nvSpPr>
            <p:cNvPr id="21" name="文本框 20"/>
            <p:cNvSpPr txBox="1"/>
            <p:nvPr/>
          </p:nvSpPr>
          <p:spPr>
            <a:xfrm>
              <a:off x="4708573" y="1430814"/>
              <a:ext cx="5729763" cy="414020"/>
            </a:xfrm>
            <a:prstGeom prst="rect">
              <a:avLst/>
            </a:prstGeom>
            <a:noFill/>
          </p:spPr>
          <p:txBody>
            <a:bodyPr wrap="square" rtlCol="0">
              <a:spAutoFit/>
            </a:bodyPr>
            <a:lstStyle/>
            <a:p>
              <a:r>
                <a:rPr lang="zh-CN" altLang="en-US" sz="2100" b="1" dirty="0">
                  <a:latin typeface="微软雅黑" panose="020B0503020204020204" pitchFamily="34" charset="-122"/>
                  <a:ea typeface="微软雅黑" panose="020B0503020204020204" pitchFamily="34" charset="-122"/>
                  <a:sym typeface="+mn-ea"/>
                </a:rPr>
                <a:t>项目经济背景和现状</a:t>
              </a:r>
              <a:endParaRPr lang="zh-CN" altLang="en-US" sz="2100" b="1" dirty="0">
                <a:latin typeface="微软雅黑" panose="020B0503020204020204" pitchFamily="34" charset="-122"/>
                <a:ea typeface="微软雅黑" panose="020B0503020204020204" pitchFamily="34" charset="-122"/>
              </a:endParaRPr>
            </a:p>
          </p:txBody>
        </p:sp>
        <p:sp>
          <p:nvSpPr>
            <p:cNvPr id="28" name="椭圆 27"/>
            <p:cNvSpPr/>
            <p:nvPr/>
          </p:nvSpPr>
          <p:spPr>
            <a:xfrm>
              <a:off x="4193480" y="1366007"/>
              <a:ext cx="545112" cy="545112"/>
            </a:xfrm>
            <a:prstGeom prst="ellipse">
              <a:avLst/>
            </a:prstGeom>
            <a:gradFill>
              <a:gsLst>
                <a:gs pos="0">
                  <a:srgbClr val="F3AA3B"/>
                </a:gs>
                <a:gs pos="100000">
                  <a:srgbClr val="F16D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prstClr val="white"/>
                  </a:solidFill>
                  <a:latin typeface="微软雅黑" panose="020B0503020204020204" pitchFamily="34" charset="-122"/>
                  <a:ea typeface="微软雅黑" panose="020B0503020204020204" pitchFamily="34" charset="-122"/>
                </a:rPr>
                <a:t>1</a:t>
              </a:r>
              <a:endParaRPr lang="en-US" altLang="zh-CN" sz="2100" b="1" dirty="0">
                <a:solidFill>
                  <a:prstClr val="white"/>
                </a:solidFill>
                <a:latin typeface="微软雅黑" panose="020B0503020204020204" pitchFamily="34" charset="-122"/>
                <a:ea typeface="微软雅黑" panose="020B0503020204020204" pitchFamily="34" charset="-122"/>
              </a:endParaRPr>
            </a:p>
          </p:txBody>
        </p:sp>
      </p:gr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35" y="162560"/>
            <a:ext cx="1217295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危中有机 唯创新者胜</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
        <p:nvSpPr>
          <p:cNvPr id="48" name="任意多边形 47"/>
          <p:cNvSpPr/>
          <p:nvPr/>
        </p:nvSpPr>
        <p:spPr bwMode="auto">
          <a:xfrm>
            <a:off x="5589778" y="930774"/>
            <a:ext cx="1012447" cy="5733256"/>
          </a:xfrm>
          <a:custGeom>
            <a:avLst/>
            <a:gdLst>
              <a:gd name="connsiteX0" fmla="*/ 379398 w 759335"/>
              <a:gd name="connsiteY0" fmla="*/ 0 h 4299942"/>
              <a:gd name="connsiteX1" fmla="*/ 427935 w 759335"/>
              <a:gd name="connsiteY1" fmla="*/ 21630 h 4299942"/>
              <a:gd name="connsiteX2" fmla="*/ 745044 w 759335"/>
              <a:gd name="connsiteY2" fmla="*/ 339318 h 4299942"/>
              <a:gd name="connsiteX3" fmla="*/ 759335 w 759335"/>
              <a:gd name="connsiteY3" fmla="*/ 371222 h 4299942"/>
              <a:gd name="connsiteX4" fmla="*/ 716731 w 759335"/>
              <a:gd name="connsiteY4" fmla="*/ 413940 h 4299942"/>
              <a:gd name="connsiteX5" fmla="*/ 713764 w 759335"/>
              <a:gd name="connsiteY5" fmla="*/ 413670 h 4299942"/>
              <a:gd name="connsiteX6" fmla="*/ 653632 w 759335"/>
              <a:gd name="connsiteY6" fmla="*/ 413940 h 4299942"/>
              <a:gd name="connsiteX7" fmla="*/ 653363 w 759335"/>
              <a:gd name="connsiteY7" fmla="*/ 413940 h 4299942"/>
              <a:gd name="connsiteX8" fmla="*/ 642307 w 759335"/>
              <a:gd name="connsiteY8" fmla="*/ 424755 h 4299942"/>
              <a:gd name="connsiteX9" fmla="*/ 642307 w 759335"/>
              <a:gd name="connsiteY9" fmla="*/ 425026 h 4299942"/>
              <a:gd name="connsiteX10" fmla="*/ 642307 w 759335"/>
              <a:gd name="connsiteY10" fmla="*/ 576064 h 4299942"/>
              <a:gd name="connsiteX11" fmla="*/ 642307 w 759335"/>
              <a:gd name="connsiteY11" fmla="*/ 648072 h 4299942"/>
              <a:gd name="connsiteX12" fmla="*/ 642307 w 759335"/>
              <a:gd name="connsiteY12" fmla="*/ 2952328 h 4299942"/>
              <a:gd name="connsiteX13" fmla="*/ 642307 w 759335"/>
              <a:gd name="connsiteY13" fmla="*/ 3407266 h 4299942"/>
              <a:gd name="connsiteX14" fmla="*/ 642307 w 759335"/>
              <a:gd name="connsiteY14" fmla="*/ 3816424 h 4299942"/>
              <a:gd name="connsiteX15" fmla="*/ 642307 w 759335"/>
              <a:gd name="connsiteY15" fmla="*/ 3888432 h 4299942"/>
              <a:gd name="connsiteX16" fmla="*/ 642307 w 759335"/>
              <a:gd name="connsiteY16" fmla="*/ 4299942 h 4299942"/>
              <a:gd name="connsiteX17" fmla="*/ 118647 w 759335"/>
              <a:gd name="connsiteY17" fmla="*/ 4299942 h 4299942"/>
              <a:gd name="connsiteX18" fmla="*/ 118647 w 759335"/>
              <a:gd name="connsiteY18" fmla="*/ 3888432 h 4299942"/>
              <a:gd name="connsiteX19" fmla="*/ 118647 w 759335"/>
              <a:gd name="connsiteY19" fmla="*/ 3816424 h 4299942"/>
              <a:gd name="connsiteX20" fmla="*/ 118647 w 759335"/>
              <a:gd name="connsiteY20" fmla="*/ 3407266 h 4299942"/>
              <a:gd name="connsiteX21" fmla="*/ 118647 w 759335"/>
              <a:gd name="connsiteY21" fmla="*/ 2952328 h 4299942"/>
              <a:gd name="connsiteX22" fmla="*/ 118647 w 759335"/>
              <a:gd name="connsiteY22" fmla="*/ 648072 h 4299942"/>
              <a:gd name="connsiteX23" fmla="*/ 118647 w 759335"/>
              <a:gd name="connsiteY23" fmla="*/ 576064 h 4299942"/>
              <a:gd name="connsiteX24" fmla="*/ 118647 w 759335"/>
              <a:gd name="connsiteY24" fmla="*/ 425296 h 4299942"/>
              <a:gd name="connsiteX25" fmla="*/ 118647 w 759335"/>
              <a:gd name="connsiteY25" fmla="*/ 425026 h 4299942"/>
              <a:gd name="connsiteX26" fmla="*/ 107591 w 759335"/>
              <a:gd name="connsiteY26" fmla="*/ 413940 h 4299942"/>
              <a:gd name="connsiteX27" fmla="*/ 107321 w 759335"/>
              <a:gd name="connsiteY27" fmla="*/ 413940 h 4299942"/>
              <a:gd name="connsiteX28" fmla="*/ 107052 w 759335"/>
              <a:gd name="connsiteY28" fmla="*/ 413940 h 4299942"/>
              <a:gd name="connsiteX29" fmla="*/ 43684 w 759335"/>
              <a:gd name="connsiteY29" fmla="*/ 413940 h 4299942"/>
              <a:gd name="connsiteX30" fmla="*/ 42605 w 759335"/>
              <a:gd name="connsiteY30" fmla="*/ 413940 h 4299942"/>
              <a:gd name="connsiteX31" fmla="*/ 0 w 759335"/>
              <a:gd name="connsiteY31" fmla="*/ 371222 h 4299942"/>
              <a:gd name="connsiteX32" fmla="*/ 12674 w 759335"/>
              <a:gd name="connsiteY32" fmla="*/ 340669 h 4299942"/>
              <a:gd name="connsiteX33" fmla="*/ 333288 w 759335"/>
              <a:gd name="connsiteY33" fmla="*/ 19197 h 4299942"/>
              <a:gd name="connsiteX34" fmla="*/ 379398 w 759335"/>
              <a:gd name="connsiteY34" fmla="*/ 0 h 429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59335" h="4299942">
                <a:moveTo>
                  <a:pt x="379398" y="0"/>
                </a:moveTo>
                <a:cubicBezTo>
                  <a:pt x="398813" y="0"/>
                  <a:pt x="416071" y="8382"/>
                  <a:pt x="427935" y="21630"/>
                </a:cubicBezTo>
                <a:lnTo>
                  <a:pt x="745044" y="339318"/>
                </a:lnTo>
                <a:cubicBezTo>
                  <a:pt x="753673" y="347158"/>
                  <a:pt x="759335" y="358514"/>
                  <a:pt x="759335" y="371222"/>
                </a:cubicBezTo>
                <a:cubicBezTo>
                  <a:pt x="759335" y="394744"/>
                  <a:pt x="740190" y="413940"/>
                  <a:pt x="716731" y="413940"/>
                </a:cubicBezTo>
                <a:cubicBezTo>
                  <a:pt x="715652" y="413940"/>
                  <a:pt x="714843" y="413940"/>
                  <a:pt x="713764" y="413670"/>
                </a:cubicBezTo>
                <a:lnTo>
                  <a:pt x="653632" y="413940"/>
                </a:lnTo>
                <a:lnTo>
                  <a:pt x="653363" y="413940"/>
                </a:lnTo>
                <a:cubicBezTo>
                  <a:pt x="647161" y="413940"/>
                  <a:pt x="642307" y="418807"/>
                  <a:pt x="642307" y="424755"/>
                </a:cubicBezTo>
                <a:lnTo>
                  <a:pt x="642307" y="425026"/>
                </a:lnTo>
                <a:lnTo>
                  <a:pt x="642307" y="576064"/>
                </a:lnTo>
                <a:lnTo>
                  <a:pt x="642307" y="648072"/>
                </a:lnTo>
                <a:lnTo>
                  <a:pt x="642307" y="2952328"/>
                </a:lnTo>
                <a:lnTo>
                  <a:pt x="642307" y="3407266"/>
                </a:lnTo>
                <a:lnTo>
                  <a:pt x="642307" y="3816424"/>
                </a:lnTo>
                <a:lnTo>
                  <a:pt x="642307" y="3888432"/>
                </a:lnTo>
                <a:lnTo>
                  <a:pt x="642307" y="4299942"/>
                </a:lnTo>
                <a:lnTo>
                  <a:pt x="118647" y="4299942"/>
                </a:lnTo>
                <a:lnTo>
                  <a:pt x="118647" y="3888432"/>
                </a:lnTo>
                <a:lnTo>
                  <a:pt x="118647" y="3816424"/>
                </a:lnTo>
                <a:lnTo>
                  <a:pt x="118647" y="3407266"/>
                </a:lnTo>
                <a:lnTo>
                  <a:pt x="118647" y="2952328"/>
                </a:lnTo>
                <a:lnTo>
                  <a:pt x="118647" y="648072"/>
                </a:lnTo>
                <a:lnTo>
                  <a:pt x="118647" y="576064"/>
                </a:lnTo>
                <a:lnTo>
                  <a:pt x="118647" y="425296"/>
                </a:lnTo>
                <a:lnTo>
                  <a:pt x="118647" y="425026"/>
                </a:lnTo>
                <a:cubicBezTo>
                  <a:pt x="118647" y="418807"/>
                  <a:pt x="113523" y="413940"/>
                  <a:pt x="107591" y="413940"/>
                </a:cubicBezTo>
                <a:lnTo>
                  <a:pt x="107321" y="413940"/>
                </a:lnTo>
                <a:lnTo>
                  <a:pt x="107052" y="413940"/>
                </a:lnTo>
                <a:lnTo>
                  <a:pt x="43684" y="413940"/>
                </a:lnTo>
                <a:lnTo>
                  <a:pt x="42605" y="413940"/>
                </a:lnTo>
                <a:cubicBezTo>
                  <a:pt x="18876" y="413940"/>
                  <a:pt x="0" y="394744"/>
                  <a:pt x="0" y="371222"/>
                </a:cubicBezTo>
                <a:cubicBezTo>
                  <a:pt x="0" y="359325"/>
                  <a:pt x="4854" y="348510"/>
                  <a:pt x="12674" y="340669"/>
                </a:cubicBezTo>
                <a:lnTo>
                  <a:pt x="333288" y="19197"/>
                </a:lnTo>
                <a:cubicBezTo>
                  <a:pt x="345153" y="7300"/>
                  <a:pt x="361601" y="0"/>
                  <a:pt x="379398" y="0"/>
                </a:cubicBezTo>
                <a:close/>
              </a:path>
            </a:pathLst>
          </a:custGeom>
          <a:solidFill>
            <a:sysClr val="window" lastClr="FFFFFF">
              <a:lumMod val="75000"/>
            </a:sysClr>
          </a:solidFill>
          <a:ln w="25400" cap="flat" cmpd="sng" algn="ctr">
            <a:noFill/>
            <a:prstDash val="solid"/>
          </a:ln>
          <a:effectLst>
            <a:innerShdw blurRad="63500" dist="25400" dir="18900000">
              <a:prstClr val="black">
                <a:alpha val="50000"/>
              </a:prstClr>
            </a:innerShdw>
          </a:effectLst>
        </p:spPr>
        <p:txBody>
          <a:bodyPr rot="0" spcFirstLastPara="0" vertOverflow="overflow" horzOverflow="overflow" vert="horz" wrap="square" lIns="121920" tIns="60960" rIns="121920" bIns="60960" numCol="1" spcCol="0" rtlCol="0" fromWordArt="0" anchor="ctr" anchorCtr="0" forceAA="0" compatLnSpc="1">
            <a:noAutofit/>
          </a:bodyPr>
          <a:lstStyle/>
          <a:p>
            <a:pPr algn="ctr" fontAlgn="base">
              <a:spcBef>
                <a:spcPct val="0"/>
              </a:spcBef>
              <a:spcAft>
                <a:spcPct val="0"/>
              </a:spcAft>
              <a:defRPr/>
            </a:pPr>
            <a:endParaRPr lang="zh-CN" altLang="en-US" sz="2400" kern="0">
              <a:solidFill>
                <a:prstClr val="white"/>
              </a:solidFill>
            </a:endParaRPr>
          </a:p>
        </p:txBody>
      </p:sp>
      <p:grpSp>
        <p:nvGrpSpPr>
          <p:cNvPr id="49" name="组合 48"/>
          <p:cNvGrpSpPr/>
          <p:nvPr/>
        </p:nvGrpSpPr>
        <p:grpSpPr>
          <a:xfrm>
            <a:off x="872916" y="1275449"/>
            <a:ext cx="4772075" cy="5388583"/>
            <a:chOff x="654687" y="1102064"/>
            <a:chExt cx="3579056" cy="4041437"/>
          </a:xfrm>
        </p:grpSpPr>
        <p:grpSp>
          <p:nvGrpSpPr>
            <p:cNvPr id="50" name="组合 49"/>
            <p:cNvGrpSpPr/>
            <p:nvPr/>
          </p:nvGrpSpPr>
          <p:grpSpPr>
            <a:xfrm>
              <a:off x="1259632" y="1102064"/>
              <a:ext cx="2136766" cy="531148"/>
              <a:chOff x="1259632" y="1102064"/>
              <a:chExt cx="2136766" cy="531148"/>
            </a:xfrm>
          </p:grpSpPr>
          <p:sp>
            <p:nvSpPr>
              <p:cNvPr id="53" name="圆角矩形 52"/>
              <p:cNvSpPr/>
              <p:nvPr/>
            </p:nvSpPr>
            <p:spPr>
              <a:xfrm>
                <a:off x="1259632" y="1102064"/>
                <a:ext cx="2136766" cy="531148"/>
              </a:xfrm>
              <a:prstGeom prst="roundRect">
                <a:avLst>
                  <a:gd name="adj" fmla="val 50000"/>
                </a:avLst>
              </a:prstGeom>
              <a:solidFill>
                <a:srgbClr val="24699C"/>
              </a:solidFill>
              <a:ln w="9525" cap="flat" cmpd="sng" algn="ctr">
                <a:gradFill flip="none" rotWithShape="1">
                  <a:gsLst>
                    <a:gs pos="0">
                      <a:sysClr val="window" lastClr="FFFFFF">
                        <a:lumMod val="75000"/>
                      </a:sysClr>
                    </a:gs>
                    <a:gs pos="100000">
                      <a:sysClr val="window" lastClr="FFFFFF"/>
                    </a:gs>
                  </a:gsLst>
                  <a:lin ang="18900000" scaled="1"/>
                  <a:tileRect/>
                </a:gradFill>
                <a:prstDash val="solid"/>
              </a:ln>
              <a:effectLst>
                <a:outerShdw blurRad="101600" dist="25400" dir="8100000" algn="tr" rotWithShape="0">
                  <a:prstClr val="black">
                    <a:alpha val="30000"/>
                  </a:prstClr>
                </a:outerShdw>
              </a:effectLst>
            </p:spPr>
            <p:txBody>
              <a:bodyPr wrap="square" rtlCol="0" anchor="ctr">
                <a:noAutofit/>
              </a:bodyPr>
              <a:lstStyle/>
              <a:p>
                <a:pPr algn="ctr" fontAlgn="base">
                  <a:spcBef>
                    <a:spcPct val="0"/>
                  </a:spcBef>
                  <a:spcAft>
                    <a:spcPct val="0"/>
                  </a:spcAft>
                  <a:defRPr/>
                </a:pPr>
                <a:endParaRPr lang="zh-CN" altLang="en-US" sz="2400" kern="0">
                  <a:solidFill>
                    <a:prstClr val="white"/>
                  </a:solidFill>
                </a:endParaRPr>
              </a:p>
            </p:txBody>
          </p:sp>
          <p:sp>
            <p:nvSpPr>
              <p:cNvPr id="54" name="矩形 53"/>
              <p:cNvSpPr>
                <a:spLocks noChangeArrowheads="1"/>
              </p:cNvSpPr>
              <p:nvPr/>
            </p:nvSpPr>
            <p:spPr bwMode="auto">
              <a:xfrm>
                <a:off x="1979712" y="1190380"/>
                <a:ext cx="1238309" cy="31830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ctr" fontAlgn="base">
                  <a:spcBef>
                    <a:spcPct val="0"/>
                  </a:spcBef>
                  <a:spcAft>
                    <a:spcPct val="0"/>
                  </a:spcAft>
                  <a:defRPr/>
                </a:pPr>
                <a:r>
                  <a:rPr lang="zh-CN" altLang="en-US" sz="2935" b="1" kern="0" cap="all" dirty="0">
                    <a:solidFill>
                      <a:sysClr val="window" lastClr="FFFFFF"/>
                    </a:solidFill>
                    <a:latin typeface="微软雅黑" panose="020B0503020204020204" pitchFamily="34" charset="-122"/>
                    <a:ea typeface="微软雅黑" panose="020B0503020204020204" pitchFamily="34" charset="-122"/>
                  </a:rPr>
                  <a:t>机遇</a:t>
                </a:r>
                <a:endParaRPr lang="zh-CN" altLang="en-US" sz="2935" b="1" kern="0" cap="all" dirty="0">
                  <a:solidFill>
                    <a:sysClr val="window" lastClr="FFFFFF"/>
                  </a:solidFill>
                  <a:latin typeface="微软雅黑" panose="020B0503020204020204" pitchFamily="34" charset="-122"/>
                  <a:ea typeface="微软雅黑" panose="020B0503020204020204" pitchFamily="34" charset="-122"/>
                </a:endParaRPr>
              </a:p>
            </p:txBody>
          </p:sp>
          <p:grpSp>
            <p:nvGrpSpPr>
              <p:cNvPr id="55" name="组合 54"/>
              <p:cNvGrpSpPr/>
              <p:nvPr/>
            </p:nvGrpSpPr>
            <p:grpSpPr>
              <a:xfrm>
                <a:off x="1475656" y="1252121"/>
                <a:ext cx="397946" cy="231034"/>
                <a:chOff x="5037990" y="1963784"/>
                <a:chExt cx="552270" cy="320630"/>
              </a:xfrm>
              <a:solidFill>
                <a:sysClr val="window" lastClr="FFFFFF">
                  <a:lumMod val="75000"/>
                </a:sysClr>
              </a:solidFill>
            </p:grpSpPr>
            <p:sp>
              <p:nvSpPr>
                <p:cNvPr id="56" name="Freeform 433"/>
                <p:cNvSpPr/>
                <p:nvPr/>
              </p:nvSpPr>
              <p:spPr bwMode="auto">
                <a:xfrm>
                  <a:off x="5433731" y="2051515"/>
                  <a:ext cx="156529" cy="232899"/>
                </a:xfrm>
                <a:custGeom>
                  <a:avLst/>
                  <a:gdLst>
                    <a:gd name="T0" fmla="*/ 762 w 1240"/>
                    <a:gd name="T1" fmla="*/ 823 h 1847"/>
                    <a:gd name="T2" fmla="*/ 817 w 1240"/>
                    <a:gd name="T3" fmla="*/ 766 h 1847"/>
                    <a:gd name="T4" fmla="*/ 863 w 1240"/>
                    <a:gd name="T5" fmla="*/ 700 h 1847"/>
                    <a:gd name="T6" fmla="*/ 897 w 1240"/>
                    <a:gd name="T7" fmla="*/ 627 h 1847"/>
                    <a:gd name="T8" fmla="*/ 918 w 1240"/>
                    <a:gd name="T9" fmla="*/ 548 h 1847"/>
                    <a:gd name="T10" fmla="*/ 925 w 1240"/>
                    <a:gd name="T11" fmla="*/ 464 h 1847"/>
                    <a:gd name="T12" fmla="*/ 923 w 1240"/>
                    <a:gd name="T13" fmla="*/ 417 h 1847"/>
                    <a:gd name="T14" fmla="*/ 911 w 1240"/>
                    <a:gd name="T15" fmla="*/ 349 h 1847"/>
                    <a:gd name="T16" fmla="*/ 889 w 1240"/>
                    <a:gd name="T17" fmla="*/ 284 h 1847"/>
                    <a:gd name="T18" fmla="*/ 858 w 1240"/>
                    <a:gd name="T19" fmla="*/ 224 h 1847"/>
                    <a:gd name="T20" fmla="*/ 819 w 1240"/>
                    <a:gd name="T21" fmla="*/ 169 h 1847"/>
                    <a:gd name="T22" fmla="*/ 774 w 1240"/>
                    <a:gd name="T23" fmla="*/ 121 h 1847"/>
                    <a:gd name="T24" fmla="*/ 721 w 1240"/>
                    <a:gd name="T25" fmla="*/ 79 h 1847"/>
                    <a:gd name="T26" fmla="*/ 664 w 1240"/>
                    <a:gd name="T27" fmla="*/ 45 h 1847"/>
                    <a:gd name="T28" fmla="*/ 600 w 1240"/>
                    <a:gd name="T29" fmla="*/ 21 h 1847"/>
                    <a:gd name="T30" fmla="*/ 533 w 1240"/>
                    <a:gd name="T31" fmla="*/ 5 h 1847"/>
                    <a:gd name="T32" fmla="*/ 463 w 1240"/>
                    <a:gd name="T33" fmla="*/ 0 h 1847"/>
                    <a:gd name="T34" fmla="*/ 415 w 1240"/>
                    <a:gd name="T35" fmla="*/ 2 h 1847"/>
                    <a:gd name="T36" fmla="*/ 347 w 1240"/>
                    <a:gd name="T37" fmla="*/ 14 h 1847"/>
                    <a:gd name="T38" fmla="*/ 282 w 1240"/>
                    <a:gd name="T39" fmla="*/ 35 h 1847"/>
                    <a:gd name="T40" fmla="*/ 222 w 1240"/>
                    <a:gd name="T41" fmla="*/ 66 h 1847"/>
                    <a:gd name="T42" fmla="*/ 168 w 1240"/>
                    <a:gd name="T43" fmla="*/ 104 h 1847"/>
                    <a:gd name="T44" fmla="*/ 120 w 1240"/>
                    <a:gd name="T45" fmla="*/ 150 h 1847"/>
                    <a:gd name="T46" fmla="*/ 79 w 1240"/>
                    <a:gd name="T47" fmla="*/ 201 h 1847"/>
                    <a:gd name="T48" fmla="*/ 45 w 1240"/>
                    <a:gd name="T49" fmla="*/ 259 h 1847"/>
                    <a:gd name="T50" fmla="*/ 20 w 1240"/>
                    <a:gd name="T51" fmla="*/ 322 h 1847"/>
                    <a:gd name="T52" fmla="*/ 5 w 1240"/>
                    <a:gd name="T53" fmla="*/ 389 h 1847"/>
                    <a:gd name="T54" fmla="*/ 0 w 1240"/>
                    <a:gd name="T55" fmla="*/ 459 h 1847"/>
                    <a:gd name="T56" fmla="*/ 3 w 1240"/>
                    <a:gd name="T57" fmla="*/ 515 h 1847"/>
                    <a:gd name="T58" fmla="*/ 20 w 1240"/>
                    <a:gd name="T59" fmla="*/ 592 h 1847"/>
                    <a:gd name="T60" fmla="*/ 50 w 1240"/>
                    <a:gd name="T61" fmla="*/ 664 h 1847"/>
                    <a:gd name="T62" fmla="*/ 92 w 1240"/>
                    <a:gd name="T63" fmla="*/ 729 h 1847"/>
                    <a:gd name="T64" fmla="*/ 144 w 1240"/>
                    <a:gd name="T65" fmla="*/ 787 h 1847"/>
                    <a:gd name="T66" fmla="*/ 183 w 1240"/>
                    <a:gd name="T67" fmla="*/ 820 h 1847"/>
                    <a:gd name="T68" fmla="*/ 123 w 1240"/>
                    <a:gd name="T69" fmla="*/ 863 h 1847"/>
                    <a:gd name="T70" fmla="*/ 29 w 1240"/>
                    <a:gd name="T71" fmla="*/ 956 h 1847"/>
                    <a:gd name="T72" fmla="*/ 78 w 1240"/>
                    <a:gd name="T73" fmla="*/ 1057 h 1847"/>
                    <a:gd name="T74" fmla="*/ 141 w 1240"/>
                    <a:gd name="T75" fmla="*/ 1223 h 1847"/>
                    <a:gd name="T76" fmla="*/ 192 w 1240"/>
                    <a:gd name="T77" fmla="*/ 1397 h 1847"/>
                    <a:gd name="T78" fmla="*/ 227 w 1240"/>
                    <a:gd name="T79" fmla="*/ 1572 h 1847"/>
                    <a:gd name="T80" fmla="*/ 246 w 1240"/>
                    <a:gd name="T81" fmla="*/ 1742 h 1847"/>
                    <a:gd name="T82" fmla="*/ 1240 w 1240"/>
                    <a:gd name="T83" fmla="*/ 1847 h 1847"/>
                    <a:gd name="T84" fmla="*/ 1238 w 1240"/>
                    <a:gd name="T85" fmla="*/ 1765 h 1847"/>
                    <a:gd name="T86" fmla="*/ 1225 w 1240"/>
                    <a:gd name="T87" fmla="*/ 1642 h 1847"/>
                    <a:gd name="T88" fmla="*/ 1203 w 1240"/>
                    <a:gd name="T89" fmla="*/ 1524 h 1847"/>
                    <a:gd name="T90" fmla="*/ 1172 w 1240"/>
                    <a:gd name="T91" fmla="*/ 1411 h 1847"/>
                    <a:gd name="T92" fmla="*/ 1132 w 1240"/>
                    <a:gd name="T93" fmla="*/ 1303 h 1847"/>
                    <a:gd name="T94" fmla="*/ 1083 w 1240"/>
                    <a:gd name="T95" fmla="*/ 1203 h 1847"/>
                    <a:gd name="T96" fmla="*/ 1027 w 1240"/>
                    <a:gd name="T97" fmla="*/ 1110 h 1847"/>
                    <a:gd name="T98" fmla="*/ 965 w 1240"/>
                    <a:gd name="T99" fmla="*/ 1026 h 1847"/>
                    <a:gd name="T100" fmla="*/ 896 w 1240"/>
                    <a:gd name="T101" fmla="*/ 952 h 1847"/>
                    <a:gd name="T102" fmla="*/ 821 w 1240"/>
                    <a:gd name="T103" fmla="*/ 890 h 1847"/>
                    <a:gd name="T104" fmla="*/ 741 w 1240"/>
                    <a:gd name="T105" fmla="*/ 840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40" h="1847">
                      <a:moveTo>
                        <a:pt x="741" y="840"/>
                      </a:moveTo>
                      <a:lnTo>
                        <a:pt x="741" y="840"/>
                      </a:lnTo>
                      <a:lnTo>
                        <a:pt x="762" y="823"/>
                      </a:lnTo>
                      <a:lnTo>
                        <a:pt x="781" y="806"/>
                      </a:lnTo>
                      <a:lnTo>
                        <a:pt x="800" y="787"/>
                      </a:lnTo>
                      <a:lnTo>
                        <a:pt x="817" y="766"/>
                      </a:lnTo>
                      <a:lnTo>
                        <a:pt x="834" y="746"/>
                      </a:lnTo>
                      <a:lnTo>
                        <a:pt x="848" y="724"/>
                      </a:lnTo>
                      <a:lnTo>
                        <a:pt x="863" y="700"/>
                      </a:lnTo>
                      <a:lnTo>
                        <a:pt x="875" y="677"/>
                      </a:lnTo>
                      <a:lnTo>
                        <a:pt x="886" y="653"/>
                      </a:lnTo>
                      <a:lnTo>
                        <a:pt x="897" y="627"/>
                      </a:lnTo>
                      <a:lnTo>
                        <a:pt x="905" y="601"/>
                      </a:lnTo>
                      <a:lnTo>
                        <a:pt x="912" y="574"/>
                      </a:lnTo>
                      <a:lnTo>
                        <a:pt x="918" y="548"/>
                      </a:lnTo>
                      <a:lnTo>
                        <a:pt x="922" y="521"/>
                      </a:lnTo>
                      <a:lnTo>
                        <a:pt x="924" y="493"/>
                      </a:lnTo>
                      <a:lnTo>
                        <a:pt x="925" y="464"/>
                      </a:lnTo>
                      <a:lnTo>
                        <a:pt x="925" y="464"/>
                      </a:lnTo>
                      <a:lnTo>
                        <a:pt x="924" y="440"/>
                      </a:lnTo>
                      <a:lnTo>
                        <a:pt x="923" y="417"/>
                      </a:lnTo>
                      <a:lnTo>
                        <a:pt x="920" y="394"/>
                      </a:lnTo>
                      <a:lnTo>
                        <a:pt x="916" y="371"/>
                      </a:lnTo>
                      <a:lnTo>
                        <a:pt x="911" y="349"/>
                      </a:lnTo>
                      <a:lnTo>
                        <a:pt x="905" y="327"/>
                      </a:lnTo>
                      <a:lnTo>
                        <a:pt x="898" y="305"/>
                      </a:lnTo>
                      <a:lnTo>
                        <a:pt x="889" y="284"/>
                      </a:lnTo>
                      <a:lnTo>
                        <a:pt x="880" y="263"/>
                      </a:lnTo>
                      <a:lnTo>
                        <a:pt x="870" y="243"/>
                      </a:lnTo>
                      <a:lnTo>
                        <a:pt x="858" y="224"/>
                      </a:lnTo>
                      <a:lnTo>
                        <a:pt x="846" y="205"/>
                      </a:lnTo>
                      <a:lnTo>
                        <a:pt x="834" y="187"/>
                      </a:lnTo>
                      <a:lnTo>
                        <a:pt x="819" y="169"/>
                      </a:lnTo>
                      <a:lnTo>
                        <a:pt x="805" y="153"/>
                      </a:lnTo>
                      <a:lnTo>
                        <a:pt x="789" y="136"/>
                      </a:lnTo>
                      <a:lnTo>
                        <a:pt x="774" y="121"/>
                      </a:lnTo>
                      <a:lnTo>
                        <a:pt x="756" y="106"/>
                      </a:lnTo>
                      <a:lnTo>
                        <a:pt x="740" y="93"/>
                      </a:lnTo>
                      <a:lnTo>
                        <a:pt x="721" y="79"/>
                      </a:lnTo>
                      <a:lnTo>
                        <a:pt x="703" y="67"/>
                      </a:lnTo>
                      <a:lnTo>
                        <a:pt x="683" y="56"/>
                      </a:lnTo>
                      <a:lnTo>
                        <a:pt x="664" y="45"/>
                      </a:lnTo>
                      <a:lnTo>
                        <a:pt x="643" y="36"/>
                      </a:lnTo>
                      <a:lnTo>
                        <a:pt x="621" y="28"/>
                      </a:lnTo>
                      <a:lnTo>
                        <a:pt x="600" y="21"/>
                      </a:lnTo>
                      <a:lnTo>
                        <a:pt x="578" y="14"/>
                      </a:lnTo>
                      <a:lnTo>
                        <a:pt x="555" y="9"/>
                      </a:lnTo>
                      <a:lnTo>
                        <a:pt x="533" y="5"/>
                      </a:lnTo>
                      <a:lnTo>
                        <a:pt x="510" y="2"/>
                      </a:lnTo>
                      <a:lnTo>
                        <a:pt x="486" y="0"/>
                      </a:lnTo>
                      <a:lnTo>
                        <a:pt x="463" y="0"/>
                      </a:lnTo>
                      <a:lnTo>
                        <a:pt x="463" y="0"/>
                      </a:lnTo>
                      <a:lnTo>
                        <a:pt x="439" y="0"/>
                      </a:lnTo>
                      <a:lnTo>
                        <a:pt x="415" y="2"/>
                      </a:lnTo>
                      <a:lnTo>
                        <a:pt x="392" y="5"/>
                      </a:lnTo>
                      <a:lnTo>
                        <a:pt x="370" y="9"/>
                      </a:lnTo>
                      <a:lnTo>
                        <a:pt x="347" y="14"/>
                      </a:lnTo>
                      <a:lnTo>
                        <a:pt x="326" y="21"/>
                      </a:lnTo>
                      <a:lnTo>
                        <a:pt x="304" y="28"/>
                      </a:lnTo>
                      <a:lnTo>
                        <a:pt x="282" y="35"/>
                      </a:lnTo>
                      <a:lnTo>
                        <a:pt x="262" y="44"/>
                      </a:lnTo>
                      <a:lnTo>
                        <a:pt x="242" y="55"/>
                      </a:lnTo>
                      <a:lnTo>
                        <a:pt x="222" y="66"/>
                      </a:lnTo>
                      <a:lnTo>
                        <a:pt x="204" y="77"/>
                      </a:lnTo>
                      <a:lnTo>
                        <a:pt x="185" y="91"/>
                      </a:lnTo>
                      <a:lnTo>
                        <a:pt x="168" y="104"/>
                      </a:lnTo>
                      <a:lnTo>
                        <a:pt x="151" y="119"/>
                      </a:lnTo>
                      <a:lnTo>
                        <a:pt x="136" y="133"/>
                      </a:lnTo>
                      <a:lnTo>
                        <a:pt x="120" y="150"/>
                      </a:lnTo>
                      <a:lnTo>
                        <a:pt x="106" y="166"/>
                      </a:lnTo>
                      <a:lnTo>
                        <a:pt x="92" y="184"/>
                      </a:lnTo>
                      <a:lnTo>
                        <a:pt x="79" y="201"/>
                      </a:lnTo>
                      <a:lnTo>
                        <a:pt x="67" y="220"/>
                      </a:lnTo>
                      <a:lnTo>
                        <a:pt x="55" y="239"/>
                      </a:lnTo>
                      <a:lnTo>
                        <a:pt x="45" y="259"/>
                      </a:lnTo>
                      <a:lnTo>
                        <a:pt x="36" y="279"/>
                      </a:lnTo>
                      <a:lnTo>
                        <a:pt x="28" y="300"/>
                      </a:lnTo>
                      <a:lnTo>
                        <a:pt x="20" y="322"/>
                      </a:lnTo>
                      <a:lnTo>
                        <a:pt x="14" y="343"/>
                      </a:lnTo>
                      <a:lnTo>
                        <a:pt x="9" y="366"/>
                      </a:lnTo>
                      <a:lnTo>
                        <a:pt x="5" y="389"/>
                      </a:lnTo>
                      <a:lnTo>
                        <a:pt x="2" y="411"/>
                      </a:lnTo>
                      <a:lnTo>
                        <a:pt x="1" y="435"/>
                      </a:lnTo>
                      <a:lnTo>
                        <a:pt x="0" y="459"/>
                      </a:lnTo>
                      <a:lnTo>
                        <a:pt x="0" y="459"/>
                      </a:lnTo>
                      <a:lnTo>
                        <a:pt x="1" y="487"/>
                      </a:lnTo>
                      <a:lnTo>
                        <a:pt x="3" y="515"/>
                      </a:lnTo>
                      <a:lnTo>
                        <a:pt x="7" y="541"/>
                      </a:lnTo>
                      <a:lnTo>
                        <a:pt x="13" y="567"/>
                      </a:lnTo>
                      <a:lnTo>
                        <a:pt x="20" y="592"/>
                      </a:lnTo>
                      <a:lnTo>
                        <a:pt x="29" y="617"/>
                      </a:lnTo>
                      <a:lnTo>
                        <a:pt x="39" y="642"/>
                      </a:lnTo>
                      <a:lnTo>
                        <a:pt x="50" y="664"/>
                      </a:lnTo>
                      <a:lnTo>
                        <a:pt x="63" y="687"/>
                      </a:lnTo>
                      <a:lnTo>
                        <a:pt x="76" y="709"/>
                      </a:lnTo>
                      <a:lnTo>
                        <a:pt x="92" y="729"/>
                      </a:lnTo>
                      <a:lnTo>
                        <a:pt x="108" y="750"/>
                      </a:lnTo>
                      <a:lnTo>
                        <a:pt x="126" y="768"/>
                      </a:lnTo>
                      <a:lnTo>
                        <a:pt x="144" y="787"/>
                      </a:lnTo>
                      <a:lnTo>
                        <a:pt x="164" y="803"/>
                      </a:lnTo>
                      <a:lnTo>
                        <a:pt x="183" y="820"/>
                      </a:lnTo>
                      <a:lnTo>
                        <a:pt x="183" y="820"/>
                      </a:lnTo>
                      <a:lnTo>
                        <a:pt x="164" y="832"/>
                      </a:lnTo>
                      <a:lnTo>
                        <a:pt x="143" y="847"/>
                      </a:lnTo>
                      <a:lnTo>
                        <a:pt x="123" y="863"/>
                      </a:lnTo>
                      <a:lnTo>
                        <a:pt x="104" y="882"/>
                      </a:lnTo>
                      <a:lnTo>
                        <a:pt x="66" y="919"/>
                      </a:lnTo>
                      <a:lnTo>
                        <a:pt x="29" y="956"/>
                      </a:lnTo>
                      <a:lnTo>
                        <a:pt x="29" y="956"/>
                      </a:lnTo>
                      <a:lnTo>
                        <a:pt x="53" y="1006"/>
                      </a:lnTo>
                      <a:lnTo>
                        <a:pt x="78" y="1057"/>
                      </a:lnTo>
                      <a:lnTo>
                        <a:pt x="101" y="1111"/>
                      </a:lnTo>
                      <a:lnTo>
                        <a:pt x="121" y="1167"/>
                      </a:lnTo>
                      <a:lnTo>
                        <a:pt x="141" y="1223"/>
                      </a:lnTo>
                      <a:lnTo>
                        <a:pt x="160" y="1280"/>
                      </a:lnTo>
                      <a:lnTo>
                        <a:pt x="176" y="1339"/>
                      </a:lnTo>
                      <a:lnTo>
                        <a:pt x="192" y="1397"/>
                      </a:lnTo>
                      <a:lnTo>
                        <a:pt x="205" y="1455"/>
                      </a:lnTo>
                      <a:lnTo>
                        <a:pt x="216" y="1514"/>
                      </a:lnTo>
                      <a:lnTo>
                        <a:pt x="227" y="1572"/>
                      </a:lnTo>
                      <a:lnTo>
                        <a:pt x="235" y="1630"/>
                      </a:lnTo>
                      <a:lnTo>
                        <a:pt x="241" y="1686"/>
                      </a:lnTo>
                      <a:lnTo>
                        <a:pt x="246" y="1742"/>
                      </a:lnTo>
                      <a:lnTo>
                        <a:pt x="248" y="1796"/>
                      </a:lnTo>
                      <a:lnTo>
                        <a:pt x="249" y="1847"/>
                      </a:lnTo>
                      <a:lnTo>
                        <a:pt x="1240" y="1847"/>
                      </a:lnTo>
                      <a:lnTo>
                        <a:pt x="1240" y="1847"/>
                      </a:lnTo>
                      <a:lnTo>
                        <a:pt x="1240" y="1806"/>
                      </a:lnTo>
                      <a:lnTo>
                        <a:pt x="1238" y="1765"/>
                      </a:lnTo>
                      <a:lnTo>
                        <a:pt x="1235" y="1723"/>
                      </a:lnTo>
                      <a:lnTo>
                        <a:pt x="1230" y="1683"/>
                      </a:lnTo>
                      <a:lnTo>
                        <a:pt x="1225" y="1642"/>
                      </a:lnTo>
                      <a:lnTo>
                        <a:pt x="1219" y="1603"/>
                      </a:lnTo>
                      <a:lnTo>
                        <a:pt x="1212" y="1563"/>
                      </a:lnTo>
                      <a:lnTo>
                        <a:pt x="1203" y="1524"/>
                      </a:lnTo>
                      <a:lnTo>
                        <a:pt x="1193" y="1485"/>
                      </a:lnTo>
                      <a:lnTo>
                        <a:pt x="1183" y="1448"/>
                      </a:lnTo>
                      <a:lnTo>
                        <a:pt x="1172" y="1411"/>
                      </a:lnTo>
                      <a:lnTo>
                        <a:pt x="1159" y="1374"/>
                      </a:lnTo>
                      <a:lnTo>
                        <a:pt x="1146" y="1338"/>
                      </a:lnTo>
                      <a:lnTo>
                        <a:pt x="1132" y="1303"/>
                      </a:lnTo>
                      <a:lnTo>
                        <a:pt x="1116" y="1269"/>
                      </a:lnTo>
                      <a:lnTo>
                        <a:pt x="1100" y="1235"/>
                      </a:lnTo>
                      <a:lnTo>
                        <a:pt x="1083" y="1203"/>
                      </a:lnTo>
                      <a:lnTo>
                        <a:pt x="1066" y="1171"/>
                      </a:lnTo>
                      <a:lnTo>
                        <a:pt x="1047" y="1140"/>
                      </a:lnTo>
                      <a:lnTo>
                        <a:pt x="1027" y="1110"/>
                      </a:lnTo>
                      <a:lnTo>
                        <a:pt x="1007" y="1081"/>
                      </a:lnTo>
                      <a:lnTo>
                        <a:pt x="986" y="1053"/>
                      </a:lnTo>
                      <a:lnTo>
                        <a:pt x="965" y="1026"/>
                      </a:lnTo>
                      <a:lnTo>
                        <a:pt x="942" y="1000"/>
                      </a:lnTo>
                      <a:lnTo>
                        <a:pt x="919" y="976"/>
                      </a:lnTo>
                      <a:lnTo>
                        <a:pt x="896" y="952"/>
                      </a:lnTo>
                      <a:lnTo>
                        <a:pt x="872" y="930"/>
                      </a:lnTo>
                      <a:lnTo>
                        <a:pt x="846" y="910"/>
                      </a:lnTo>
                      <a:lnTo>
                        <a:pt x="821" y="890"/>
                      </a:lnTo>
                      <a:lnTo>
                        <a:pt x="794" y="872"/>
                      </a:lnTo>
                      <a:lnTo>
                        <a:pt x="769" y="855"/>
                      </a:lnTo>
                      <a:lnTo>
                        <a:pt x="741" y="840"/>
                      </a:lnTo>
                      <a:lnTo>
                        <a:pt x="741" y="840"/>
                      </a:lnTo>
                      <a:close/>
                    </a:path>
                  </a:pathLst>
                </a:custGeom>
                <a:solidFill>
                  <a:sysClr val="window" lastClr="FFFFFF"/>
                </a:solidFill>
                <a:ln>
                  <a:noFill/>
                </a:ln>
                <a:effectLst>
                  <a:innerShdw blurRad="38100" dist="25400" dir="18900000">
                    <a:prstClr val="black">
                      <a:alpha val="50000"/>
                    </a:prstClr>
                  </a:innerShdw>
                </a:effectLst>
              </p:spPr>
              <p:txBody>
                <a:bodyPr vert="horz" wrap="square" lIns="121920" tIns="60960" rIns="121920" bIns="60960" numCol="1" anchor="t" anchorCtr="0" compatLnSpc="1"/>
                <a:lstStyle/>
                <a:p>
                  <a:pPr fontAlgn="base">
                    <a:spcBef>
                      <a:spcPct val="0"/>
                    </a:spcBef>
                    <a:spcAft>
                      <a:spcPct val="0"/>
                    </a:spcAft>
                    <a:defRPr/>
                  </a:pPr>
                  <a:r>
                    <a:rPr lang="en-US" altLang="zh-CN" sz="2400" kern="0" dirty="0">
                      <a:solidFill>
                        <a:prstClr val="black"/>
                      </a:solidFill>
                    </a:rPr>
                    <a:t> </a:t>
                  </a:r>
                  <a:endParaRPr lang="zh-CN" altLang="en-US" sz="2400" kern="0" dirty="0">
                    <a:solidFill>
                      <a:prstClr val="black"/>
                    </a:solidFill>
                  </a:endParaRPr>
                </a:p>
              </p:txBody>
            </p:sp>
            <p:sp>
              <p:nvSpPr>
                <p:cNvPr id="57" name="Freeform 434"/>
                <p:cNvSpPr/>
                <p:nvPr/>
              </p:nvSpPr>
              <p:spPr bwMode="auto">
                <a:xfrm>
                  <a:off x="5037990" y="2052147"/>
                  <a:ext cx="156529" cy="232267"/>
                </a:xfrm>
                <a:custGeom>
                  <a:avLst/>
                  <a:gdLst>
                    <a:gd name="T0" fmla="*/ 1077 w 1240"/>
                    <a:gd name="T1" fmla="*/ 799 h 1842"/>
                    <a:gd name="T2" fmla="*/ 1132 w 1240"/>
                    <a:gd name="T3" fmla="*/ 746 h 1842"/>
                    <a:gd name="T4" fmla="*/ 1177 w 1240"/>
                    <a:gd name="T5" fmla="*/ 685 h 1842"/>
                    <a:gd name="T6" fmla="*/ 1211 w 1240"/>
                    <a:gd name="T7" fmla="*/ 618 h 1842"/>
                    <a:gd name="T8" fmla="*/ 1233 w 1240"/>
                    <a:gd name="T9" fmla="*/ 544 h 1842"/>
                    <a:gd name="T10" fmla="*/ 1240 w 1240"/>
                    <a:gd name="T11" fmla="*/ 462 h 1842"/>
                    <a:gd name="T12" fmla="*/ 1238 w 1240"/>
                    <a:gd name="T13" fmla="*/ 415 h 1842"/>
                    <a:gd name="T14" fmla="*/ 1226 w 1240"/>
                    <a:gd name="T15" fmla="*/ 347 h 1842"/>
                    <a:gd name="T16" fmla="*/ 1204 w 1240"/>
                    <a:gd name="T17" fmla="*/ 282 h 1842"/>
                    <a:gd name="T18" fmla="*/ 1173 w 1240"/>
                    <a:gd name="T19" fmla="*/ 222 h 1842"/>
                    <a:gd name="T20" fmla="*/ 1135 w 1240"/>
                    <a:gd name="T21" fmla="*/ 168 h 1842"/>
                    <a:gd name="T22" fmla="*/ 1089 w 1240"/>
                    <a:gd name="T23" fmla="*/ 120 h 1842"/>
                    <a:gd name="T24" fmla="*/ 1036 w 1240"/>
                    <a:gd name="T25" fmla="*/ 79 h 1842"/>
                    <a:gd name="T26" fmla="*/ 978 w 1240"/>
                    <a:gd name="T27" fmla="*/ 45 h 1842"/>
                    <a:gd name="T28" fmla="*/ 916 w 1240"/>
                    <a:gd name="T29" fmla="*/ 21 h 1842"/>
                    <a:gd name="T30" fmla="*/ 849 w 1240"/>
                    <a:gd name="T31" fmla="*/ 5 h 1842"/>
                    <a:gd name="T32" fmla="*/ 777 w 1240"/>
                    <a:gd name="T33" fmla="*/ 0 h 1842"/>
                    <a:gd name="T34" fmla="*/ 730 w 1240"/>
                    <a:gd name="T35" fmla="*/ 2 h 1842"/>
                    <a:gd name="T36" fmla="*/ 662 w 1240"/>
                    <a:gd name="T37" fmla="*/ 15 h 1842"/>
                    <a:gd name="T38" fmla="*/ 598 w 1240"/>
                    <a:gd name="T39" fmla="*/ 36 h 1842"/>
                    <a:gd name="T40" fmla="*/ 538 w 1240"/>
                    <a:gd name="T41" fmla="*/ 67 h 1842"/>
                    <a:gd name="T42" fmla="*/ 484 w 1240"/>
                    <a:gd name="T43" fmla="*/ 106 h 1842"/>
                    <a:gd name="T44" fmla="*/ 435 w 1240"/>
                    <a:gd name="T45" fmla="*/ 152 h 1842"/>
                    <a:gd name="T46" fmla="*/ 394 w 1240"/>
                    <a:gd name="T47" fmla="*/ 204 h 1842"/>
                    <a:gd name="T48" fmla="*/ 361 w 1240"/>
                    <a:gd name="T49" fmla="*/ 263 h 1842"/>
                    <a:gd name="T50" fmla="*/ 336 w 1240"/>
                    <a:gd name="T51" fmla="*/ 326 h 1842"/>
                    <a:gd name="T52" fmla="*/ 321 w 1240"/>
                    <a:gd name="T53" fmla="*/ 393 h 1842"/>
                    <a:gd name="T54" fmla="*/ 315 w 1240"/>
                    <a:gd name="T55" fmla="*/ 464 h 1842"/>
                    <a:gd name="T56" fmla="*/ 319 w 1240"/>
                    <a:gd name="T57" fmla="*/ 520 h 1842"/>
                    <a:gd name="T58" fmla="*/ 335 w 1240"/>
                    <a:gd name="T59" fmla="*/ 600 h 1842"/>
                    <a:gd name="T60" fmla="*/ 365 w 1240"/>
                    <a:gd name="T61" fmla="*/ 675 h 1842"/>
                    <a:gd name="T62" fmla="*/ 406 w 1240"/>
                    <a:gd name="T63" fmla="*/ 743 h 1842"/>
                    <a:gd name="T64" fmla="*/ 459 w 1240"/>
                    <a:gd name="T65" fmla="*/ 802 h 1842"/>
                    <a:gd name="T66" fmla="*/ 499 w 1240"/>
                    <a:gd name="T67" fmla="*/ 836 h 1842"/>
                    <a:gd name="T68" fmla="*/ 420 w 1240"/>
                    <a:gd name="T69" fmla="*/ 886 h 1842"/>
                    <a:gd name="T70" fmla="*/ 345 w 1240"/>
                    <a:gd name="T71" fmla="*/ 948 h 1842"/>
                    <a:gd name="T72" fmla="*/ 275 w 1240"/>
                    <a:gd name="T73" fmla="*/ 1021 h 1842"/>
                    <a:gd name="T74" fmla="*/ 214 w 1240"/>
                    <a:gd name="T75" fmla="*/ 1105 h 1842"/>
                    <a:gd name="T76" fmla="*/ 157 w 1240"/>
                    <a:gd name="T77" fmla="*/ 1198 h 1842"/>
                    <a:gd name="T78" fmla="*/ 110 w 1240"/>
                    <a:gd name="T79" fmla="*/ 1299 h 1842"/>
                    <a:gd name="T80" fmla="*/ 69 w 1240"/>
                    <a:gd name="T81" fmla="*/ 1406 h 1842"/>
                    <a:gd name="T82" fmla="*/ 37 w 1240"/>
                    <a:gd name="T83" fmla="*/ 1519 h 1842"/>
                    <a:gd name="T84" fmla="*/ 16 w 1240"/>
                    <a:gd name="T85" fmla="*/ 1638 h 1842"/>
                    <a:gd name="T86" fmla="*/ 3 w 1240"/>
                    <a:gd name="T87" fmla="*/ 1760 h 1842"/>
                    <a:gd name="T88" fmla="*/ 915 w 1240"/>
                    <a:gd name="T89" fmla="*/ 1842 h 1842"/>
                    <a:gd name="T90" fmla="*/ 919 w 1240"/>
                    <a:gd name="T91" fmla="*/ 1735 h 1842"/>
                    <a:gd name="T92" fmla="*/ 940 w 1240"/>
                    <a:gd name="T93" fmla="*/ 1559 h 1842"/>
                    <a:gd name="T94" fmla="*/ 979 w 1240"/>
                    <a:gd name="T95" fmla="*/ 1372 h 1842"/>
                    <a:gd name="T96" fmla="*/ 1035 w 1240"/>
                    <a:gd name="T97" fmla="*/ 1186 h 1842"/>
                    <a:gd name="T98" fmla="*/ 1106 w 1240"/>
                    <a:gd name="T99" fmla="*/ 1011 h 1842"/>
                    <a:gd name="T100" fmla="*/ 1161 w 1240"/>
                    <a:gd name="T101" fmla="*/ 906 h 1842"/>
                    <a:gd name="T102" fmla="*/ 1136 w 1240"/>
                    <a:gd name="T103" fmla="*/ 883 h 1842"/>
                    <a:gd name="T104" fmla="*/ 1084 w 1240"/>
                    <a:gd name="T105" fmla="*/ 834 h 1842"/>
                    <a:gd name="T106" fmla="*/ 1057 w 1240"/>
                    <a:gd name="T107" fmla="*/ 816 h 1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40" h="1842">
                      <a:moveTo>
                        <a:pt x="1057" y="816"/>
                      </a:moveTo>
                      <a:lnTo>
                        <a:pt x="1057" y="816"/>
                      </a:lnTo>
                      <a:lnTo>
                        <a:pt x="1077" y="799"/>
                      </a:lnTo>
                      <a:lnTo>
                        <a:pt x="1097" y="782"/>
                      </a:lnTo>
                      <a:lnTo>
                        <a:pt x="1116" y="764"/>
                      </a:lnTo>
                      <a:lnTo>
                        <a:pt x="1132" y="746"/>
                      </a:lnTo>
                      <a:lnTo>
                        <a:pt x="1149" y="726"/>
                      </a:lnTo>
                      <a:lnTo>
                        <a:pt x="1164" y="707"/>
                      </a:lnTo>
                      <a:lnTo>
                        <a:pt x="1177" y="685"/>
                      </a:lnTo>
                      <a:lnTo>
                        <a:pt x="1191" y="663"/>
                      </a:lnTo>
                      <a:lnTo>
                        <a:pt x="1202" y="641"/>
                      </a:lnTo>
                      <a:lnTo>
                        <a:pt x="1211" y="618"/>
                      </a:lnTo>
                      <a:lnTo>
                        <a:pt x="1221" y="594"/>
                      </a:lnTo>
                      <a:lnTo>
                        <a:pt x="1227" y="569"/>
                      </a:lnTo>
                      <a:lnTo>
                        <a:pt x="1233" y="544"/>
                      </a:lnTo>
                      <a:lnTo>
                        <a:pt x="1237" y="517"/>
                      </a:lnTo>
                      <a:lnTo>
                        <a:pt x="1239" y="490"/>
                      </a:lnTo>
                      <a:lnTo>
                        <a:pt x="1240" y="462"/>
                      </a:lnTo>
                      <a:lnTo>
                        <a:pt x="1240" y="462"/>
                      </a:lnTo>
                      <a:lnTo>
                        <a:pt x="1240" y="438"/>
                      </a:lnTo>
                      <a:lnTo>
                        <a:pt x="1238" y="415"/>
                      </a:lnTo>
                      <a:lnTo>
                        <a:pt x="1235" y="392"/>
                      </a:lnTo>
                      <a:lnTo>
                        <a:pt x="1231" y="368"/>
                      </a:lnTo>
                      <a:lnTo>
                        <a:pt x="1226" y="347"/>
                      </a:lnTo>
                      <a:lnTo>
                        <a:pt x="1220" y="324"/>
                      </a:lnTo>
                      <a:lnTo>
                        <a:pt x="1212" y="303"/>
                      </a:lnTo>
                      <a:lnTo>
                        <a:pt x="1204" y="282"/>
                      </a:lnTo>
                      <a:lnTo>
                        <a:pt x="1195" y="261"/>
                      </a:lnTo>
                      <a:lnTo>
                        <a:pt x="1185" y="241"/>
                      </a:lnTo>
                      <a:lnTo>
                        <a:pt x="1173" y="222"/>
                      </a:lnTo>
                      <a:lnTo>
                        <a:pt x="1161" y="203"/>
                      </a:lnTo>
                      <a:lnTo>
                        <a:pt x="1149" y="186"/>
                      </a:lnTo>
                      <a:lnTo>
                        <a:pt x="1135" y="168"/>
                      </a:lnTo>
                      <a:lnTo>
                        <a:pt x="1121" y="151"/>
                      </a:lnTo>
                      <a:lnTo>
                        <a:pt x="1105" y="135"/>
                      </a:lnTo>
                      <a:lnTo>
                        <a:pt x="1089" y="120"/>
                      </a:lnTo>
                      <a:lnTo>
                        <a:pt x="1072" y="105"/>
                      </a:lnTo>
                      <a:lnTo>
                        <a:pt x="1055" y="92"/>
                      </a:lnTo>
                      <a:lnTo>
                        <a:pt x="1036" y="79"/>
                      </a:lnTo>
                      <a:lnTo>
                        <a:pt x="1018" y="66"/>
                      </a:lnTo>
                      <a:lnTo>
                        <a:pt x="998" y="56"/>
                      </a:lnTo>
                      <a:lnTo>
                        <a:pt x="978" y="45"/>
                      </a:lnTo>
                      <a:lnTo>
                        <a:pt x="958" y="36"/>
                      </a:lnTo>
                      <a:lnTo>
                        <a:pt x="937" y="28"/>
                      </a:lnTo>
                      <a:lnTo>
                        <a:pt x="916" y="21"/>
                      </a:lnTo>
                      <a:lnTo>
                        <a:pt x="894" y="15"/>
                      </a:lnTo>
                      <a:lnTo>
                        <a:pt x="871" y="9"/>
                      </a:lnTo>
                      <a:lnTo>
                        <a:pt x="849" y="5"/>
                      </a:lnTo>
                      <a:lnTo>
                        <a:pt x="825" y="2"/>
                      </a:lnTo>
                      <a:lnTo>
                        <a:pt x="801" y="0"/>
                      </a:lnTo>
                      <a:lnTo>
                        <a:pt x="777" y="0"/>
                      </a:lnTo>
                      <a:lnTo>
                        <a:pt x="777" y="0"/>
                      </a:lnTo>
                      <a:lnTo>
                        <a:pt x="754" y="0"/>
                      </a:lnTo>
                      <a:lnTo>
                        <a:pt x="730" y="2"/>
                      </a:lnTo>
                      <a:lnTo>
                        <a:pt x="707" y="5"/>
                      </a:lnTo>
                      <a:lnTo>
                        <a:pt x="685" y="9"/>
                      </a:lnTo>
                      <a:lnTo>
                        <a:pt x="662" y="15"/>
                      </a:lnTo>
                      <a:lnTo>
                        <a:pt x="640" y="21"/>
                      </a:lnTo>
                      <a:lnTo>
                        <a:pt x="619" y="28"/>
                      </a:lnTo>
                      <a:lnTo>
                        <a:pt x="598" y="36"/>
                      </a:lnTo>
                      <a:lnTo>
                        <a:pt x="577" y="45"/>
                      </a:lnTo>
                      <a:lnTo>
                        <a:pt x="557" y="56"/>
                      </a:lnTo>
                      <a:lnTo>
                        <a:pt x="538" y="67"/>
                      </a:lnTo>
                      <a:lnTo>
                        <a:pt x="519" y="80"/>
                      </a:lnTo>
                      <a:lnTo>
                        <a:pt x="501" y="92"/>
                      </a:lnTo>
                      <a:lnTo>
                        <a:pt x="484" y="106"/>
                      </a:lnTo>
                      <a:lnTo>
                        <a:pt x="466" y="121"/>
                      </a:lnTo>
                      <a:lnTo>
                        <a:pt x="451" y="136"/>
                      </a:lnTo>
                      <a:lnTo>
                        <a:pt x="435" y="152"/>
                      </a:lnTo>
                      <a:lnTo>
                        <a:pt x="421" y="169"/>
                      </a:lnTo>
                      <a:lnTo>
                        <a:pt x="407" y="187"/>
                      </a:lnTo>
                      <a:lnTo>
                        <a:pt x="394" y="204"/>
                      </a:lnTo>
                      <a:lnTo>
                        <a:pt x="382" y="224"/>
                      </a:lnTo>
                      <a:lnTo>
                        <a:pt x="371" y="244"/>
                      </a:lnTo>
                      <a:lnTo>
                        <a:pt x="361" y="263"/>
                      </a:lnTo>
                      <a:lnTo>
                        <a:pt x="352" y="284"/>
                      </a:lnTo>
                      <a:lnTo>
                        <a:pt x="344" y="304"/>
                      </a:lnTo>
                      <a:lnTo>
                        <a:pt x="336" y="326"/>
                      </a:lnTo>
                      <a:lnTo>
                        <a:pt x="330" y="349"/>
                      </a:lnTo>
                      <a:lnTo>
                        <a:pt x="325" y="370"/>
                      </a:lnTo>
                      <a:lnTo>
                        <a:pt x="321" y="393"/>
                      </a:lnTo>
                      <a:lnTo>
                        <a:pt x="318" y="417"/>
                      </a:lnTo>
                      <a:lnTo>
                        <a:pt x="316" y="441"/>
                      </a:lnTo>
                      <a:lnTo>
                        <a:pt x="315" y="464"/>
                      </a:lnTo>
                      <a:lnTo>
                        <a:pt x="315" y="464"/>
                      </a:lnTo>
                      <a:lnTo>
                        <a:pt x="316" y="492"/>
                      </a:lnTo>
                      <a:lnTo>
                        <a:pt x="319" y="520"/>
                      </a:lnTo>
                      <a:lnTo>
                        <a:pt x="323" y="547"/>
                      </a:lnTo>
                      <a:lnTo>
                        <a:pt x="328" y="574"/>
                      </a:lnTo>
                      <a:lnTo>
                        <a:pt x="335" y="600"/>
                      </a:lnTo>
                      <a:lnTo>
                        <a:pt x="344" y="625"/>
                      </a:lnTo>
                      <a:lnTo>
                        <a:pt x="354" y="651"/>
                      </a:lnTo>
                      <a:lnTo>
                        <a:pt x="365" y="675"/>
                      </a:lnTo>
                      <a:lnTo>
                        <a:pt x="378" y="698"/>
                      </a:lnTo>
                      <a:lnTo>
                        <a:pt x="392" y="721"/>
                      </a:lnTo>
                      <a:lnTo>
                        <a:pt x="406" y="743"/>
                      </a:lnTo>
                      <a:lnTo>
                        <a:pt x="423" y="763"/>
                      </a:lnTo>
                      <a:lnTo>
                        <a:pt x="440" y="783"/>
                      </a:lnTo>
                      <a:lnTo>
                        <a:pt x="459" y="802"/>
                      </a:lnTo>
                      <a:lnTo>
                        <a:pt x="479" y="819"/>
                      </a:lnTo>
                      <a:lnTo>
                        <a:pt x="499" y="836"/>
                      </a:lnTo>
                      <a:lnTo>
                        <a:pt x="499" y="836"/>
                      </a:lnTo>
                      <a:lnTo>
                        <a:pt x="472" y="851"/>
                      </a:lnTo>
                      <a:lnTo>
                        <a:pt x="446" y="868"/>
                      </a:lnTo>
                      <a:lnTo>
                        <a:pt x="420" y="886"/>
                      </a:lnTo>
                      <a:lnTo>
                        <a:pt x="394" y="905"/>
                      </a:lnTo>
                      <a:lnTo>
                        <a:pt x="369" y="926"/>
                      </a:lnTo>
                      <a:lnTo>
                        <a:pt x="345" y="948"/>
                      </a:lnTo>
                      <a:lnTo>
                        <a:pt x="321" y="972"/>
                      </a:lnTo>
                      <a:lnTo>
                        <a:pt x="298" y="995"/>
                      </a:lnTo>
                      <a:lnTo>
                        <a:pt x="275" y="1021"/>
                      </a:lnTo>
                      <a:lnTo>
                        <a:pt x="254" y="1048"/>
                      </a:lnTo>
                      <a:lnTo>
                        <a:pt x="233" y="1076"/>
                      </a:lnTo>
                      <a:lnTo>
                        <a:pt x="214" y="1105"/>
                      </a:lnTo>
                      <a:lnTo>
                        <a:pt x="194" y="1135"/>
                      </a:lnTo>
                      <a:lnTo>
                        <a:pt x="175" y="1166"/>
                      </a:lnTo>
                      <a:lnTo>
                        <a:pt x="157" y="1198"/>
                      </a:lnTo>
                      <a:lnTo>
                        <a:pt x="140" y="1231"/>
                      </a:lnTo>
                      <a:lnTo>
                        <a:pt x="124" y="1264"/>
                      </a:lnTo>
                      <a:lnTo>
                        <a:pt x="110" y="1299"/>
                      </a:lnTo>
                      <a:lnTo>
                        <a:pt x="95" y="1334"/>
                      </a:lnTo>
                      <a:lnTo>
                        <a:pt x="82" y="1369"/>
                      </a:lnTo>
                      <a:lnTo>
                        <a:pt x="69" y="1406"/>
                      </a:lnTo>
                      <a:lnTo>
                        <a:pt x="57" y="1443"/>
                      </a:lnTo>
                      <a:lnTo>
                        <a:pt x="47" y="1481"/>
                      </a:lnTo>
                      <a:lnTo>
                        <a:pt x="37" y="1519"/>
                      </a:lnTo>
                      <a:lnTo>
                        <a:pt x="29" y="1559"/>
                      </a:lnTo>
                      <a:lnTo>
                        <a:pt x="22" y="1598"/>
                      </a:lnTo>
                      <a:lnTo>
                        <a:pt x="16" y="1638"/>
                      </a:lnTo>
                      <a:lnTo>
                        <a:pt x="10" y="1678"/>
                      </a:lnTo>
                      <a:lnTo>
                        <a:pt x="5" y="1718"/>
                      </a:lnTo>
                      <a:lnTo>
                        <a:pt x="3" y="1760"/>
                      </a:lnTo>
                      <a:lnTo>
                        <a:pt x="1" y="1801"/>
                      </a:lnTo>
                      <a:lnTo>
                        <a:pt x="0" y="1842"/>
                      </a:lnTo>
                      <a:lnTo>
                        <a:pt x="915" y="1842"/>
                      </a:lnTo>
                      <a:lnTo>
                        <a:pt x="915" y="1842"/>
                      </a:lnTo>
                      <a:lnTo>
                        <a:pt x="916" y="1790"/>
                      </a:lnTo>
                      <a:lnTo>
                        <a:pt x="919" y="1735"/>
                      </a:lnTo>
                      <a:lnTo>
                        <a:pt x="924" y="1678"/>
                      </a:lnTo>
                      <a:lnTo>
                        <a:pt x="931" y="1618"/>
                      </a:lnTo>
                      <a:lnTo>
                        <a:pt x="940" y="1559"/>
                      </a:lnTo>
                      <a:lnTo>
                        <a:pt x="952" y="1497"/>
                      </a:lnTo>
                      <a:lnTo>
                        <a:pt x="965" y="1435"/>
                      </a:lnTo>
                      <a:lnTo>
                        <a:pt x="979" y="1372"/>
                      </a:lnTo>
                      <a:lnTo>
                        <a:pt x="997" y="1310"/>
                      </a:lnTo>
                      <a:lnTo>
                        <a:pt x="1016" y="1248"/>
                      </a:lnTo>
                      <a:lnTo>
                        <a:pt x="1035" y="1186"/>
                      </a:lnTo>
                      <a:lnTo>
                        <a:pt x="1058" y="1126"/>
                      </a:lnTo>
                      <a:lnTo>
                        <a:pt x="1082" y="1068"/>
                      </a:lnTo>
                      <a:lnTo>
                        <a:pt x="1106" y="1011"/>
                      </a:lnTo>
                      <a:lnTo>
                        <a:pt x="1133" y="957"/>
                      </a:lnTo>
                      <a:lnTo>
                        <a:pt x="1146" y="930"/>
                      </a:lnTo>
                      <a:lnTo>
                        <a:pt x="1161" y="906"/>
                      </a:lnTo>
                      <a:lnTo>
                        <a:pt x="1161" y="906"/>
                      </a:lnTo>
                      <a:lnTo>
                        <a:pt x="1149" y="894"/>
                      </a:lnTo>
                      <a:lnTo>
                        <a:pt x="1136" y="883"/>
                      </a:lnTo>
                      <a:lnTo>
                        <a:pt x="1110" y="857"/>
                      </a:lnTo>
                      <a:lnTo>
                        <a:pt x="1097" y="845"/>
                      </a:lnTo>
                      <a:lnTo>
                        <a:pt x="1084" y="834"/>
                      </a:lnTo>
                      <a:lnTo>
                        <a:pt x="1070" y="824"/>
                      </a:lnTo>
                      <a:lnTo>
                        <a:pt x="1057" y="816"/>
                      </a:lnTo>
                      <a:lnTo>
                        <a:pt x="1057" y="816"/>
                      </a:lnTo>
                      <a:close/>
                    </a:path>
                  </a:pathLst>
                </a:custGeom>
                <a:solidFill>
                  <a:sysClr val="window" lastClr="FFFFFF"/>
                </a:solidFill>
                <a:ln>
                  <a:noFill/>
                </a:ln>
                <a:effectLst>
                  <a:innerShdw blurRad="38100" dist="25400" dir="18900000">
                    <a:prstClr val="black">
                      <a:alpha val="50000"/>
                    </a:prstClr>
                  </a:innerShdw>
                </a:effectLst>
              </p:spPr>
              <p:txBody>
                <a:bodyPr vert="horz" wrap="square" lIns="121920" tIns="60960" rIns="121920" bIns="60960" numCol="1" anchor="t" anchorCtr="0" compatLnSpc="1"/>
                <a:lstStyle/>
                <a:p>
                  <a:pPr fontAlgn="base">
                    <a:spcBef>
                      <a:spcPct val="0"/>
                    </a:spcBef>
                    <a:spcAft>
                      <a:spcPct val="0"/>
                    </a:spcAft>
                    <a:defRPr/>
                  </a:pPr>
                  <a:endParaRPr lang="zh-CN" altLang="en-US" sz="2400" kern="0">
                    <a:solidFill>
                      <a:prstClr val="black"/>
                    </a:solidFill>
                  </a:endParaRPr>
                </a:p>
              </p:txBody>
            </p:sp>
            <p:sp>
              <p:nvSpPr>
                <p:cNvPr id="58" name="Freeform 435"/>
                <p:cNvSpPr/>
                <p:nvPr/>
              </p:nvSpPr>
              <p:spPr bwMode="auto">
                <a:xfrm>
                  <a:off x="5171166" y="1963784"/>
                  <a:ext cx="275820" cy="320630"/>
                </a:xfrm>
                <a:custGeom>
                  <a:avLst/>
                  <a:gdLst>
                    <a:gd name="T0" fmla="*/ 1515 w 2188"/>
                    <a:gd name="T1" fmla="*/ 1131 h 2543"/>
                    <a:gd name="T2" fmla="*/ 1593 w 2188"/>
                    <a:gd name="T3" fmla="*/ 1055 h 2543"/>
                    <a:gd name="T4" fmla="*/ 1657 w 2188"/>
                    <a:gd name="T5" fmla="*/ 969 h 2543"/>
                    <a:gd name="T6" fmla="*/ 1705 w 2188"/>
                    <a:gd name="T7" fmla="*/ 874 h 2543"/>
                    <a:gd name="T8" fmla="*/ 1734 w 2188"/>
                    <a:gd name="T9" fmla="*/ 769 h 2543"/>
                    <a:gd name="T10" fmla="*/ 1745 w 2188"/>
                    <a:gd name="T11" fmla="*/ 655 h 2543"/>
                    <a:gd name="T12" fmla="*/ 1742 w 2188"/>
                    <a:gd name="T13" fmla="*/ 588 h 2543"/>
                    <a:gd name="T14" fmla="*/ 1724 w 2188"/>
                    <a:gd name="T15" fmla="*/ 492 h 2543"/>
                    <a:gd name="T16" fmla="*/ 1694 w 2188"/>
                    <a:gd name="T17" fmla="*/ 400 h 2543"/>
                    <a:gd name="T18" fmla="*/ 1651 w 2188"/>
                    <a:gd name="T19" fmla="*/ 315 h 2543"/>
                    <a:gd name="T20" fmla="*/ 1596 w 2188"/>
                    <a:gd name="T21" fmla="*/ 239 h 2543"/>
                    <a:gd name="T22" fmla="*/ 1531 w 2188"/>
                    <a:gd name="T23" fmla="*/ 171 h 2543"/>
                    <a:gd name="T24" fmla="*/ 1458 w 2188"/>
                    <a:gd name="T25" fmla="*/ 112 h 2543"/>
                    <a:gd name="T26" fmla="*/ 1376 w 2188"/>
                    <a:gd name="T27" fmla="*/ 65 h 2543"/>
                    <a:gd name="T28" fmla="*/ 1287 w 2188"/>
                    <a:gd name="T29" fmla="*/ 30 h 2543"/>
                    <a:gd name="T30" fmla="*/ 1193 w 2188"/>
                    <a:gd name="T31" fmla="*/ 8 h 2543"/>
                    <a:gd name="T32" fmla="*/ 1093 w 2188"/>
                    <a:gd name="T33" fmla="*/ 0 h 2543"/>
                    <a:gd name="T34" fmla="*/ 1027 w 2188"/>
                    <a:gd name="T35" fmla="*/ 4 h 2543"/>
                    <a:gd name="T36" fmla="*/ 932 w 2188"/>
                    <a:gd name="T37" fmla="*/ 20 h 2543"/>
                    <a:gd name="T38" fmla="*/ 841 w 2188"/>
                    <a:gd name="T39" fmla="*/ 50 h 2543"/>
                    <a:gd name="T40" fmla="*/ 756 w 2188"/>
                    <a:gd name="T41" fmla="*/ 93 h 2543"/>
                    <a:gd name="T42" fmla="*/ 680 w 2188"/>
                    <a:gd name="T43" fmla="*/ 147 h 2543"/>
                    <a:gd name="T44" fmla="*/ 612 w 2188"/>
                    <a:gd name="T45" fmla="*/ 211 h 2543"/>
                    <a:gd name="T46" fmla="*/ 554 w 2188"/>
                    <a:gd name="T47" fmla="*/ 283 h 2543"/>
                    <a:gd name="T48" fmla="*/ 507 w 2188"/>
                    <a:gd name="T49" fmla="*/ 365 h 2543"/>
                    <a:gd name="T50" fmla="*/ 472 w 2188"/>
                    <a:gd name="T51" fmla="*/ 454 h 2543"/>
                    <a:gd name="T52" fmla="*/ 450 w 2188"/>
                    <a:gd name="T53" fmla="*/ 547 h 2543"/>
                    <a:gd name="T54" fmla="*/ 443 w 2188"/>
                    <a:gd name="T55" fmla="*/ 646 h 2543"/>
                    <a:gd name="T56" fmla="*/ 447 w 2188"/>
                    <a:gd name="T57" fmla="*/ 725 h 2543"/>
                    <a:gd name="T58" fmla="*/ 471 w 2188"/>
                    <a:gd name="T59" fmla="*/ 834 h 2543"/>
                    <a:gd name="T60" fmla="*/ 513 w 2188"/>
                    <a:gd name="T61" fmla="*/ 935 h 2543"/>
                    <a:gd name="T62" fmla="*/ 572 w 2188"/>
                    <a:gd name="T63" fmla="*/ 1027 h 2543"/>
                    <a:gd name="T64" fmla="*/ 645 w 2188"/>
                    <a:gd name="T65" fmla="*/ 1107 h 2543"/>
                    <a:gd name="T66" fmla="*/ 702 w 2188"/>
                    <a:gd name="T67" fmla="*/ 1155 h 2543"/>
                    <a:gd name="T68" fmla="*/ 589 w 2188"/>
                    <a:gd name="T69" fmla="*/ 1226 h 2543"/>
                    <a:gd name="T70" fmla="*/ 484 w 2188"/>
                    <a:gd name="T71" fmla="*/ 1316 h 2543"/>
                    <a:gd name="T72" fmla="*/ 387 w 2188"/>
                    <a:gd name="T73" fmla="*/ 1421 h 2543"/>
                    <a:gd name="T74" fmla="*/ 299 w 2188"/>
                    <a:gd name="T75" fmla="*/ 1542 h 2543"/>
                    <a:gd name="T76" fmla="*/ 220 w 2188"/>
                    <a:gd name="T77" fmla="*/ 1673 h 2543"/>
                    <a:gd name="T78" fmla="*/ 152 w 2188"/>
                    <a:gd name="T79" fmla="*/ 1815 h 2543"/>
                    <a:gd name="T80" fmla="*/ 96 w 2188"/>
                    <a:gd name="T81" fmla="*/ 1964 h 2543"/>
                    <a:gd name="T82" fmla="*/ 51 w 2188"/>
                    <a:gd name="T83" fmla="*/ 2119 h 2543"/>
                    <a:gd name="T84" fmla="*/ 20 w 2188"/>
                    <a:gd name="T85" fmla="*/ 2277 h 2543"/>
                    <a:gd name="T86" fmla="*/ 3 w 2188"/>
                    <a:gd name="T87" fmla="*/ 2437 h 2543"/>
                    <a:gd name="T88" fmla="*/ 2188 w 2188"/>
                    <a:gd name="T89" fmla="*/ 2543 h 2543"/>
                    <a:gd name="T90" fmla="*/ 2185 w 2188"/>
                    <a:gd name="T91" fmla="*/ 2437 h 2543"/>
                    <a:gd name="T92" fmla="*/ 2167 w 2188"/>
                    <a:gd name="T93" fmla="*/ 2277 h 2543"/>
                    <a:gd name="T94" fmla="*/ 2135 w 2188"/>
                    <a:gd name="T95" fmla="*/ 2118 h 2543"/>
                    <a:gd name="T96" fmla="*/ 2091 w 2188"/>
                    <a:gd name="T97" fmla="*/ 1964 h 2543"/>
                    <a:gd name="T98" fmla="*/ 2034 w 2188"/>
                    <a:gd name="T99" fmla="*/ 1814 h 2543"/>
                    <a:gd name="T100" fmla="*/ 1967 w 2188"/>
                    <a:gd name="T101" fmla="*/ 1673 h 2543"/>
                    <a:gd name="T102" fmla="*/ 1888 w 2188"/>
                    <a:gd name="T103" fmla="*/ 1541 h 2543"/>
                    <a:gd name="T104" fmla="*/ 1800 w 2188"/>
                    <a:gd name="T105" fmla="*/ 1421 h 2543"/>
                    <a:gd name="T106" fmla="*/ 1704 w 2188"/>
                    <a:gd name="T107" fmla="*/ 1315 h 2543"/>
                    <a:gd name="T108" fmla="*/ 1598 w 2188"/>
                    <a:gd name="T109" fmla="*/ 1225 h 2543"/>
                    <a:gd name="T110" fmla="*/ 1486 w 2188"/>
                    <a:gd name="T111" fmla="*/ 1154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88" h="2543">
                      <a:moveTo>
                        <a:pt x="1486" y="1154"/>
                      </a:moveTo>
                      <a:lnTo>
                        <a:pt x="1486" y="1154"/>
                      </a:lnTo>
                      <a:lnTo>
                        <a:pt x="1515" y="1131"/>
                      </a:lnTo>
                      <a:lnTo>
                        <a:pt x="1543" y="1106"/>
                      </a:lnTo>
                      <a:lnTo>
                        <a:pt x="1569" y="1082"/>
                      </a:lnTo>
                      <a:lnTo>
                        <a:pt x="1593" y="1055"/>
                      </a:lnTo>
                      <a:lnTo>
                        <a:pt x="1616" y="1028"/>
                      </a:lnTo>
                      <a:lnTo>
                        <a:pt x="1638" y="999"/>
                      </a:lnTo>
                      <a:lnTo>
                        <a:pt x="1657" y="969"/>
                      </a:lnTo>
                      <a:lnTo>
                        <a:pt x="1675" y="939"/>
                      </a:lnTo>
                      <a:lnTo>
                        <a:pt x="1690" y="907"/>
                      </a:lnTo>
                      <a:lnTo>
                        <a:pt x="1705" y="874"/>
                      </a:lnTo>
                      <a:lnTo>
                        <a:pt x="1717" y="840"/>
                      </a:lnTo>
                      <a:lnTo>
                        <a:pt x="1726" y="805"/>
                      </a:lnTo>
                      <a:lnTo>
                        <a:pt x="1734" y="769"/>
                      </a:lnTo>
                      <a:lnTo>
                        <a:pt x="1741" y="732"/>
                      </a:lnTo>
                      <a:lnTo>
                        <a:pt x="1744" y="694"/>
                      </a:lnTo>
                      <a:lnTo>
                        <a:pt x="1745" y="655"/>
                      </a:lnTo>
                      <a:lnTo>
                        <a:pt x="1745" y="655"/>
                      </a:lnTo>
                      <a:lnTo>
                        <a:pt x="1744" y="621"/>
                      </a:lnTo>
                      <a:lnTo>
                        <a:pt x="1742" y="588"/>
                      </a:lnTo>
                      <a:lnTo>
                        <a:pt x="1738" y="555"/>
                      </a:lnTo>
                      <a:lnTo>
                        <a:pt x="1731" y="523"/>
                      </a:lnTo>
                      <a:lnTo>
                        <a:pt x="1724" y="492"/>
                      </a:lnTo>
                      <a:lnTo>
                        <a:pt x="1716" y="461"/>
                      </a:lnTo>
                      <a:lnTo>
                        <a:pt x="1706" y="430"/>
                      </a:lnTo>
                      <a:lnTo>
                        <a:pt x="1694" y="400"/>
                      </a:lnTo>
                      <a:lnTo>
                        <a:pt x="1681" y="371"/>
                      </a:lnTo>
                      <a:lnTo>
                        <a:pt x="1666" y="343"/>
                      </a:lnTo>
                      <a:lnTo>
                        <a:pt x="1651" y="315"/>
                      </a:lnTo>
                      <a:lnTo>
                        <a:pt x="1633" y="290"/>
                      </a:lnTo>
                      <a:lnTo>
                        <a:pt x="1616" y="264"/>
                      </a:lnTo>
                      <a:lnTo>
                        <a:pt x="1596" y="239"/>
                      </a:lnTo>
                      <a:lnTo>
                        <a:pt x="1576" y="215"/>
                      </a:lnTo>
                      <a:lnTo>
                        <a:pt x="1554" y="193"/>
                      </a:lnTo>
                      <a:lnTo>
                        <a:pt x="1531" y="171"/>
                      </a:lnTo>
                      <a:lnTo>
                        <a:pt x="1508" y="150"/>
                      </a:lnTo>
                      <a:lnTo>
                        <a:pt x="1483" y="131"/>
                      </a:lnTo>
                      <a:lnTo>
                        <a:pt x="1458" y="112"/>
                      </a:lnTo>
                      <a:lnTo>
                        <a:pt x="1431" y="96"/>
                      </a:lnTo>
                      <a:lnTo>
                        <a:pt x="1405" y="79"/>
                      </a:lnTo>
                      <a:lnTo>
                        <a:pt x="1376" y="65"/>
                      </a:lnTo>
                      <a:lnTo>
                        <a:pt x="1347" y="51"/>
                      </a:lnTo>
                      <a:lnTo>
                        <a:pt x="1318" y="40"/>
                      </a:lnTo>
                      <a:lnTo>
                        <a:pt x="1287" y="30"/>
                      </a:lnTo>
                      <a:lnTo>
                        <a:pt x="1256" y="20"/>
                      </a:lnTo>
                      <a:lnTo>
                        <a:pt x="1225" y="13"/>
                      </a:lnTo>
                      <a:lnTo>
                        <a:pt x="1193" y="8"/>
                      </a:lnTo>
                      <a:lnTo>
                        <a:pt x="1160" y="4"/>
                      </a:lnTo>
                      <a:lnTo>
                        <a:pt x="1127" y="1"/>
                      </a:lnTo>
                      <a:lnTo>
                        <a:pt x="1093" y="0"/>
                      </a:lnTo>
                      <a:lnTo>
                        <a:pt x="1093" y="0"/>
                      </a:lnTo>
                      <a:lnTo>
                        <a:pt x="1060" y="1"/>
                      </a:lnTo>
                      <a:lnTo>
                        <a:pt x="1027" y="4"/>
                      </a:lnTo>
                      <a:lnTo>
                        <a:pt x="994" y="8"/>
                      </a:lnTo>
                      <a:lnTo>
                        <a:pt x="962" y="13"/>
                      </a:lnTo>
                      <a:lnTo>
                        <a:pt x="932" y="20"/>
                      </a:lnTo>
                      <a:lnTo>
                        <a:pt x="901" y="29"/>
                      </a:lnTo>
                      <a:lnTo>
                        <a:pt x="870" y="39"/>
                      </a:lnTo>
                      <a:lnTo>
                        <a:pt x="841" y="50"/>
                      </a:lnTo>
                      <a:lnTo>
                        <a:pt x="812" y="64"/>
                      </a:lnTo>
                      <a:lnTo>
                        <a:pt x="783" y="77"/>
                      </a:lnTo>
                      <a:lnTo>
                        <a:pt x="756" y="93"/>
                      </a:lnTo>
                      <a:lnTo>
                        <a:pt x="730" y="110"/>
                      </a:lnTo>
                      <a:lnTo>
                        <a:pt x="704" y="128"/>
                      </a:lnTo>
                      <a:lnTo>
                        <a:pt x="680" y="147"/>
                      </a:lnTo>
                      <a:lnTo>
                        <a:pt x="656" y="167"/>
                      </a:lnTo>
                      <a:lnTo>
                        <a:pt x="634" y="188"/>
                      </a:lnTo>
                      <a:lnTo>
                        <a:pt x="612" y="211"/>
                      </a:lnTo>
                      <a:lnTo>
                        <a:pt x="591" y="234"/>
                      </a:lnTo>
                      <a:lnTo>
                        <a:pt x="572" y="259"/>
                      </a:lnTo>
                      <a:lnTo>
                        <a:pt x="554" y="283"/>
                      </a:lnTo>
                      <a:lnTo>
                        <a:pt x="537" y="310"/>
                      </a:lnTo>
                      <a:lnTo>
                        <a:pt x="521" y="337"/>
                      </a:lnTo>
                      <a:lnTo>
                        <a:pt x="507" y="365"/>
                      </a:lnTo>
                      <a:lnTo>
                        <a:pt x="493" y="394"/>
                      </a:lnTo>
                      <a:lnTo>
                        <a:pt x="482" y="423"/>
                      </a:lnTo>
                      <a:lnTo>
                        <a:pt x="472" y="454"/>
                      </a:lnTo>
                      <a:lnTo>
                        <a:pt x="464" y="485"/>
                      </a:lnTo>
                      <a:lnTo>
                        <a:pt x="456" y="515"/>
                      </a:lnTo>
                      <a:lnTo>
                        <a:pt x="450" y="547"/>
                      </a:lnTo>
                      <a:lnTo>
                        <a:pt x="446" y="580"/>
                      </a:lnTo>
                      <a:lnTo>
                        <a:pt x="444" y="613"/>
                      </a:lnTo>
                      <a:lnTo>
                        <a:pt x="443" y="646"/>
                      </a:lnTo>
                      <a:lnTo>
                        <a:pt x="443" y="646"/>
                      </a:lnTo>
                      <a:lnTo>
                        <a:pt x="444" y="686"/>
                      </a:lnTo>
                      <a:lnTo>
                        <a:pt x="447" y="725"/>
                      </a:lnTo>
                      <a:lnTo>
                        <a:pt x="453" y="762"/>
                      </a:lnTo>
                      <a:lnTo>
                        <a:pt x="462" y="799"/>
                      </a:lnTo>
                      <a:lnTo>
                        <a:pt x="471" y="834"/>
                      </a:lnTo>
                      <a:lnTo>
                        <a:pt x="483" y="869"/>
                      </a:lnTo>
                      <a:lnTo>
                        <a:pt x="498" y="903"/>
                      </a:lnTo>
                      <a:lnTo>
                        <a:pt x="513" y="935"/>
                      </a:lnTo>
                      <a:lnTo>
                        <a:pt x="531" y="967"/>
                      </a:lnTo>
                      <a:lnTo>
                        <a:pt x="550" y="998"/>
                      </a:lnTo>
                      <a:lnTo>
                        <a:pt x="572" y="1027"/>
                      </a:lnTo>
                      <a:lnTo>
                        <a:pt x="594" y="1055"/>
                      </a:lnTo>
                      <a:lnTo>
                        <a:pt x="619" y="1082"/>
                      </a:lnTo>
                      <a:lnTo>
                        <a:pt x="645" y="1107"/>
                      </a:lnTo>
                      <a:lnTo>
                        <a:pt x="673" y="1132"/>
                      </a:lnTo>
                      <a:lnTo>
                        <a:pt x="702" y="1155"/>
                      </a:lnTo>
                      <a:lnTo>
                        <a:pt x="702" y="1155"/>
                      </a:lnTo>
                      <a:lnTo>
                        <a:pt x="664" y="1177"/>
                      </a:lnTo>
                      <a:lnTo>
                        <a:pt x="625" y="1200"/>
                      </a:lnTo>
                      <a:lnTo>
                        <a:pt x="589" y="1226"/>
                      </a:lnTo>
                      <a:lnTo>
                        <a:pt x="553" y="1254"/>
                      </a:lnTo>
                      <a:lnTo>
                        <a:pt x="518" y="1284"/>
                      </a:lnTo>
                      <a:lnTo>
                        <a:pt x="484" y="1316"/>
                      </a:lnTo>
                      <a:lnTo>
                        <a:pt x="451" y="1349"/>
                      </a:lnTo>
                      <a:lnTo>
                        <a:pt x="418" y="1385"/>
                      </a:lnTo>
                      <a:lnTo>
                        <a:pt x="387" y="1421"/>
                      </a:lnTo>
                      <a:lnTo>
                        <a:pt x="356" y="1460"/>
                      </a:lnTo>
                      <a:lnTo>
                        <a:pt x="328" y="1499"/>
                      </a:lnTo>
                      <a:lnTo>
                        <a:pt x="299" y="1542"/>
                      </a:lnTo>
                      <a:lnTo>
                        <a:pt x="272" y="1584"/>
                      </a:lnTo>
                      <a:lnTo>
                        <a:pt x="246" y="1628"/>
                      </a:lnTo>
                      <a:lnTo>
                        <a:pt x="220" y="1673"/>
                      </a:lnTo>
                      <a:lnTo>
                        <a:pt x="197" y="1719"/>
                      </a:lnTo>
                      <a:lnTo>
                        <a:pt x="174" y="1767"/>
                      </a:lnTo>
                      <a:lnTo>
                        <a:pt x="152" y="1815"/>
                      </a:lnTo>
                      <a:lnTo>
                        <a:pt x="133" y="1864"/>
                      </a:lnTo>
                      <a:lnTo>
                        <a:pt x="113" y="1913"/>
                      </a:lnTo>
                      <a:lnTo>
                        <a:pt x="96" y="1964"/>
                      </a:lnTo>
                      <a:lnTo>
                        <a:pt x="80" y="2015"/>
                      </a:lnTo>
                      <a:lnTo>
                        <a:pt x="65" y="2067"/>
                      </a:lnTo>
                      <a:lnTo>
                        <a:pt x="51" y="2119"/>
                      </a:lnTo>
                      <a:lnTo>
                        <a:pt x="40" y="2172"/>
                      </a:lnTo>
                      <a:lnTo>
                        <a:pt x="30" y="2225"/>
                      </a:lnTo>
                      <a:lnTo>
                        <a:pt x="20" y="2277"/>
                      </a:lnTo>
                      <a:lnTo>
                        <a:pt x="13" y="2331"/>
                      </a:lnTo>
                      <a:lnTo>
                        <a:pt x="7" y="2384"/>
                      </a:lnTo>
                      <a:lnTo>
                        <a:pt x="3" y="2437"/>
                      </a:lnTo>
                      <a:lnTo>
                        <a:pt x="1" y="2491"/>
                      </a:lnTo>
                      <a:lnTo>
                        <a:pt x="0" y="2543"/>
                      </a:lnTo>
                      <a:lnTo>
                        <a:pt x="2188" y="2543"/>
                      </a:lnTo>
                      <a:lnTo>
                        <a:pt x="2188" y="2543"/>
                      </a:lnTo>
                      <a:lnTo>
                        <a:pt x="2187" y="2491"/>
                      </a:lnTo>
                      <a:lnTo>
                        <a:pt x="2185" y="2437"/>
                      </a:lnTo>
                      <a:lnTo>
                        <a:pt x="2180" y="2384"/>
                      </a:lnTo>
                      <a:lnTo>
                        <a:pt x="2175" y="2331"/>
                      </a:lnTo>
                      <a:lnTo>
                        <a:pt x="2167" y="2277"/>
                      </a:lnTo>
                      <a:lnTo>
                        <a:pt x="2158" y="2225"/>
                      </a:lnTo>
                      <a:lnTo>
                        <a:pt x="2148" y="2171"/>
                      </a:lnTo>
                      <a:lnTo>
                        <a:pt x="2135" y="2118"/>
                      </a:lnTo>
                      <a:lnTo>
                        <a:pt x="2122" y="2067"/>
                      </a:lnTo>
                      <a:lnTo>
                        <a:pt x="2108" y="2015"/>
                      </a:lnTo>
                      <a:lnTo>
                        <a:pt x="2091" y="1964"/>
                      </a:lnTo>
                      <a:lnTo>
                        <a:pt x="2074" y="1913"/>
                      </a:lnTo>
                      <a:lnTo>
                        <a:pt x="2055" y="1864"/>
                      </a:lnTo>
                      <a:lnTo>
                        <a:pt x="2034" y="1814"/>
                      </a:lnTo>
                      <a:lnTo>
                        <a:pt x="2014" y="1766"/>
                      </a:lnTo>
                      <a:lnTo>
                        <a:pt x="1991" y="1719"/>
                      </a:lnTo>
                      <a:lnTo>
                        <a:pt x="1967" y="1673"/>
                      </a:lnTo>
                      <a:lnTo>
                        <a:pt x="1942" y="1627"/>
                      </a:lnTo>
                      <a:lnTo>
                        <a:pt x="1916" y="1583"/>
                      </a:lnTo>
                      <a:lnTo>
                        <a:pt x="1888" y="1541"/>
                      </a:lnTo>
                      <a:lnTo>
                        <a:pt x="1860" y="1499"/>
                      </a:lnTo>
                      <a:lnTo>
                        <a:pt x="1830" y="1459"/>
                      </a:lnTo>
                      <a:lnTo>
                        <a:pt x="1800" y="1421"/>
                      </a:lnTo>
                      <a:lnTo>
                        <a:pt x="1769" y="1384"/>
                      </a:lnTo>
                      <a:lnTo>
                        <a:pt x="1737" y="1348"/>
                      </a:lnTo>
                      <a:lnTo>
                        <a:pt x="1704" y="1315"/>
                      </a:lnTo>
                      <a:lnTo>
                        <a:pt x="1670" y="1283"/>
                      </a:lnTo>
                      <a:lnTo>
                        <a:pt x="1635" y="1253"/>
                      </a:lnTo>
                      <a:lnTo>
                        <a:pt x="1598" y="1225"/>
                      </a:lnTo>
                      <a:lnTo>
                        <a:pt x="1561" y="1199"/>
                      </a:lnTo>
                      <a:lnTo>
                        <a:pt x="1524" y="1176"/>
                      </a:lnTo>
                      <a:lnTo>
                        <a:pt x="1486" y="1154"/>
                      </a:lnTo>
                      <a:lnTo>
                        <a:pt x="1486" y="1154"/>
                      </a:lnTo>
                      <a:close/>
                    </a:path>
                  </a:pathLst>
                </a:custGeom>
                <a:solidFill>
                  <a:sysClr val="window" lastClr="FFFFFF"/>
                </a:solidFill>
                <a:ln>
                  <a:noFill/>
                </a:ln>
                <a:effectLst>
                  <a:innerShdw blurRad="38100" dist="25400" dir="18900000">
                    <a:prstClr val="black">
                      <a:alpha val="50000"/>
                    </a:prstClr>
                  </a:innerShdw>
                </a:effectLst>
              </p:spPr>
              <p:txBody>
                <a:bodyPr vert="horz" wrap="square" lIns="121920" tIns="60960" rIns="121920" bIns="60960" numCol="1" anchor="t" anchorCtr="0" compatLnSpc="1"/>
                <a:lstStyle/>
                <a:p>
                  <a:pPr fontAlgn="base">
                    <a:spcBef>
                      <a:spcPct val="0"/>
                    </a:spcBef>
                    <a:spcAft>
                      <a:spcPct val="0"/>
                    </a:spcAft>
                    <a:defRPr/>
                  </a:pPr>
                  <a:endParaRPr lang="zh-CN" altLang="en-US" sz="2400" kern="0">
                    <a:solidFill>
                      <a:prstClr val="black"/>
                    </a:solidFill>
                  </a:endParaRPr>
                </a:p>
              </p:txBody>
            </p:sp>
          </p:grpSp>
        </p:grpSp>
        <p:sp>
          <p:nvSpPr>
            <p:cNvPr id="51" name="任意多边形 50"/>
            <p:cNvSpPr/>
            <p:nvPr/>
          </p:nvSpPr>
          <p:spPr>
            <a:xfrm rot="16200000" flipV="1">
              <a:off x="1900003" y="2809761"/>
              <a:ext cx="3853609" cy="813871"/>
            </a:xfrm>
            <a:custGeom>
              <a:avLst/>
              <a:gdLst>
                <a:gd name="connsiteX0" fmla="*/ 3800982 w 3853609"/>
                <a:gd name="connsiteY0" fmla="*/ 726869 h 813871"/>
                <a:gd name="connsiteX1" fmla="*/ 3766607 w 3853609"/>
                <a:gd name="connsiteY1" fmla="*/ 761243 h 813871"/>
                <a:gd name="connsiteX2" fmla="*/ 3732232 w 3853609"/>
                <a:gd name="connsiteY2" fmla="*/ 726869 h 813871"/>
                <a:gd name="connsiteX3" fmla="*/ 3766607 w 3853609"/>
                <a:gd name="connsiteY3" fmla="*/ 692494 h 813871"/>
                <a:gd name="connsiteX4" fmla="*/ 3800982 w 3853609"/>
                <a:gd name="connsiteY4" fmla="*/ 726869 h 813871"/>
                <a:gd name="connsiteX5" fmla="*/ 3853609 w 3853609"/>
                <a:gd name="connsiteY5" fmla="*/ 726869 h 813871"/>
                <a:gd name="connsiteX6" fmla="*/ 3800472 w 3853609"/>
                <a:gd name="connsiteY6" fmla="*/ 646703 h 813871"/>
                <a:gd name="connsiteX7" fmla="*/ 3795889 w 3853609"/>
                <a:gd name="connsiteY7" fmla="*/ 645778 h 813871"/>
                <a:gd name="connsiteX8" fmla="*/ 3795889 w 3853609"/>
                <a:gd name="connsiteY8" fmla="*/ 165919 h 813871"/>
                <a:gd name="connsiteX9" fmla="*/ 3795889 w 3853609"/>
                <a:gd name="connsiteY9" fmla="*/ 104639 h 813871"/>
                <a:gd name="connsiteX10" fmla="*/ 3691249 w 3853609"/>
                <a:gd name="connsiteY10" fmla="*/ 0 h 813871"/>
                <a:gd name="connsiteX11" fmla="*/ 3483144 w 3853609"/>
                <a:gd name="connsiteY11" fmla="*/ 0 h 813871"/>
                <a:gd name="connsiteX12" fmla="*/ 3483144 w 3853609"/>
                <a:gd name="connsiteY12" fmla="*/ 1 h 813871"/>
                <a:gd name="connsiteX13" fmla="*/ 2880000 w 3853609"/>
                <a:gd name="connsiteY13" fmla="*/ 1 h 813871"/>
                <a:gd name="connsiteX14" fmla="*/ 2880000 w 3853609"/>
                <a:gd name="connsiteY14" fmla="*/ 0 h 813871"/>
                <a:gd name="connsiteX15" fmla="*/ 2711810 w 3853609"/>
                <a:gd name="connsiteY15" fmla="*/ 0 h 813871"/>
                <a:gd name="connsiteX16" fmla="*/ 2711810 w 3853609"/>
                <a:gd name="connsiteY16" fmla="*/ 1 h 813871"/>
                <a:gd name="connsiteX17" fmla="*/ 2268707 w 3853609"/>
                <a:gd name="connsiteY17" fmla="*/ 1 h 813871"/>
                <a:gd name="connsiteX18" fmla="*/ 1923678 w 3853609"/>
                <a:gd name="connsiteY18" fmla="*/ 1 h 813871"/>
                <a:gd name="connsiteX19" fmla="*/ 599983 w 3853609"/>
                <a:gd name="connsiteY19" fmla="*/ 1 h 813871"/>
                <a:gd name="connsiteX20" fmla="*/ 0 w 3853609"/>
                <a:gd name="connsiteY20" fmla="*/ 1 h 813871"/>
                <a:gd name="connsiteX21" fmla="*/ 0 w 3853609"/>
                <a:gd name="connsiteY21" fmla="*/ 51853 h 813871"/>
                <a:gd name="connsiteX22" fmla="*/ 1773417 w 3853609"/>
                <a:gd name="connsiteY22" fmla="*/ 51853 h 813871"/>
                <a:gd name="connsiteX23" fmla="*/ 1773417 w 3853609"/>
                <a:gd name="connsiteY23" fmla="*/ 51852 h 813871"/>
                <a:gd name="connsiteX24" fmla="*/ 1923678 w 3853609"/>
                <a:gd name="connsiteY24" fmla="*/ 51852 h 813871"/>
                <a:gd name="connsiteX25" fmla="*/ 1923678 w 3853609"/>
                <a:gd name="connsiteY25" fmla="*/ 51853 h 813871"/>
                <a:gd name="connsiteX26" fmla="*/ 2943507 w 3853609"/>
                <a:gd name="connsiteY26" fmla="*/ 51853 h 813871"/>
                <a:gd name="connsiteX27" fmla="*/ 2943507 w 3853609"/>
                <a:gd name="connsiteY27" fmla="*/ 51852 h 813871"/>
                <a:gd name="connsiteX28" fmla="*/ 3511576 w 3853609"/>
                <a:gd name="connsiteY28" fmla="*/ 51852 h 813871"/>
                <a:gd name="connsiteX29" fmla="*/ 3687239 w 3853609"/>
                <a:gd name="connsiteY29" fmla="*/ 51852 h 813871"/>
                <a:gd name="connsiteX30" fmla="*/ 3743630 w 3853609"/>
                <a:gd name="connsiteY30" fmla="*/ 108243 h 813871"/>
                <a:gd name="connsiteX31" fmla="*/ 3743630 w 3853609"/>
                <a:gd name="connsiteY31" fmla="*/ 202578 h 813871"/>
                <a:gd name="connsiteX32" fmla="*/ 3743276 w 3853609"/>
                <a:gd name="connsiteY32" fmla="*/ 204332 h 813871"/>
                <a:gd name="connsiteX33" fmla="*/ 3743631 w 3853609"/>
                <a:gd name="connsiteY33" fmla="*/ 205188 h 813871"/>
                <a:gd name="connsiteX34" fmla="*/ 3743631 w 3853609"/>
                <a:gd name="connsiteY34" fmla="*/ 644505 h 813871"/>
                <a:gd name="connsiteX35" fmla="*/ 3732741 w 3853609"/>
                <a:gd name="connsiteY35" fmla="*/ 646703 h 813871"/>
                <a:gd name="connsiteX36" fmla="*/ 3679604 w 3853609"/>
                <a:gd name="connsiteY36" fmla="*/ 726869 h 813871"/>
                <a:gd name="connsiteX37" fmla="*/ 3766607 w 3853609"/>
                <a:gd name="connsiteY37" fmla="*/ 813871 h 813871"/>
                <a:gd name="connsiteX38" fmla="*/ 3853609 w 3853609"/>
                <a:gd name="connsiteY38" fmla="*/ 726869 h 81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853609" h="813871">
                  <a:moveTo>
                    <a:pt x="3800982" y="726869"/>
                  </a:moveTo>
                  <a:cubicBezTo>
                    <a:pt x="3800982" y="745853"/>
                    <a:pt x="3785591" y="761243"/>
                    <a:pt x="3766607" y="761243"/>
                  </a:cubicBezTo>
                  <a:cubicBezTo>
                    <a:pt x="3747622" y="761243"/>
                    <a:pt x="3732232" y="745853"/>
                    <a:pt x="3732232" y="726869"/>
                  </a:cubicBezTo>
                  <a:cubicBezTo>
                    <a:pt x="3732232" y="707884"/>
                    <a:pt x="3747622" y="692494"/>
                    <a:pt x="3766607" y="692494"/>
                  </a:cubicBezTo>
                  <a:cubicBezTo>
                    <a:pt x="3785591" y="692494"/>
                    <a:pt x="3800982" y="707884"/>
                    <a:pt x="3800982" y="726869"/>
                  </a:cubicBezTo>
                  <a:close/>
                  <a:moveTo>
                    <a:pt x="3853609" y="726869"/>
                  </a:moveTo>
                  <a:cubicBezTo>
                    <a:pt x="3853609" y="690831"/>
                    <a:pt x="3831698" y="659911"/>
                    <a:pt x="3800472" y="646703"/>
                  </a:cubicBezTo>
                  <a:lnTo>
                    <a:pt x="3795889" y="645778"/>
                  </a:lnTo>
                  <a:lnTo>
                    <a:pt x="3795889" y="165919"/>
                  </a:lnTo>
                  <a:lnTo>
                    <a:pt x="3795889" y="104639"/>
                  </a:lnTo>
                  <a:cubicBezTo>
                    <a:pt x="3795889" y="46849"/>
                    <a:pt x="3749040" y="0"/>
                    <a:pt x="3691249" y="0"/>
                  </a:cubicBezTo>
                  <a:lnTo>
                    <a:pt x="3483144" y="0"/>
                  </a:lnTo>
                  <a:lnTo>
                    <a:pt x="3483144" y="1"/>
                  </a:lnTo>
                  <a:lnTo>
                    <a:pt x="2880000" y="1"/>
                  </a:lnTo>
                  <a:lnTo>
                    <a:pt x="2880000" y="0"/>
                  </a:lnTo>
                  <a:lnTo>
                    <a:pt x="2711810" y="0"/>
                  </a:lnTo>
                  <a:lnTo>
                    <a:pt x="2711810" y="1"/>
                  </a:lnTo>
                  <a:lnTo>
                    <a:pt x="2268707" y="1"/>
                  </a:lnTo>
                  <a:lnTo>
                    <a:pt x="1923678" y="1"/>
                  </a:lnTo>
                  <a:lnTo>
                    <a:pt x="599983" y="1"/>
                  </a:lnTo>
                  <a:lnTo>
                    <a:pt x="0" y="1"/>
                  </a:lnTo>
                  <a:lnTo>
                    <a:pt x="0" y="51853"/>
                  </a:lnTo>
                  <a:lnTo>
                    <a:pt x="1773417" y="51853"/>
                  </a:lnTo>
                  <a:lnTo>
                    <a:pt x="1773417" y="51852"/>
                  </a:lnTo>
                  <a:lnTo>
                    <a:pt x="1923678" y="51852"/>
                  </a:lnTo>
                  <a:lnTo>
                    <a:pt x="1923678" y="51853"/>
                  </a:lnTo>
                  <a:lnTo>
                    <a:pt x="2943507" y="51853"/>
                  </a:lnTo>
                  <a:lnTo>
                    <a:pt x="2943507" y="51852"/>
                  </a:lnTo>
                  <a:lnTo>
                    <a:pt x="3511576" y="51852"/>
                  </a:lnTo>
                  <a:lnTo>
                    <a:pt x="3687239" y="51852"/>
                  </a:lnTo>
                  <a:cubicBezTo>
                    <a:pt x="3718383" y="51852"/>
                    <a:pt x="3743630" y="77099"/>
                    <a:pt x="3743630" y="108243"/>
                  </a:cubicBezTo>
                  <a:lnTo>
                    <a:pt x="3743630" y="202578"/>
                  </a:lnTo>
                  <a:lnTo>
                    <a:pt x="3743276" y="204332"/>
                  </a:lnTo>
                  <a:lnTo>
                    <a:pt x="3743631" y="205188"/>
                  </a:lnTo>
                  <a:lnTo>
                    <a:pt x="3743631" y="644505"/>
                  </a:lnTo>
                  <a:lnTo>
                    <a:pt x="3732741" y="646703"/>
                  </a:lnTo>
                  <a:cubicBezTo>
                    <a:pt x="3701515" y="659911"/>
                    <a:pt x="3679604" y="690831"/>
                    <a:pt x="3679604" y="726869"/>
                  </a:cubicBezTo>
                  <a:cubicBezTo>
                    <a:pt x="3679604" y="774919"/>
                    <a:pt x="3718556" y="813871"/>
                    <a:pt x="3766607" y="813871"/>
                  </a:cubicBezTo>
                  <a:cubicBezTo>
                    <a:pt x="3814657" y="813871"/>
                    <a:pt x="3853609" y="774919"/>
                    <a:pt x="3853609" y="726869"/>
                  </a:cubicBezTo>
                  <a:close/>
                </a:path>
              </a:pathLst>
            </a:custGeom>
            <a:solidFill>
              <a:sysClr val="window" lastClr="FFFFFF">
                <a:lumMod val="75000"/>
              </a:sysClr>
            </a:solidFill>
            <a:ln w="25400" cap="flat" cmpd="sng" algn="ctr">
              <a:noFill/>
              <a:prstDash val="solid"/>
            </a:ln>
            <a:effectLst>
              <a:innerShdw blurRad="38100" dist="12700" dir="2700000">
                <a:prstClr val="black">
                  <a:alpha val="50000"/>
                </a:prstClr>
              </a:innerShdw>
            </a:effectLst>
          </p:spPr>
          <p:txBody>
            <a:bodyPr rtlCol="0" anchor="ctr"/>
            <a:lstStyle/>
            <a:p>
              <a:pPr algn="ctr" fontAlgn="base">
                <a:spcBef>
                  <a:spcPct val="0"/>
                </a:spcBef>
                <a:spcAft>
                  <a:spcPct val="0"/>
                </a:spcAft>
                <a:defRPr/>
              </a:pPr>
              <a:endParaRPr lang="zh-CN" altLang="en-US" sz="2400" kern="0">
                <a:solidFill>
                  <a:prstClr val="white"/>
                </a:solidFill>
              </a:endParaRPr>
            </a:p>
          </p:txBody>
        </p:sp>
        <p:sp>
          <p:nvSpPr>
            <p:cNvPr id="52" name="圆角矩形 16"/>
            <p:cNvSpPr/>
            <p:nvPr/>
          </p:nvSpPr>
          <p:spPr>
            <a:xfrm>
              <a:off x="654687" y="1372513"/>
              <a:ext cx="3124522" cy="3457798"/>
            </a:xfrm>
            <a:custGeom>
              <a:avLst/>
              <a:gdLst>
                <a:gd name="connsiteX0" fmla="*/ 0 w 3456384"/>
                <a:gd name="connsiteY0" fmla="*/ 195078 h 3456384"/>
                <a:gd name="connsiteX1" fmla="*/ 195078 w 3456384"/>
                <a:gd name="connsiteY1" fmla="*/ 0 h 3456384"/>
                <a:gd name="connsiteX2" fmla="*/ 3261306 w 3456384"/>
                <a:gd name="connsiteY2" fmla="*/ 0 h 3456384"/>
                <a:gd name="connsiteX3" fmla="*/ 3456384 w 3456384"/>
                <a:gd name="connsiteY3" fmla="*/ 195078 h 3456384"/>
                <a:gd name="connsiteX4" fmla="*/ 3456384 w 3456384"/>
                <a:gd name="connsiteY4" fmla="*/ 3261306 h 3456384"/>
                <a:gd name="connsiteX5" fmla="*/ 3261306 w 3456384"/>
                <a:gd name="connsiteY5" fmla="*/ 3456384 h 3456384"/>
                <a:gd name="connsiteX6" fmla="*/ 195078 w 3456384"/>
                <a:gd name="connsiteY6" fmla="*/ 3456384 h 3456384"/>
                <a:gd name="connsiteX7" fmla="*/ 0 w 3456384"/>
                <a:gd name="connsiteY7" fmla="*/ 3261306 h 3456384"/>
                <a:gd name="connsiteX8" fmla="*/ 0 w 3456384"/>
                <a:gd name="connsiteY8" fmla="*/ 195078 h 3456384"/>
                <a:gd name="connsiteX0-1" fmla="*/ 3456384 w 3547824"/>
                <a:gd name="connsiteY0-2" fmla="*/ 195078 h 3456384"/>
                <a:gd name="connsiteX1-3" fmla="*/ 3456384 w 3547824"/>
                <a:gd name="connsiteY1-4" fmla="*/ 3261306 h 3456384"/>
                <a:gd name="connsiteX2-5" fmla="*/ 3261306 w 3547824"/>
                <a:gd name="connsiteY2-6" fmla="*/ 3456384 h 3456384"/>
                <a:gd name="connsiteX3-7" fmla="*/ 195078 w 3547824"/>
                <a:gd name="connsiteY3-8" fmla="*/ 3456384 h 3456384"/>
                <a:gd name="connsiteX4-9" fmla="*/ 0 w 3547824"/>
                <a:gd name="connsiteY4-10" fmla="*/ 3261306 h 3456384"/>
                <a:gd name="connsiteX5-11" fmla="*/ 0 w 3547824"/>
                <a:gd name="connsiteY5-12" fmla="*/ 195078 h 3456384"/>
                <a:gd name="connsiteX6-13" fmla="*/ 195078 w 3547824"/>
                <a:gd name="connsiteY6-14" fmla="*/ 0 h 3456384"/>
                <a:gd name="connsiteX7-15" fmla="*/ 3261306 w 3547824"/>
                <a:gd name="connsiteY7-16" fmla="*/ 0 h 3456384"/>
                <a:gd name="connsiteX8-17" fmla="*/ 3547824 w 3547824"/>
                <a:gd name="connsiteY8-18" fmla="*/ 286518 h 3456384"/>
                <a:gd name="connsiteX0-19" fmla="*/ 3456384 w 3456384"/>
                <a:gd name="connsiteY0-20" fmla="*/ 195078 h 3456384"/>
                <a:gd name="connsiteX1-21" fmla="*/ 3456384 w 3456384"/>
                <a:gd name="connsiteY1-22" fmla="*/ 3261306 h 3456384"/>
                <a:gd name="connsiteX2-23" fmla="*/ 3261306 w 3456384"/>
                <a:gd name="connsiteY2-24" fmla="*/ 3456384 h 3456384"/>
                <a:gd name="connsiteX3-25" fmla="*/ 195078 w 3456384"/>
                <a:gd name="connsiteY3-26" fmla="*/ 3456384 h 3456384"/>
                <a:gd name="connsiteX4-27" fmla="*/ 0 w 3456384"/>
                <a:gd name="connsiteY4-28" fmla="*/ 3261306 h 3456384"/>
                <a:gd name="connsiteX5-29" fmla="*/ 0 w 3456384"/>
                <a:gd name="connsiteY5-30" fmla="*/ 195078 h 3456384"/>
                <a:gd name="connsiteX6-31" fmla="*/ 195078 w 3456384"/>
                <a:gd name="connsiteY6-32" fmla="*/ 0 h 3456384"/>
                <a:gd name="connsiteX7-33" fmla="*/ 3261306 w 3456384"/>
                <a:gd name="connsiteY7-34" fmla="*/ 0 h 3456384"/>
                <a:gd name="connsiteX0-35" fmla="*/ 3456384 w 3456384"/>
                <a:gd name="connsiteY0-36" fmla="*/ 3261306 h 3456384"/>
                <a:gd name="connsiteX1-37" fmla="*/ 3261306 w 3456384"/>
                <a:gd name="connsiteY1-38" fmla="*/ 3456384 h 3456384"/>
                <a:gd name="connsiteX2-39" fmla="*/ 195078 w 3456384"/>
                <a:gd name="connsiteY2-40" fmla="*/ 3456384 h 3456384"/>
                <a:gd name="connsiteX3-41" fmla="*/ 0 w 3456384"/>
                <a:gd name="connsiteY3-42" fmla="*/ 3261306 h 3456384"/>
                <a:gd name="connsiteX4-43" fmla="*/ 0 w 3456384"/>
                <a:gd name="connsiteY4-44" fmla="*/ 195078 h 3456384"/>
                <a:gd name="connsiteX5-45" fmla="*/ 195078 w 3456384"/>
                <a:gd name="connsiteY5-46" fmla="*/ 0 h 3456384"/>
                <a:gd name="connsiteX6-47" fmla="*/ 3261306 w 3456384"/>
                <a:gd name="connsiteY6-48" fmla="*/ 0 h 3456384"/>
                <a:gd name="connsiteX0-49" fmla="*/ 3261306 w 3261306"/>
                <a:gd name="connsiteY0-50" fmla="*/ 3456384 h 3456384"/>
                <a:gd name="connsiteX1-51" fmla="*/ 195078 w 3261306"/>
                <a:gd name="connsiteY1-52" fmla="*/ 3456384 h 3456384"/>
                <a:gd name="connsiteX2-53" fmla="*/ 0 w 3261306"/>
                <a:gd name="connsiteY2-54" fmla="*/ 3261306 h 3456384"/>
                <a:gd name="connsiteX3-55" fmla="*/ 0 w 3261306"/>
                <a:gd name="connsiteY3-56" fmla="*/ 195078 h 3456384"/>
                <a:gd name="connsiteX4-57" fmla="*/ 195078 w 3261306"/>
                <a:gd name="connsiteY4-58" fmla="*/ 0 h 3456384"/>
                <a:gd name="connsiteX5-59" fmla="*/ 3261306 w 3261306"/>
                <a:gd name="connsiteY5-60" fmla="*/ 0 h 3456384"/>
                <a:gd name="connsiteX0-61" fmla="*/ 3261306 w 3261306"/>
                <a:gd name="connsiteY0-62" fmla="*/ 3457798 h 3457798"/>
                <a:gd name="connsiteX1-63" fmla="*/ 195078 w 3261306"/>
                <a:gd name="connsiteY1-64" fmla="*/ 3457798 h 3457798"/>
                <a:gd name="connsiteX2-65" fmla="*/ 0 w 3261306"/>
                <a:gd name="connsiteY2-66" fmla="*/ 3262720 h 3457798"/>
                <a:gd name="connsiteX3-67" fmla="*/ 0 w 3261306"/>
                <a:gd name="connsiteY3-68" fmla="*/ 196492 h 3457798"/>
                <a:gd name="connsiteX4-69" fmla="*/ 195078 w 3261306"/>
                <a:gd name="connsiteY4-70" fmla="*/ 1414 h 3457798"/>
                <a:gd name="connsiteX5-71" fmla="*/ 736922 w 3261306"/>
                <a:gd name="connsiteY5-72" fmla="*/ 0 h 3457798"/>
                <a:gd name="connsiteX6-73" fmla="*/ 3261306 w 3261306"/>
                <a:gd name="connsiteY6-74" fmla="*/ 1414 h 3457798"/>
                <a:gd name="connsiteX0-75" fmla="*/ 3261306 w 3261306"/>
                <a:gd name="connsiteY0-76" fmla="*/ 3457798 h 3457798"/>
                <a:gd name="connsiteX1-77" fmla="*/ 195078 w 3261306"/>
                <a:gd name="connsiteY1-78" fmla="*/ 3457798 h 3457798"/>
                <a:gd name="connsiteX2-79" fmla="*/ 0 w 3261306"/>
                <a:gd name="connsiteY2-80" fmla="*/ 3262720 h 3457798"/>
                <a:gd name="connsiteX3-81" fmla="*/ 0 w 3261306"/>
                <a:gd name="connsiteY3-82" fmla="*/ 196492 h 3457798"/>
                <a:gd name="connsiteX4-83" fmla="*/ 195078 w 3261306"/>
                <a:gd name="connsiteY4-84" fmla="*/ 1414 h 3457798"/>
                <a:gd name="connsiteX5-85" fmla="*/ 736922 w 3261306"/>
                <a:gd name="connsiteY5-86" fmla="*/ 0 h 3457798"/>
                <a:gd name="connsiteX0-87" fmla="*/ 3261306 w 3261306"/>
                <a:gd name="connsiteY0-88" fmla="*/ 3457798 h 3457798"/>
                <a:gd name="connsiteX1-89" fmla="*/ 3124522 w 3261306"/>
                <a:gd name="connsiteY1-90" fmla="*/ 3454400 h 3457798"/>
                <a:gd name="connsiteX2-91" fmla="*/ 195078 w 3261306"/>
                <a:gd name="connsiteY2-92" fmla="*/ 3457798 h 3457798"/>
                <a:gd name="connsiteX3-93" fmla="*/ 0 w 3261306"/>
                <a:gd name="connsiteY3-94" fmla="*/ 3262720 h 3457798"/>
                <a:gd name="connsiteX4-95" fmla="*/ 0 w 3261306"/>
                <a:gd name="connsiteY4-96" fmla="*/ 196492 h 3457798"/>
                <a:gd name="connsiteX5-97" fmla="*/ 195078 w 3261306"/>
                <a:gd name="connsiteY5-98" fmla="*/ 1414 h 3457798"/>
                <a:gd name="connsiteX6-99" fmla="*/ 736922 w 3261306"/>
                <a:gd name="connsiteY6-100" fmla="*/ 0 h 3457798"/>
                <a:gd name="connsiteX0-101" fmla="*/ 3124522 w 3124522"/>
                <a:gd name="connsiteY0-102" fmla="*/ 3454400 h 3457798"/>
                <a:gd name="connsiteX1-103" fmla="*/ 195078 w 3124522"/>
                <a:gd name="connsiteY1-104" fmla="*/ 3457798 h 3457798"/>
                <a:gd name="connsiteX2-105" fmla="*/ 0 w 3124522"/>
                <a:gd name="connsiteY2-106" fmla="*/ 3262720 h 3457798"/>
                <a:gd name="connsiteX3-107" fmla="*/ 0 w 3124522"/>
                <a:gd name="connsiteY3-108" fmla="*/ 196492 h 3457798"/>
                <a:gd name="connsiteX4-109" fmla="*/ 195078 w 3124522"/>
                <a:gd name="connsiteY4-110" fmla="*/ 1414 h 3457798"/>
                <a:gd name="connsiteX5-111" fmla="*/ 736922 w 3124522"/>
                <a:gd name="connsiteY5-112" fmla="*/ 0 h 34577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124522" h="3457798">
                  <a:moveTo>
                    <a:pt x="3124522" y="3454400"/>
                  </a:moveTo>
                  <a:lnTo>
                    <a:pt x="195078" y="3457798"/>
                  </a:lnTo>
                  <a:cubicBezTo>
                    <a:pt x="87339" y="3457798"/>
                    <a:pt x="0" y="3370459"/>
                    <a:pt x="0" y="3262720"/>
                  </a:cubicBezTo>
                  <a:lnTo>
                    <a:pt x="0" y="196492"/>
                  </a:lnTo>
                  <a:cubicBezTo>
                    <a:pt x="0" y="88753"/>
                    <a:pt x="87339" y="1414"/>
                    <a:pt x="195078" y="1414"/>
                  </a:cubicBezTo>
                  <a:lnTo>
                    <a:pt x="736922" y="0"/>
                  </a:lnTo>
                </a:path>
              </a:pathLst>
            </a:custGeom>
            <a:noFill/>
            <a:ln w="6350" cap="flat" cmpd="sng" algn="ctr">
              <a:solidFill>
                <a:sysClr val="windowText" lastClr="000000">
                  <a:lumMod val="50000"/>
                  <a:lumOff val="50000"/>
                </a:sysClr>
              </a:solidFill>
              <a:prstDash val="solid"/>
              <a:headEnd type="oval" w="med" len="med"/>
              <a:tailEnd type="oval" w="med" len="med"/>
            </a:ln>
            <a:effectLst/>
          </p:spPr>
          <p:txBody>
            <a:bodyPr rtlCol="0" anchor="ctr"/>
            <a:lstStyle/>
            <a:p>
              <a:pPr algn="ctr" fontAlgn="base">
                <a:spcBef>
                  <a:spcPct val="0"/>
                </a:spcBef>
                <a:spcAft>
                  <a:spcPct val="0"/>
                </a:spcAft>
                <a:defRPr/>
              </a:pPr>
              <a:endParaRPr lang="zh-CN" altLang="en-US" sz="2400" kern="0">
                <a:solidFill>
                  <a:prstClr val="white"/>
                </a:solidFill>
              </a:endParaRPr>
            </a:p>
          </p:txBody>
        </p:sp>
      </p:grpSp>
      <p:grpSp>
        <p:nvGrpSpPr>
          <p:cNvPr id="59" name="组合 58"/>
          <p:cNvGrpSpPr/>
          <p:nvPr/>
        </p:nvGrpSpPr>
        <p:grpSpPr>
          <a:xfrm>
            <a:off x="728928" y="2304210"/>
            <a:ext cx="287072" cy="287069"/>
            <a:chOff x="5026429" y="2057723"/>
            <a:chExt cx="254992" cy="254990"/>
          </a:xfrm>
        </p:grpSpPr>
        <p:sp>
          <p:nvSpPr>
            <p:cNvPr id="60" name="椭圆 59"/>
            <p:cNvSpPr/>
            <p:nvPr/>
          </p:nvSpPr>
          <p:spPr>
            <a:xfrm>
              <a:off x="5026429" y="2057723"/>
              <a:ext cx="254992" cy="254990"/>
            </a:xfrm>
            <a:prstGeom prst="ellipse">
              <a:avLst/>
            </a:prstGeom>
            <a:gradFill flip="none" rotWithShape="1">
              <a:gsLst>
                <a:gs pos="55000">
                  <a:srgbClr val="E7E7E7"/>
                </a:gs>
                <a:gs pos="0">
                  <a:sysClr val="window" lastClr="FFFFFF"/>
                </a:gs>
                <a:gs pos="100000">
                  <a:sysClr val="window" lastClr="FFFFFF">
                    <a:lumMod val="75000"/>
                  </a:sysClr>
                </a:gs>
              </a:gsLst>
              <a:path path="circle">
                <a:fillToRect t="100000" r="100000"/>
              </a:path>
              <a:tileRect l="-100000" b="-100000"/>
            </a:gradFill>
            <a:ln w="6350" cap="flat" cmpd="sng" algn="ctr">
              <a:gradFill flip="none" rotWithShape="1">
                <a:gsLst>
                  <a:gs pos="0">
                    <a:sysClr val="window" lastClr="FFFFFF">
                      <a:lumMod val="75000"/>
                    </a:sysClr>
                  </a:gs>
                  <a:gs pos="100000">
                    <a:sysClr val="window" lastClr="FFFFFF"/>
                  </a:gs>
                </a:gsLst>
                <a:lin ang="18900000" scaled="1"/>
                <a:tileRect/>
              </a:gradFill>
              <a:prstDash val="solid"/>
            </a:ln>
            <a:effectLst>
              <a:outerShdw blurRad="165100" dist="50800" dir="8100000" sx="102000" sy="102000" algn="tr" rotWithShape="0">
                <a:prstClr val="black">
                  <a:alpha val="30000"/>
                </a:prstClr>
              </a:outerShdw>
            </a:effectLst>
          </p:spPr>
          <p:txBody>
            <a:bodyPr rtlCol="0" anchor="ctr"/>
            <a:lstStyle/>
            <a:p>
              <a:pPr algn="ctr" fontAlgn="base">
                <a:spcBef>
                  <a:spcPct val="0"/>
                </a:spcBef>
                <a:spcAft>
                  <a:spcPct val="0"/>
                </a:spcAft>
                <a:defRPr/>
              </a:pPr>
              <a:endParaRPr lang="zh-CN" altLang="en-US" sz="2400" kern="0">
                <a:solidFill>
                  <a:prstClr val="white"/>
                </a:solidFill>
              </a:endParaRPr>
            </a:p>
          </p:txBody>
        </p:sp>
        <p:sp>
          <p:nvSpPr>
            <p:cNvPr id="61" name="Freeform 34"/>
            <p:cNvSpPr/>
            <p:nvPr/>
          </p:nvSpPr>
          <p:spPr bwMode="auto">
            <a:xfrm>
              <a:off x="5104300" y="2135885"/>
              <a:ext cx="99250" cy="98666"/>
            </a:xfrm>
            <a:prstGeom prst="ellipse">
              <a:avLst/>
            </a:prstGeom>
            <a:solidFill>
              <a:srgbClr val="C00000"/>
            </a:solidFill>
            <a:ln>
              <a:noFill/>
            </a:ln>
            <a:effectLst>
              <a:innerShdw blurRad="38100" dist="12700" dir="18900000">
                <a:prstClr val="black">
                  <a:alpha val="50000"/>
                </a:prstClr>
              </a:inn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fontAlgn="base">
                <a:spcBef>
                  <a:spcPct val="0"/>
                </a:spcBef>
                <a:spcAft>
                  <a:spcPct val="0"/>
                </a:spcAft>
                <a:defRPr/>
              </a:pPr>
              <a:endParaRPr lang="zh-CN" altLang="en-US" sz="2400" kern="0">
                <a:solidFill>
                  <a:prstClr val="black"/>
                </a:solidFill>
              </a:endParaRPr>
            </a:p>
          </p:txBody>
        </p:sp>
      </p:grpSp>
      <p:grpSp>
        <p:nvGrpSpPr>
          <p:cNvPr id="62" name="组合 61"/>
          <p:cNvGrpSpPr/>
          <p:nvPr/>
        </p:nvGrpSpPr>
        <p:grpSpPr>
          <a:xfrm>
            <a:off x="728928" y="3553033"/>
            <a:ext cx="287072" cy="287069"/>
            <a:chOff x="5026429" y="2057723"/>
            <a:chExt cx="254992" cy="254990"/>
          </a:xfrm>
        </p:grpSpPr>
        <p:sp>
          <p:nvSpPr>
            <p:cNvPr id="63" name="椭圆 62"/>
            <p:cNvSpPr/>
            <p:nvPr/>
          </p:nvSpPr>
          <p:spPr>
            <a:xfrm>
              <a:off x="5026429" y="2057723"/>
              <a:ext cx="254992" cy="254990"/>
            </a:xfrm>
            <a:prstGeom prst="ellipse">
              <a:avLst/>
            </a:prstGeom>
            <a:gradFill flip="none" rotWithShape="1">
              <a:gsLst>
                <a:gs pos="55000">
                  <a:srgbClr val="E7E7E7"/>
                </a:gs>
                <a:gs pos="0">
                  <a:sysClr val="window" lastClr="FFFFFF"/>
                </a:gs>
                <a:gs pos="100000">
                  <a:sysClr val="window" lastClr="FFFFFF">
                    <a:lumMod val="75000"/>
                  </a:sysClr>
                </a:gs>
              </a:gsLst>
              <a:path path="circle">
                <a:fillToRect t="100000" r="100000"/>
              </a:path>
              <a:tileRect l="-100000" b="-100000"/>
            </a:gradFill>
            <a:ln w="6350" cap="flat" cmpd="sng" algn="ctr">
              <a:gradFill flip="none" rotWithShape="1">
                <a:gsLst>
                  <a:gs pos="0">
                    <a:sysClr val="window" lastClr="FFFFFF">
                      <a:lumMod val="75000"/>
                    </a:sysClr>
                  </a:gs>
                  <a:gs pos="100000">
                    <a:sysClr val="window" lastClr="FFFFFF"/>
                  </a:gs>
                </a:gsLst>
                <a:lin ang="18900000" scaled="1"/>
                <a:tileRect/>
              </a:gradFill>
              <a:prstDash val="solid"/>
            </a:ln>
            <a:effectLst>
              <a:outerShdw blurRad="165100" dist="50800" dir="8100000" sx="102000" sy="102000" algn="tr" rotWithShape="0">
                <a:prstClr val="black">
                  <a:alpha val="30000"/>
                </a:prstClr>
              </a:outerShdw>
            </a:effectLst>
          </p:spPr>
          <p:txBody>
            <a:bodyPr rtlCol="0" anchor="ctr"/>
            <a:lstStyle/>
            <a:p>
              <a:pPr algn="ctr" fontAlgn="base">
                <a:spcBef>
                  <a:spcPct val="0"/>
                </a:spcBef>
                <a:spcAft>
                  <a:spcPct val="0"/>
                </a:spcAft>
                <a:defRPr/>
              </a:pPr>
              <a:endParaRPr lang="zh-CN" altLang="en-US" sz="2400" kern="0">
                <a:solidFill>
                  <a:prstClr val="white"/>
                </a:solidFill>
              </a:endParaRPr>
            </a:p>
          </p:txBody>
        </p:sp>
        <p:sp>
          <p:nvSpPr>
            <p:cNvPr id="64" name="Freeform 34"/>
            <p:cNvSpPr/>
            <p:nvPr/>
          </p:nvSpPr>
          <p:spPr bwMode="auto">
            <a:xfrm>
              <a:off x="5104300" y="2135885"/>
              <a:ext cx="99250" cy="98666"/>
            </a:xfrm>
            <a:prstGeom prst="ellipse">
              <a:avLst/>
            </a:prstGeom>
            <a:solidFill>
              <a:srgbClr val="C00000"/>
            </a:solidFill>
            <a:ln>
              <a:noFill/>
            </a:ln>
            <a:effectLst>
              <a:innerShdw blurRad="38100" dist="12700" dir="18900000">
                <a:prstClr val="black">
                  <a:alpha val="50000"/>
                </a:prstClr>
              </a:inn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fontAlgn="base">
                <a:spcBef>
                  <a:spcPct val="0"/>
                </a:spcBef>
                <a:spcAft>
                  <a:spcPct val="0"/>
                </a:spcAft>
                <a:defRPr/>
              </a:pPr>
              <a:endParaRPr lang="zh-CN" altLang="en-US" sz="2400" kern="0">
                <a:solidFill>
                  <a:prstClr val="black"/>
                </a:solidFill>
              </a:endParaRPr>
            </a:p>
          </p:txBody>
        </p:sp>
      </p:grpSp>
      <p:grpSp>
        <p:nvGrpSpPr>
          <p:cNvPr id="65" name="组合 64"/>
          <p:cNvGrpSpPr/>
          <p:nvPr/>
        </p:nvGrpSpPr>
        <p:grpSpPr>
          <a:xfrm>
            <a:off x="728928" y="5041251"/>
            <a:ext cx="287072" cy="287069"/>
            <a:chOff x="5026429" y="2057723"/>
            <a:chExt cx="254992" cy="254990"/>
          </a:xfrm>
        </p:grpSpPr>
        <p:sp>
          <p:nvSpPr>
            <p:cNvPr id="66" name="椭圆 65"/>
            <p:cNvSpPr/>
            <p:nvPr/>
          </p:nvSpPr>
          <p:spPr>
            <a:xfrm>
              <a:off x="5026429" y="2057723"/>
              <a:ext cx="254992" cy="254990"/>
            </a:xfrm>
            <a:prstGeom prst="ellipse">
              <a:avLst/>
            </a:prstGeom>
            <a:gradFill flip="none" rotWithShape="1">
              <a:gsLst>
                <a:gs pos="55000">
                  <a:srgbClr val="E7E7E7"/>
                </a:gs>
                <a:gs pos="0">
                  <a:sysClr val="window" lastClr="FFFFFF"/>
                </a:gs>
                <a:gs pos="100000">
                  <a:sysClr val="window" lastClr="FFFFFF">
                    <a:lumMod val="75000"/>
                  </a:sysClr>
                </a:gs>
              </a:gsLst>
              <a:path path="circle">
                <a:fillToRect t="100000" r="100000"/>
              </a:path>
              <a:tileRect l="-100000" b="-100000"/>
            </a:gradFill>
            <a:ln w="6350" cap="flat" cmpd="sng" algn="ctr">
              <a:gradFill flip="none" rotWithShape="1">
                <a:gsLst>
                  <a:gs pos="0">
                    <a:sysClr val="window" lastClr="FFFFFF">
                      <a:lumMod val="75000"/>
                    </a:sysClr>
                  </a:gs>
                  <a:gs pos="100000">
                    <a:sysClr val="window" lastClr="FFFFFF"/>
                  </a:gs>
                </a:gsLst>
                <a:lin ang="18900000" scaled="1"/>
                <a:tileRect/>
              </a:gradFill>
              <a:prstDash val="solid"/>
            </a:ln>
            <a:effectLst>
              <a:outerShdw blurRad="165100" dist="50800" dir="8100000" sx="102000" sy="102000" algn="tr" rotWithShape="0">
                <a:prstClr val="black">
                  <a:alpha val="30000"/>
                </a:prstClr>
              </a:outerShdw>
            </a:effectLst>
          </p:spPr>
          <p:txBody>
            <a:bodyPr rtlCol="0" anchor="ctr"/>
            <a:lstStyle/>
            <a:p>
              <a:pPr algn="ctr" fontAlgn="base">
                <a:spcBef>
                  <a:spcPct val="0"/>
                </a:spcBef>
                <a:spcAft>
                  <a:spcPct val="0"/>
                </a:spcAft>
                <a:defRPr/>
              </a:pPr>
              <a:endParaRPr lang="zh-CN" altLang="en-US" sz="2400" kern="0">
                <a:solidFill>
                  <a:prstClr val="white"/>
                </a:solidFill>
              </a:endParaRPr>
            </a:p>
          </p:txBody>
        </p:sp>
        <p:sp>
          <p:nvSpPr>
            <p:cNvPr id="67" name="Freeform 34"/>
            <p:cNvSpPr/>
            <p:nvPr/>
          </p:nvSpPr>
          <p:spPr bwMode="auto">
            <a:xfrm>
              <a:off x="5104300" y="2135885"/>
              <a:ext cx="99250" cy="98666"/>
            </a:xfrm>
            <a:prstGeom prst="ellipse">
              <a:avLst/>
            </a:prstGeom>
            <a:solidFill>
              <a:srgbClr val="C00000"/>
            </a:solidFill>
            <a:ln>
              <a:noFill/>
            </a:ln>
            <a:effectLst>
              <a:innerShdw blurRad="38100" dist="12700" dir="18900000">
                <a:prstClr val="black">
                  <a:alpha val="50000"/>
                </a:prstClr>
              </a:inn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fontAlgn="base">
                <a:spcBef>
                  <a:spcPct val="0"/>
                </a:spcBef>
                <a:spcAft>
                  <a:spcPct val="0"/>
                </a:spcAft>
                <a:defRPr/>
              </a:pPr>
              <a:endParaRPr lang="zh-CN" altLang="en-US" sz="2400" kern="0">
                <a:solidFill>
                  <a:prstClr val="black"/>
                </a:solidFill>
              </a:endParaRPr>
            </a:p>
          </p:txBody>
        </p:sp>
      </p:grpSp>
      <p:sp>
        <p:nvSpPr>
          <p:cNvPr id="68" name="TextBox 5"/>
          <p:cNvSpPr txBox="1"/>
          <p:nvPr/>
        </p:nvSpPr>
        <p:spPr>
          <a:xfrm>
            <a:off x="1182452" y="2671106"/>
            <a:ext cx="4156891" cy="738505"/>
          </a:xfrm>
          <a:prstGeom prst="rect">
            <a:avLst/>
          </a:prstGeom>
          <a:noFill/>
        </p:spPr>
        <p:txBody>
          <a:bodyPr wrap="square" lIns="0" tIns="0" rIns="0" bIns="0" rtlCol="0">
            <a:spAutoFit/>
          </a:bodyPr>
          <a:lstStyle>
            <a:defPPr>
              <a:defRPr lang="zh-CN"/>
            </a:defPPr>
            <a:lvl1pPr algn="just">
              <a:lnSpc>
                <a:spcPts val="1300"/>
              </a:lnSpc>
              <a:defRPr sz="9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fontAlgn="base">
              <a:lnSpc>
                <a:spcPct val="100000"/>
              </a:lnSpc>
              <a:spcBef>
                <a:spcPct val="0"/>
              </a:spcBef>
              <a:spcAft>
                <a:spcPct val="0"/>
              </a:spcAft>
              <a:defRPr/>
            </a:pPr>
            <a:r>
              <a:rPr lang="zh-CN" altLang="en-US" sz="1600" dirty="0">
                <a:solidFill>
                  <a:srgbClr val="002060"/>
                </a:solidFill>
              </a:rPr>
              <a:t>数字中国</a:t>
            </a:r>
            <a:endParaRPr lang="zh-CN" altLang="en-US" sz="1600" dirty="0">
              <a:solidFill>
                <a:srgbClr val="002060"/>
              </a:solidFill>
            </a:endParaRPr>
          </a:p>
          <a:p>
            <a:pPr fontAlgn="base">
              <a:lnSpc>
                <a:spcPct val="100000"/>
              </a:lnSpc>
              <a:spcBef>
                <a:spcPct val="0"/>
              </a:spcBef>
              <a:spcAft>
                <a:spcPct val="0"/>
              </a:spcAft>
              <a:defRPr/>
            </a:pPr>
            <a:r>
              <a:rPr lang="zh-CN" altLang="en-US" sz="1600" dirty="0">
                <a:solidFill>
                  <a:srgbClr val="002060"/>
                </a:solidFill>
              </a:rPr>
              <a:t>标准化发展战略</a:t>
            </a:r>
            <a:endParaRPr lang="zh-CN" altLang="en-US" sz="1600" dirty="0">
              <a:solidFill>
                <a:srgbClr val="002060"/>
              </a:solidFill>
            </a:endParaRPr>
          </a:p>
          <a:p>
            <a:pPr fontAlgn="base">
              <a:lnSpc>
                <a:spcPct val="100000"/>
              </a:lnSpc>
              <a:spcBef>
                <a:spcPct val="0"/>
              </a:spcBef>
              <a:spcAft>
                <a:spcPct val="0"/>
              </a:spcAft>
              <a:defRPr/>
            </a:pPr>
            <a:r>
              <a:rPr lang="zh-CN" altLang="en-US" sz="1600" dirty="0">
                <a:solidFill>
                  <a:srgbClr val="002060"/>
                </a:solidFill>
              </a:rPr>
              <a:t>产业高质量发展</a:t>
            </a:r>
            <a:endParaRPr lang="zh-CN" altLang="en-US" sz="1600" dirty="0">
              <a:solidFill>
                <a:srgbClr val="002060"/>
              </a:solidFill>
            </a:endParaRPr>
          </a:p>
        </p:txBody>
      </p:sp>
      <p:sp>
        <p:nvSpPr>
          <p:cNvPr id="69" name="矩形 68"/>
          <p:cNvSpPr>
            <a:spLocks noChangeArrowheads="1"/>
          </p:cNvSpPr>
          <p:nvPr/>
        </p:nvSpPr>
        <p:spPr bwMode="auto">
          <a:xfrm>
            <a:off x="1203001" y="2304210"/>
            <a:ext cx="3168351" cy="29244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fontAlgn="base">
              <a:spcBef>
                <a:spcPct val="0"/>
              </a:spcBef>
              <a:spcAft>
                <a:spcPct val="0"/>
              </a:spcAft>
            </a:pPr>
            <a:r>
              <a:rPr lang="zh-CN" altLang="en-US" sz="2400" b="1" dirty="0">
                <a:solidFill>
                  <a:srgbClr val="002060"/>
                </a:solidFill>
                <a:latin typeface="微软雅黑" panose="020B0503020204020204" pitchFamily="34" charset="-122"/>
                <a:ea typeface="微软雅黑" panose="020B0503020204020204" pitchFamily="34" charset="-122"/>
              </a:rPr>
              <a:t>国家战略</a:t>
            </a:r>
            <a:endParaRPr lang="zh-CN" altLang="en-US" sz="2400" b="1" dirty="0">
              <a:solidFill>
                <a:srgbClr val="002060"/>
              </a:solidFill>
              <a:latin typeface="微软雅黑" panose="020B0503020204020204" pitchFamily="34" charset="-122"/>
              <a:ea typeface="微软雅黑" panose="020B0503020204020204" pitchFamily="34" charset="-122"/>
            </a:endParaRPr>
          </a:p>
        </p:txBody>
      </p:sp>
      <p:sp>
        <p:nvSpPr>
          <p:cNvPr id="70" name="TextBox 5"/>
          <p:cNvSpPr txBox="1"/>
          <p:nvPr/>
        </p:nvSpPr>
        <p:spPr>
          <a:xfrm>
            <a:off x="1192725" y="3924146"/>
            <a:ext cx="4208495" cy="984885"/>
          </a:xfrm>
          <a:prstGeom prst="rect">
            <a:avLst/>
          </a:prstGeom>
          <a:noFill/>
        </p:spPr>
        <p:txBody>
          <a:bodyPr wrap="square" lIns="0" tIns="0" rIns="0" bIns="0" rtlCol="0">
            <a:spAutoFit/>
          </a:bodyPr>
          <a:lstStyle>
            <a:defPPr>
              <a:defRPr lang="zh-CN"/>
            </a:defPPr>
            <a:lvl1pPr algn="just">
              <a:lnSpc>
                <a:spcPts val="1300"/>
              </a:lnSpc>
              <a:defRPr sz="9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fontAlgn="base">
              <a:lnSpc>
                <a:spcPct val="100000"/>
              </a:lnSpc>
              <a:spcBef>
                <a:spcPct val="0"/>
              </a:spcBef>
              <a:spcAft>
                <a:spcPct val="0"/>
              </a:spcAft>
              <a:defRPr/>
            </a:pPr>
            <a:r>
              <a:rPr lang="zh-CN" altLang="en-US" sz="1600" dirty="0">
                <a:solidFill>
                  <a:srgbClr val="002060"/>
                </a:solidFill>
              </a:rPr>
              <a:t>大型龙头企业、央企国企</a:t>
            </a:r>
            <a:r>
              <a:rPr lang="en-US" altLang="zh-CN" sz="1600" dirty="0">
                <a:solidFill>
                  <a:srgbClr val="002060"/>
                </a:solidFill>
              </a:rPr>
              <a:t>--</a:t>
            </a:r>
            <a:r>
              <a:rPr lang="zh-CN" altLang="en-US" sz="1600" dirty="0">
                <a:solidFill>
                  <a:srgbClr val="002060"/>
                </a:solidFill>
                <a:sym typeface="+mn-ea"/>
              </a:rPr>
              <a:t>战略的落地</a:t>
            </a:r>
            <a:endParaRPr lang="zh-CN" altLang="en-US" sz="1600" dirty="0">
              <a:solidFill>
                <a:srgbClr val="002060"/>
              </a:solidFill>
            </a:endParaRPr>
          </a:p>
          <a:p>
            <a:pPr fontAlgn="base">
              <a:lnSpc>
                <a:spcPct val="100000"/>
              </a:lnSpc>
              <a:spcBef>
                <a:spcPct val="0"/>
              </a:spcBef>
              <a:spcAft>
                <a:spcPct val="0"/>
              </a:spcAft>
              <a:defRPr/>
            </a:pPr>
            <a:r>
              <a:rPr lang="zh-CN" altLang="en-US" sz="1600" dirty="0">
                <a:solidFill>
                  <a:srgbClr val="002060"/>
                </a:solidFill>
              </a:rPr>
              <a:t>中型企业</a:t>
            </a:r>
            <a:r>
              <a:rPr lang="en-US" altLang="zh-CN" sz="1600" dirty="0">
                <a:solidFill>
                  <a:srgbClr val="002060"/>
                </a:solidFill>
              </a:rPr>
              <a:t>--</a:t>
            </a:r>
            <a:r>
              <a:rPr lang="zh-CN" altLang="en-US" sz="1600" dirty="0">
                <a:solidFill>
                  <a:srgbClr val="002060"/>
                </a:solidFill>
                <a:sym typeface="+mn-ea"/>
              </a:rPr>
              <a:t>提升规模、效率、组织领导力</a:t>
            </a:r>
            <a:endParaRPr lang="zh-CN" altLang="en-US" sz="1600" dirty="0">
              <a:solidFill>
                <a:srgbClr val="002060"/>
              </a:solidFill>
            </a:endParaRPr>
          </a:p>
          <a:p>
            <a:pPr fontAlgn="base">
              <a:lnSpc>
                <a:spcPct val="100000"/>
              </a:lnSpc>
              <a:spcBef>
                <a:spcPct val="0"/>
              </a:spcBef>
              <a:spcAft>
                <a:spcPct val="0"/>
              </a:spcAft>
              <a:defRPr/>
            </a:pPr>
            <a:r>
              <a:rPr lang="zh-CN" altLang="en-US" sz="1600" dirty="0">
                <a:solidFill>
                  <a:srgbClr val="002060"/>
                </a:solidFill>
              </a:rPr>
              <a:t>双创企业</a:t>
            </a:r>
            <a:r>
              <a:rPr lang="en-US" altLang="zh-CN" sz="1600" dirty="0">
                <a:solidFill>
                  <a:srgbClr val="002060"/>
                </a:solidFill>
              </a:rPr>
              <a:t>--</a:t>
            </a:r>
            <a:r>
              <a:rPr lang="zh-CN" altLang="en-US" sz="1600" dirty="0">
                <a:solidFill>
                  <a:srgbClr val="002060"/>
                </a:solidFill>
                <a:sym typeface="+mn-ea"/>
              </a:rPr>
              <a:t>规范管理、提升项目成功率、提升组织的服务能力</a:t>
            </a:r>
            <a:endParaRPr lang="zh-CN" altLang="en-US" sz="1600" dirty="0">
              <a:solidFill>
                <a:srgbClr val="002060"/>
              </a:solidFill>
            </a:endParaRPr>
          </a:p>
        </p:txBody>
      </p:sp>
      <p:sp>
        <p:nvSpPr>
          <p:cNvPr id="71" name="矩形 70"/>
          <p:cNvSpPr>
            <a:spLocks noChangeArrowheads="1"/>
          </p:cNvSpPr>
          <p:nvPr/>
        </p:nvSpPr>
        <p:spPr bwMode="auto">
          <a:xfrm>
            <a:off x="1203001" y="3557251"/>
            <a:ext cx="3168351" cy="29244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fontAlgn="base">
              <a:spcBef>
                <a:spcPct val="0"/>
              </a:spcBef>
              <a:spcAft>
                <a:spcPct val="0"/>
              </a:spcAft>
            </a:pPr>
            <a:r>
              <a:rPr lang="zh-CN" altLang="en-US" sz="2400" b="1" dirty="0">
                <a:solidFill>
                  <a:srgbClr val="002060"/>
                </a:solidFill>
                <a:latin typeface="微软雅黑" panose="020B0503020204020204" pitchFamily="34" charset="-122"/>
                <a:ea typeface="微软雅黑" panose="020B0503020204020204" pitchFamily="34" charset="-122"/>
              </a:rPr>
              <a:t>市场需要</a:t>
            </a:r>
            <a:endParaRPr lang="zh-CN" altLang="en-US" sz="2400" b="1" dirty="0">
              <a:solidFill>
                <a:srgbClr val="002060"/>
              </a:solidFill>
              <a:latin typeface="微软雅黑" panose="020B0503020204020204" pitchFamily="34" charset="-122"/>
              <a:ea typeface="微软雅黑" panose="020B0503020204020204" pitchFamily="34" charset="-122"/>
            </a:endParaRPr>
          </a:p>
        </p:txBody>
      </p:sp>
      <p:sp>
        <p:nvSpPr>
          <p:cNvPr id="72" name="TextBox 5"/>
          <p:cNvSpPr txBox="1"/>
          <p:nvPr/>
        </p:nvSpPr>
        <p:spPr>
          <a:xfrm>
            <a:off x="1203000" y="5428114"/>
            <a:ext cx="3743479" cy="738505"/>
          </a:xfrm>
          <a:prstGeom prst="rect">
            <a:avLst/>
          </a:prstGeom>
          <a:noFill/>
        </p:spPr>
        <p:txBody>
          <a:bodyPr wrap="square" lIns="0" tIns="0" rIns="0" bIns="0" rtlCol="0">
            <a:spAutoFit/>
          </a:bodyPr>
          <a:lstStyle>
            <a:defPPr>
              <a:defRPr lang="zh-CN"/>
            </a:defPPr>
            <a:lvl1pPr algn="just">
              <a:lnSpc>
                <a:spcPts val="1300"/>
              </a:lnSpc>
              <a:defRPr sz="9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fontAlgn="base">
              <a:lnSpc>
                <a:spcPct val="100000"/>
              </a:lnSpc>
              <a:spcBef>
                <a:spcPct val="0"/>
              </a:spcBef>
              <a:spcAft>
                <a:spcPct val="0"/>
              </a:spcAft>
              <a:defRPr/>
            </a:pPr>
            <a:r>
              <a:rPr lang="zh-CN" altLang="en-US" sz="1600" dirty="0">
                <a:solidFill>
                  <a:srgbClr val="002060"/>
                </a:solidFill>
              </a:rPr>
              <a:t>项目化管理的转变</a:t>
            </a:r>
            <a:endParaRPr lang="zh-CN" altLang="en-US" sz="1600" dirty="0">
              <a:solidFill>
                <a:srgbClr val="002060"/>
              </a:solidFill>
            </a:endParaRPr>
          </a:p>
          <a:p>
            <a:pPr fontAlgn="base">
              <a:lnSpc>
                <a:spcPct val="100000"/>
              </a:lnSpc>
              <a:spcBef>
                <a:spcPct val="0"/>
              </a:spcBef>
              <a:spcAft>
                <a:spcPct val="0"/>
              </a:spcAft>
              <a:defRPr/>
            </a:pPr>
            <a:r>
              <a:rPr lang="zh-CN" altLang="en-US" sz="1600" dirty="0">
                <a:solidFill>
                  <a:srgbClr val="002060"/>
                </a:solidFill>
              </a:rPr>
              <a:t>高端人才的培养</a:t>
            </a:r>
            <a:endParaRPr lang="zh-CN" altLang="en-US" sz="1600" dirty="0">
              <a:solidFill>
                <a:srgbClr val="002060"/>
              </a:solidFill>
            </a:endParaRPr>
          </a:p>
          <a:p>
            <a:pPr fontAlgn="base">
              <a:lnSpc>
                <a:spcPct val="100000"/>
              </a:lnSpc>
              <a:spcBef>
                <a:spcPct val="0"/>
              </a:spcBef>
              <a:spcAft>
                <a:spcPct val="0"/>
              </a:spcAft>
              <a:defRPr/>
            </a:pPr>
            <a:r>
              <a:rPr lang="zh-CN" altLang="en-US" sz="1600" dirty="0">
                <a:solidFill>
                  <a:srgbClr val="002060"/>
                </a:solidFill>
              </a:rPr>
              <a:t>降本、提质、增效</a:t>
            </a:r>
            <a:endParaRPr lang="zh-CN" altLang="en-US" sz="1600" dirty="0">
              <a:solidFill>
                <a:srgbClr val="002060"/>
              </a:solidFill>
            </a:endParaRPr>
          </a:p>
        </p:txBody>
      </p:sp>
      <p:sp>
        <p:nvSpPr>
          <p:cNvPr id="73" name="矩形 72"/>
          <p:cNvSpPr>
            <a:spLocks noChangeArrowheads="1"/>
          </p:cNvSpPr>
          <p:nvPr/>
        </p:nvSpPr>
        <p:spPr bwMode="auto">
          <a:xfrm>
            <a:off x="1203001" y="5061218"/>
            <a:ext cx="3168351" cy="29244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fontAlgn="base">
              <a:spcBef>
                <a:spcPct val="0"/>
              </a:spcBef>
              <a:spcAft>
                <a:spcPct val="0"/>
              </a:spcAft>
            </a:pPr>
            <a:r>
              <a:rPr lang="zh-CN" altLang="en-US" sz="2400" b="1" dirty="0">
                <a:solidFill>
                  <a:srgbClr val="002060"/>
                </a:solidFill>
                <a:latin typeface="微软雅黑" panose="020B0503020204020204" pitchFamily="34" charset="-122"/>
                <a:ea typeface="微软雅黑" panose="020B0503020204020204" pitchFamily="34" charset="-122"/>
              </a:rPr>
              <a:t>企业内生动力</a:t>
            </a:r>
            <a:endParaRPr lang="zh-CN" altLang="en-US" sz="2400" b="1" dirty="0">
              <a:solidFill>
                <a:srgbClr val="002060"/>
              </a:solidFill>
              <a:latin typeface="微软雅黑" panose="020B0503020204020204" pitchFamily="34" charset="-122"/>
              <a:ea typeface="微软雅黑" panose="020B0503020204020204" pitchFamily="34" charset="-122"/>
            </a:endParaRPr>
          </a:p>
        </p:txBody>
      </p:sp>
      <p:grpSp>
        <p:nvGrpSpPr>
          <p:cNvPr id="74" name="组合 73"/>
          <p:cNvGrpSpPr/>
          <p:nvPr/>
        </p:nvGrpSpPr>
        <p:grpSpPr>
          <a:xfrm>
            <a:off x="6542126" y="1275449"/>
            <a:ext cx="4739809" cy="5388583"/>
            <a:chOff x="4906594" y="1102064"/>
            <a:chExt cx="3554857" cy="4041437"/>
          </a:xfrm>
        </p:grpSpPr>
        <p:sp>
          <p:nvSpPr>
            <p:cNvPr id="75" name="任意多边形 74"/>
            <p:cNvSpPr/>
            <p:nvPr/>
          </p:nvSpPr>
          <p:spPr>
            <a:xfrm rot="5400000" flipH="1" flipV="1">
              <a:off x="3386725" y="2809761"/>
              <a:ext cx="3853609" cy="813871"/>
            </a:xfrm>
            <a:custGeom>
              <a:avLst/>
              <a:gdLst>
                <a:gd name="connsiteX0" fmla="*/ 3800982 w 3853609"/>
                <a:gd name="connsiteY0" fmla="*/ 726869 h 813871"/>
                <a:gd name="connsiteX1" fmla="*/ 3766607 w 3853609"/>
                <a:gd name="connsiteY1" fmla="*/ 761243 h 813871"/>
                <a:gd name="connsiteX2" fmla="*/ 3732232 w 3853609"/>
                <a:gd name="connsiteY2" fmla="*/ 726869 h 813871"/>
                <a:gd name="connsiteX3" fmla="*/ 3766607 w 3853609"/>
                <a:gd name="connsiteY3" fmla="*/ 692494 h 813871"/>
                <a:gd name="connsiteX4" fmla="*/ 3800982 w 3853609"/>
                <a:gd name="connsiteY4" fmla="*/ 726869 h 813871"/>
                <a:gd name="connsiteX5" fmla="*/ 3853609 w 3853609"/>
                <a:gd name="connsiteY5" fmla="*/ 726869 h 813871"/>
                <a:gd name="connsiteX6" fmla="*/ 3800472 w 3853609"/>
                <a:gd name="connsiteY6" fmla="*/ 646703 h 813871"/>
                <a:gd name="connsiteX7" fmla="*/ 3795889 w 3853609"/>
                <a:gd name="connsiteY7" fmla="*/ 645778 h 813871"/>
                <a:gd name="connsiteX8" fmla="*/ 3795889 w 3853609"/>
                <a:gd name="connsiteY8" fmla="*/ 165919 h 813871"/>
                <a:gd name="connsiteX9" fmla="*/ 3795889 w 3853609"/>
                <a:gd name="connsiteY9" fmla="*/ 104639 h 813871"/>
                <a:gd name="connsiteX10" fmla="*/ 3691249 w 3853609"/>
                <a:gd name="connsiteY10" fmla="*/ 0 h 813871"/>
                <a:gd name="connsiteX11" fmla="*/ 3483144 w 3853609"/>
                <a:gd name="connsiteY11" fmla="*/ 0 h 813871"/>
                <a:gd name="connsiteX12" fmla="*/ 3483144 w 3853609"/>
                <a:gd name="connsiteY12" fmla="*/ 1 h 813871"/>
                <a:gd name="connsiteX13" fmla="*/ 2880000 w 3853609"/>
                <a:gd name="connsiteY13" fmla="*/ 1 h 813871"/>
                <a:gd name="connsiteX14" fmla="*/ 2880000 w 3853609"/>
                <a:gd name="connsiteY14" fmla="*/ 0 h 813871"/>
                <a:gd name="connsiteX15" fmla="*/ 2711810 w 3853609"/>
                <a:gd name="connsiteY15" fmla="*/ 0 h 813871"/>
                <a:gd name="connsiteX16" fmla="*/ 2711810 w 3853609"/>
                <a:gd name="connsiteY16" fmla="*/ 1 h 813871"/>
                <a:gd name="connsiteX17" fmla="*/ 2268707 w 3853609"/>
                <a:gd name="connsiteY17" fmla="*/ 1 h 813871"/>
                <a:gd name="connsiteX18" fmla="*/ 1923678 w 3853609"/>
                <a:gd name="connsiteY18" fmla="*/ 1 h 813871"/>
                <a:gd name="connsiteX19" fmla="*/ 599983 w 3853609"/>
                <a:gd name="connsiteY19" fmla="*/ 1 h 813871"/>
                <a:gd name="connsiteX20" fmla="*/ 0 w 3853609"/>
                <a:gd name="connsiteY20" fmla="*/ 1 h 813871"/>
                <a:gd name="connsiteX21" fmla="*/ 0 w 3853609"/>
                <a:gd name="connsiteY21" fmla="*/ 51853 h 813871"/>
                <a:gd name="connsiteX22" fmla="*/ 1773417 w 3853609"/>
                <a:gd name="connsiteY22" fmla="*/ 51853 h 813871"/>
                <a:gd name="connsiteX23" fmla="*/ 1773417 w 3853609"/>
                <a:gd name="connsiteY23" fmla="*/ 51852 h 813871"/>
                <a:gd name="connsiteX24" fmla="*/ 1923678 w 3853609"/>
                <a:gd name="connsiteY24" fmla="*/ 51852 h 813871"/>
                <a:gd name="connsiteX25" fmla="*/ 1923678 w 3853609"/>
                <a:gd name="connsiteY25" fmla="*/ 51853 h 813871"/>
                <a:gd name="connsiteX26" fmla="*/ 2943507 w 3853609"/>
                <a:gd name="connsiteY26" fmla="*/ 51853 h 813871"/>
                <a:gd name="connsiteX27" fmla="*/ 2943507 w 3853609"/>
                <a:gd name="connsiteY27" fmla="*/ 51852 h 813871"/>
                <a:gd name="connsiteX28" fmla="*/ 3511576 w 3853609"/>
                <a:gd name="connsiteY28" fmla="*/ 51852 h 813871"/>
                <a:gd name="connsiteX29" fmla="*/ 3687239 w 3853609"/>
                <a:gd name="connsiteY29" fmla="*/ 51852 h 813871"/>
                <a:gd name="connsiteX30" fmla="*/ 3743630 w 3853609"/>
                <a:gd name="connsiteY30" fmla="*/ 108243 h 813871"/>
                <a:gd name="connsiteX31" fmla="*/ 3743630 w 3853609"/>
                <a:gd name="connsiteY31" fmla="*/ 202578 h 813871"/>
                <a:gd name="connsiteX32" fmla="*/ 3743276 w 3853609"/>
                <a:gd name="connsiteY32" fmla="*/ 204332 h 813871"/>
                <a:gd name="connsiteX33" fmla="*/ 3743631 w 3853609"/>
                <a:gd name="connsiteY33" fmla="*/ 205188 h 813871"/>
                <a:gd name="connsiteX34" fmla="*/ 3743631 w 3853609"/>
                <a:gd name="connsiteY34" fmla="*/ 644505 h 813871"/>
                <a:gd name="connsiteX35" fmla="*/ 3732741 w 3853609"/>
                <a:gd name="connsiteY35" fmla="*/ 646703 h 813871"/>
                <a:gd name="connsiteX36" fmla="*/ 3679604 w 3853609"/>
                <a:gd name="connsiteY36" fmla="*/ 726869 h 813871"/>
                <a:gd name="connsiteX37" fmla="*/ 3766607 w 3853609"/>
                <a:gd name="connsiteY37" fmla="*/ 813871 h 813871"/>
                <a:gd name="connsiteX38" fmla="*/ 3853609 w 3853609"/>
                <a:gd name="connsiteY38" fmla="*/ 726869 h 81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853609" h="813871">
                  <a:moveTo>
                    <a:pt x="3800982" y="726869"/>
                  </a:moveTo>
                  <a:cubicBezTo>
                    <a:pt x="3800982" y="745853"/>
                    <a:pt x="3785591" y="761243"/>
                    <a:pt x="3766607" y="761243"/>
                  </a:cubicBezTo>
                  <a:cubicBezTo>
                    <a:pt x="3747622" y="761243"/>
                    <a:pt x="3732232" y="745853"/>
                    <a:pt x="3732232" y="726869"/>
                  </a:cubicBezTo>
                  <a:cubicBezTo>
                    <a:pt x="3732232" y="707884"/>
                    <a:pt x="3747622" y="692494"/>
                    <a:pt x="3766607" y="692494"/>
                  </a:cubicBezTo>
                  <a:cubicBezTo>
                    <a:pt x="3785591" y="692494"/>
                    <a:pt x="3800982" y="707884"/>
                    <a:pt x="3800982" y="726869"/>
                  </a:cubicBezTo>
                  <a:close/>
                  <a:moveTo>
                    <a:pt x="3853609" y="726869"/>
                  </a:moveTo>
                  <a:cubicBezTo>
                    <a:pt x="3853609" y="690831"/>
                    <a:pt x="3831698" y="659911"/>
                    <a:pt x="3800472" y="646703"/>
                  </a:cubicBezTo>
                  <a:lnTo>
                    <a:pt x="3795889" y="645778"/>
                  </a:lnTo>
                  <a:lnTo>
                    <a:pt x="3795889" y="165919"/>
                  </a:lnTo>
                  <a:lnTo>
                    <a:pt x="3795889" y="104639"/>
                  </a:lnTo>
                  <a:cubicBezTo>
                    <a:pt x="3795889" y="46849"/>
                    <a:pt x="3749040" y="0"/>
                    <a:pt x="3691249" y="0"/>
                  </a:cubicBezTo>
                  <a:lnTo>
                    <a:pt x="3483144" y="0"/>
                  </a:lnTo>
                  <a:lnTo>
                    <a:pt x="3483144" y="1"/>
                  </a:lnTo>
                  <a:lnTo>
                    <a:pt x="2880000" y="1"/>
                  </a:lnTo>
                  <a:lnTo>
                    <a:pt x="2880000" y="0"/>
                  </a:lnTo>
                  <a:lnTo>
                    <a:pt x="2711810" y="0"/>
                  </a:lnTo>
                  <a:lnTo>
                    <a:pt x="2711810" y="1"/>
                  </a:lnTo>
                  <a:lnTo>
                    <a:pt x="2268707" y="1"/>
                  </a:lnTo>
                  <a:lnTo>
                    <a:pt x="1923678" y="1"/>
                  </a:lnTo>
                  <a:lnTo>
                    <a:pt x="599983" y="1"/>
                  </a:lnTo>
                  <a:lnTo>
                    <a:pt x="0" y="1"/>
                  </a:lnTo>
                  <a:lnTo>
                    <a:pt x="0" y="51853"/>
                  </a:lnTo>
                  <a:lnTo>
                    <a:pt x="1773417" y="51853"/>
                  </a:lnTo>
                  <a:lnTo>
                    <a:pt x="1773417" y="51852"/>
                  </a:lnTo>
                  <a:lnTo>
                    <a:pt x="1923678" y="51852"/>
                  </a:lnTo>
                  <a:lnTo>
                    <a:pt x="1923678" y="51853"/>
                  </a:lnTo>
                  <a:lnTo>
                    <a:pt x="2943507" y="51853"/>
                  </a:lnTo>
                  <a:lnTo>
                    <a:pt x="2943507" y="51852"/>
                  </a:lnTo>
                  <a:lnTo>
                    <a:pt x="3511576" y="51852"/>
                  </a:lnTo>
                  <a:lnTo>
                    <a:pt x="3687239" y="51852"/>
                  </a:lnTo>
                  <a:cubicBezTo>
                    <a:pt x="3718383" y="51852"/>
                    <a:pt x="3743630" y="77099"/>
                    <a:pt x="3743630" y="108243"/>
                  </a:cubicBezTo>
                  <a:lnTo>
                    <a:pt x="3743630" y="202578"/>
                  </a:lnTo>
                  <a:lnTo>
                    <a:pt x="3743276" y="204332"/>
                  </a:lnTo>
                  <a:lnTo>
                    <a:pt x="3743631" y="205188"/>
                  </a:lnTo>
                  <a:lnTo>
                    <a:pt x="3743631" y="644505"/>
                  </a:lnTo>
                  <a:lnTo>
                    <a:pt x="3732741" y="646703"/>
                  </a:lnTo>
                  <a:cubicBezTo>
                    <a:pt x="3701515" y="659911"/>
                    <a:pt x="3679604" y="690831"/>
                    <a:pt x="3679604" y="726869"/>
                  </a:cubicBezTo>
                  <a:cubicBezTo>
                    <a:pt x="3679604" y="774919"/>
                    <a:pt x="3718556" y="813871"/>
                    <a:pt x="3766607" y="813871"/>
                  </a:cubicBezTo>
                  <a:cubicBezTo>
                    <a:pt x="3814657" y="813871"/>
                    <a:pt x="3853609" y="774919"/>
                    <a:pt x="3853609" y="726869"/>
                  </a:cubicBezTo>
                  <a:close/>
                </a:path>
              </a:pathLst>
            </a:custGeom>
            <a:solidFill>
              <a:sysClr val="window" lastClr="FFFFFF">
                <a:lumMod val="75000"/>
              </a:sysClr>
            </a:solidFill>
            <a:ln w="25400" cap="flat" cmpd="sng" algn="ctr">
              <a:noFill/>
              <a:prstDash val="solid"/>
            </a:ln>
            <a:effectLst>
              <a:innerShdw blurRad="38100" dist="12700" dir="2700000">
                <a:prstClr val="black">
                  <a:alpha val="50000"/>
                </a:prstClr>
              </a:innerShdw>
            </a:effectLst>
          </p:spPr>
          <p:txBody>
            <a:bodyPr rtlCol="0" anchor="ctr"/>
            <a:lstStyle/>
            <a:p>
              <a:pPr algn="ctr" fontAlgn="base">
                <a:spcBef>
                  <a:spcPct val="0"/>
                </a:spcBef>
                <a:spcAft>
                  <a:spcPct val="0"/>
                </a:spcAft>
                <a:defRPr/>
              </a:pPr>
              <a:endParaRPr lang="zh-CN" altLang="en-US" sz="2400" kern="0">
                <a:solidFill>
                  <a:prstClr val="white"/>
                </a:solidFill>
              </a:endParaRPr>
            </a:p>
          </p:txBody>
        </p:sp>
        <p:grpSp>
          <p:nvGrpSpPr>
            <p:cNvPr id="76" name="组合 75"/>
            <p:cNvGrpSpPr/>
            <p:nvPr/>
          </p:nvGrpSpPr>
          <p:grpSpPr>
            <a:xfrm>
              <a:off x="5747812" y="1102064"/>
              <a:ext cx="2136766" cy="531148"/>
              <a:chOff x="5747812" y="1102064"/>
              <a:chExt cx="2136766" cy="531148"/>
            </a:xfrm>
          </p:grpSpPr>
          <p:sp>
            <p:nvSpPr>
              <p:cNvPr id="78" name="圆角矩形 77"/>
              <p:cNvSpPr/>
              <p:nvPr/>
            </p:nvSpPr>
            <p:spPr>
              <a:xfrm>
                <a:off x="5747812" y="1102064"/>
                <a:ext cx="2136766" cy="531148"/>
              </a:xfrm>
              <a:prstGeom prst="roundRect">
                <a:avLst>
                  <a:gd name="adj" fmla="val 50000"/>
                </a:avLst>
              </a:prstGeom>
              <a:solidFill>
                <a:srgbClr val="24699C"/>
              </a:solidFill>
              <a:ln w="9525" cap="flat" cmpd="sng" algn="ctr">
                <a:gradFill flip="none" rotWithShape="1">
                  <a:gsLst>
                    <a:gs pos="0">
                      <a:sysClr val="window" lastClr="FFFFFF">
                        <a:lumMod val="75000"/>
                      </a:sysClr>
                    </a:gs>
                    <a:gs pos="100000">
                      <a:sysClr val="window" lastClr="FFFFFF"/>
                    </a:gs>
                  </a:gsLst>
                  <a:lin ang="18900000" scaled="1"/>
                  <a:tileRect/>
                </a:gradFill>
                <a:prstDash val="solid"/>
              </a:ln>
              <a:effectLst>
                <a:outerShdw blurRad="101600" dist="25400" dir="8100000" algn="tr" rotWithShape="0">
                  <a:prstClr val="black">
                    <a:alpha val="30000"/>
                  </a:prstClr>
                </a:outerShdw>
              </a:effectLst>
            </p:spPr>
            <p:txBody>
              <a:bodyPr wrap="square" rtlCol="0" anchor="ctr">
                <a:noAutofit/>
              </a:bodyPr>
              <a:lstStyle/>
              <a:p>
                <a:pPr algn="ctr" fontAlgn="base">
                  <a:spcBef>
                    <a:spcPct val="0"/>
                  </a:spcBef>
                  <a:spcAft>
                    <a:spcPct val="0"/>
                  </a:spcAft>
                  <a:defRPr/>
                </a:pPr>
                <a:endParaRPr lang="zh-CN" altLang="en-US" sz="2400" kern="0">
                  <a:solidFill>
                    <a:prstClr val="white"/>
                  </a:solidFill>
                </a:endParaRPr>
              </a:p>
            </p:txBody>
          </p:sp>
          <p:sp>
            <p:nvSpPr>
              <p:cNvPr id="79" name="矩形 78"/>
              <p:cNvSpPr>
                <a:spLocks noChangeArrowheads="1"/>
              </p:cNvSpPr>
              <p:nvPr/>
            </p:nvSpPr>
            <p:spPr bwMode="auto">
              <a:xfrm>
                <a:off x="5940152" y="1190380"/>
                <a:ext cx="1238309" cy="31830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ctr" fontAlgn="base">
                  <a:spcBef>
                    <a:spcPct val="0"/>
                  </a:spcBef>
                  <a:spcAft>
                    <a:spcPct val="0"/>
                  </a:spcAft>
                  <a:defRPr/>
                </a:pPr>
                <a:r>
                  <a:rPr lang="zh-CN" altLang="en-US" sz="2935" b="1" kern="0" cap="all" dirty="0">
                    <a:solidFill>
                      <a:sysClr val="window" lastClr="FFFFFF"/>
                    </a:solidFill>
                    <a:latin typeface="微软雅黑" panose="020B0503020204020204" pitchFamily="34" charset="-122"/>
                    <a:ea typeface="微软雅黑" panose="020B0503020204020204" pitchFamily="34" charset="-122"/>
                  </a:rPr>
                  <a:t>挑战</a:t>
                </a:r>
                <a:endParaRPr lang="zh-CN" altLang="en-US" sz="2935" b="1" kern="0" cap="all" dirty="0">
                  <a:solidFill>
                    <a:sysClr val="window" lastClr="FFFFFF"/>
                  </a:solidFill>
                  <a:latin typeface="微软雅黑" panose="020B0503020204020204" pitchFamily="34" charset="-122"/>
                  <a:ea typeface="微软雅黑" panose="020B0503020204020204" pitchFamily="34" charset="-122"/>
                </a:endParaRPr>
              </a:p>
            </p:txBody>
          </p:sp>
          <p:sp>
            <p:nvSpPr>
              <p:cNvPr id="80" name="Freeform 435"/>
              <p:cNvSpPr/>
              <p:nvPr/>
            </p:nvSpPr>
            <p:spPr bwMode="auto">
              <a:xfrm>
                <a:off x="7300412" y="1232502"/>
                <a:ext cx="262438" cy="270272"/>
              </a:xfrm>
              <a:custGeom>
                <a:avLst/>
                <a:gdLst>
                  <a:gd name="T0" fmla="*/ 1515 w 2188"/>
                  <a:gd name="T1" fmla="*/ 1131 h 2543"/>
                  <a:gd name="T2" fmla="*/ 1593 w 2188"/>
                  <a:gd name="T3" fmla="*/ 1055 h 2543"/>
                  <a:gd name="T4" fmla="*/ 1657 w 2188"/>
                  <a:gd name="T5" fmla="*/ 969 h 2543"/>
                  <a:gd name="T6" fmla="*/ 1705 w 2188"/>
                  <a:gd name="T7" fmla="*/ 874 h 2543"/>
                  <a:gd name="T8" fmla="*/ 1734 w 2188"/>
                  <a:gd name="T9" fmla="*/ 769 h 2543"/>
                  <a:gd name="T10" fmla="*/ 1745 w 2188"/>
                  <a:gd name="T11" fmla="*/ 655 h 2543"/>
                  <a:gd name="T12" fmla="*/ 1742 w 2188"/>
                  <a:gd name="T13" fmla="*/ 588 h 2543"/>
                  <a:gd name="T14" fmla="*/ 1724 w 2188"/>
                  <a:gd name="T15" fmla="*/ 492 h 2543"/>
                  <a:gd name="T16" fmla="*/ 1694 w 2188"/>
                  <a:gd name="T17" fmla="*/ 400 h 2543"/>
                  <a:gd name="T18" fmla="*/ 1651 w 2188"/>
                  <a:gd name="T19" fmla="*/ 315 h 2543"/>
                  <a:gd name="T20" fmla="*/ 1596 w 2188"/>
                  <a:gd name="T21" fmla="*/ 239 h 2543"/>
                  <a:gd name="T22" fmla="*/ 1531 w 2188"/>
                  <a:gd name="T23" fmla="*/ 171 h 2543"/>
                  <a:gd name="T24" fmla="*/ 1458 w 2188"/>
                  <a:gd name="T25" fmla="*/ 112 h 2543"/>
                  <a:gd name="T26" fmla="*/ 1376 w 2188"/>
                  <a:gd name="T27" fmla="*/ 65 h 2543"/>
                  <a:gd name="T28" fmla="*/ 1287 w 2188"/>
                  <a:gd name="T29" fmla="*/ 30 h 2543"/>
                  <a:gd name="T30" fmla="*/ 1193 w 2188"/>
                  <a:gd name="T31" fmla="*/ 8 h 2543"/>
                  <a:gd name="T32" fmla="*/ 1093 w 2188"/>
                  <a:gd name="T33" fmla="*/ 0 h 2543"/>
                  <a:gd name="T34" fmla="*/ 1027 w 2188"/>
                  <a:gd name="T35" fmla="*/ 4 h 2543"/>
                  <a:gd name="T36" fmla="*/ 932 w 2188"/>
                  <a:gd name="T37" fmla="*/ 20 h 2543"/>
                  <a:gd name="T38" fmla="*/ 841 w 2188"/>
                  <a:gd name="T39" fmla="*/ 50 h 2543"/>
                  <a:gd name="T40" fmla="*/ 756 w 2188"/>
                  <a:gd name="T41" fmla="*/ 93 h 2543"/>
                  <a:gd name="T42" fmla="*/ 680 w 2188"/>
                  <a:gd name="T43" fmla="*/ 147 h 2543"/>
                  <a:gd name="T44" fmla="*/ 612 w 2188"/>
                  <a:gd name="T45" fmla="*/ 211 h 2543"/>
                  <a:gd name="T46" fmla="*/ 554 w 2188"/>
                  <a:gd name="T47" fmla="*/ 283 h 2543"/>
                  <a:gd name="T48" fmla="*/ 507 w 2188"/>
                  <a:gd name="T49" fmla="*/ 365 h 2543"/>
                  <a:gd name="T50" fmla="*/ 472 w 2188"/>
                  <a:gd name="T51" fmla="*/ 454 h 2543"/>
                  <a:gd name="T52" fmla="*/ 450 w 2188"/>
                  <a:gd name="T53" fmla="*/ 547 h 2543"/>
                  <a:gd name="T54" fmla="*/ 443 w 2188"/>
                  <a:gd name="T55" fmla="*/ 646 h 2543"/>
                  <a:gd name="T56" fmla="*/ 447 w 2188"/>
                  <a:gd name="T57" fmla="*/ 725 h 2543"/>
                  <a:gd name="T58" fmla="*/ 471 w 2188"/>
                  <a:gd name="T59" fmla="*/ 834 h 2543"/>
                  <a:gd name="T60" fmla="*/ 513 w 2188"/>
                  <a:gd name="T61" fmla="*/ 935 h 2543"/>
                  <a:gd name="T62" fmla="*/ 572 w 2188"/>
                  <a:gd name="T63" fmla="*/ 1027 h 2543"/>
                  <a:gd name="T64" fmla="*/ 645 w 2188"/>
                  <a:gd name="T65" fmla="*/ 1107 h 2543"/>
                  <a:gd name="T66" fmla="*/ 702 w 2188"/>
                  <a:gd name="T67" fmla="*/ 1155 h 2543"/>
                  <a:gd name="T68" fmla="*/ 589 w 2188"/>
                  <a:gd name="T69" fmla="*/ 1226 h 2543"/>
                  <a:gd name="T70" fmla="*/ 484 w 2188"/>
                  <a:gd name="T71" fmla="*/ 1316 h 2543"/>
                  <a:gd name="T72" fmla="*/ 387 w 2188"/>
                  <a:gd name="T73" fmla="*/ 1421 h 2543"/>
                  <a:gd name="T74" fmla="*/ 299 w 2188"/>
                  <a:gd name="T75" fmla="*/ 1542 h 2543"/>
                  <a:gd name="T76" fmla="*/ 220 w 2188"/>
                  <a:gd name="T77" fmla="*/ 1673 h 2543"/>
                  <a:gd name="T78" fmla="*/ 152 w 2188"/>
                  <a:gd name="T79" fmla="*/ 1815 h 2543"/>
                  <a:gd name="T80" fmla="*/ 96 w 2188"/>
                  <a:gd name="T81" fmla="*/ 1964 h 2543"/>
                  <a:gd name="T82" fmla="*/ 51 w 2188"/>
                  <a:gd name="T83" fmla="*/ 2119 h 2543"/>
                  <a:gd name="T84" fmla="*/ 20 w 2188"/>
                  <a:gd name="T85" fmla="*/ 2277 h 2543"/>
                  <a:gd name="T86" fmla="*/ 3 w 2188"/>
                  <a:gd name="T87" fmla="*/ 2437 h 2543"/>
                  <a:gd name="T88" fmla="*/ 2188 w 2188"/>
                  <a:gd name="T89" fmla="*/ 2543 h 2543"/>
                  <a:gd name="T90" fmla="*/ 2185 w 2188"/>
                  <a:gd name="T91" fmla="*/ 2437 h 2543"/>
                  <a:gd name="T92" fmla="*/ 2167 w 2188"/>
                  <a:gd name="T93" fmla="*/ 2277 h 2543"/>
                  <a:gd name="T94" fmla="*/ 2135 w 2188"/>
                  <a:gd name="T95" fmla="*/ 2118 h 2543"/>
                  <a:gd name="T96" fmla="*/ 2091 w 2188"/>
                  <a:gd name="T97" fmla="*/ 1964 h 2543"/>
                  <a:gd name="T98" fmla="*/ 2034 w 2188"/>
                  <a:gd name="T99" fmla="*/ 1814 h 2543"/>
                  <a:gd name="T100" fmla="*/ 1967 w 2188"/>
                  <a:gd name="T101" fmla="*/ 1673 h 2543"/>
                  <a:gd name="T102" fmla="*/ 1888 w 2188"/>
                  <a:gd name="T103" fmla="*/ 1541 h 2543"/>
                  <a:gd name="T104" fmla="*/ 1800 w 2188"/>
                  <a:gd name="T105" fmla="*/ 1421 h 2543"/>
                  <a:gd name="T106" fmla="*/ 1704 w 2188"/>
                  <a:gd name="T107" fmla="*/ 1315 h 2543"/>
                  <a:gd name="T108" fmla="*/ 1598 w 2188"/>
                  <a:gd name="T109" fmla="*/ 1225 h 2543"/>
                  <a:gd name="T110" fmla="*/ 1486 w 2188"/>
                  <a:gd name="T111" fmla="*/ 1154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88" h="2543">
                    <a:moveTo>
                      <a:pt x="1486" y="1154"/>
                    </a:moveTo>
                    <a:lnTo>
                      <a:pt x="1486" y="1154"/>
                    </a:lnTo>
                    <a:lnTo>
                      <a:pt x="1515" y="1131"/>
                    </a:lnTo>
                    <a:lnTo>
                      <a:pt x="1543" y="1106"/>
                    </a:lnTo>
                    <a:lnTo>
                      <a:pt x="1569" y="1082"/>
                    </a:lnTo>
                    <a:lnTo>
                      <a:pt x="1593" y="1055"/>
                    </a:lnTo>
                    <a:lnTo>
                      <a:pt x="1616" y="1028"/>
                    </a:lnTo>
                    <a:lnTo>
                      <a:pt x="1638" y="999"/>
                    </a:lnTo>
                    <a:lnTo>
                      <a:pt x="1657" y="969"/>
                    </a:lnTo>
                    <a:lnTo>
                      <a:pt x="1675" y="939"/>
                    </a:lnTo>
                    <a:lnTo>
                      <a:pt x="1690" y="907"/>
                    </a:lnTo>
                    <a:lnTo>
                      <a:pt x="1705" y="874"/>
                    </a:lnTo>
                    <a:lnTo>
                      <a:pt x="1717" y="840"/>
                    </a:lnTo>
                    <a:lnTo>
                      <a:pt x="1726" y="805"/>
                    </a:lnTo>
                    <a:lnTo>
                      <a:pt x="1734" y="769"/>
                    </a:lnTo>
                    <a:lnTo>
                      <a:pt x="1741" y="732"/>
                    </a:lnTo>
                    <a:lnTo>
                      <a:pt x="1744" y="694"/>
                    </a:lnTo>
                    <a:lnTo>
                      <a:pt x="1745" y="655"/>
                    </a:lnTo>
                    <a:lnTo>
                      <a:pt x="1745" y="655"/>
                    </a:lnTo>
                    <a:lnTo>
                      <a:pt x="1744" y="621"/>
                    </a:lnTo>
                    <a:lnTo>
                      <a:pt x="1742" y="588"/>
                    </a:lnTo>
                    <a:lnTo>
                      <a:pt x="1738" y="555"/>
                    </a:lnTo>
                    <a:lnTo>
                      <a:pt x="1731" y="523"/>
                    </a:lnTo>
                    <a:lnTo>
                      <a:pt x="1724" y="492"/>
                    </a:lnTo>
                    <a:lnTo>
                      <a:pt x="1716" y="461"/>
                    </a:lnTo>
                    <a:lnTo>
                      <a:pt x="1706" y="430"/>
                    </a:lnTo>
                    <a:lnTo>
                      <a:pt x="1694" y="400"/>
                    </a:lnTo>
                    <a:lnTo>
                      <a:pt x="1681" y="371"/>
                    </a:lnTo>
                    <a:lnTo>
                      <a:pt x="1666" y="343"/>
                    </a:lnTo>
                    <a:lnTo>
                      <a:pt x="1651" y="315"/>
                    </a:lnTo>
                    <a:lnTo>
                      <a:pt x="1633" y="290"/>
                    </a:lnTo>
                    <a:lnTo>
                      <a:pt x="1616" y="264"/>
                    </a:lnTo>
                    <a:lnTo>
                      <a:pt x="1596" y="239"/>
                    </a:lnTo>
                    <a:lnTo>
                      <a:pt x="1576" y="215"/>
                    </a:lnTo>
                    <a:lnTo>
                      <a:pt x="1554" y="193"/>
                    </a:lnTo>
                    <a:lnTo>
                      <a:pt x="1531" y="171"/>
                    </a:lnTo>
                    <a:lnTo>
                      <a:pt x="1508" y="150"/>
                    </a:lnTo>
                    <a:lnTo>
                      <a:pt x="1483" y="131"/>
                    </a:lnTo>
                    <a:lnTo>
                      <a:pt x="1458" y="112"/>
                    </a:lnTo>
                    <a:lnTo>
                      <a:pt x="1431" y="96"/>
                    </a:lnTo>
                    <a:lnTo>
                      <a:pt x="1405" y="79"/>
                    </a:lnTo>
                    <a:lnTo>
                      <a:pt x="1376" y="65"/>
                    </a:lnTo>
                    <a:lnTo>
                      <a:pt x="1347" y="51"/>
                    </a:lnTo>
                    <a:lnTo>
                      <a:pt x="1318" y="40"/>
                    </a:lnTo>
                    <a:lnTo>
                      <a:pt x="1287" y="30"/>
                    </a:lnTo>
                    <a:lnTo>
                      <a:pt x="1256" y="20"/>
                    </a:lnTo>
                    <a:lnTo>
                      <a:pt x="1225" y="13"/>
                    </a:lnTo>
                    <a:lnTo>
                      <a:pt x="1193" y="8"/>
                    </a:lnTo>
                    <a:lnTo>
                      <a:pt x="1160" y="4"/>
                    </a:lnTo>
                    <a:lnTo>
                      <a:pt x="1127" y="1"/>
                    </a:lnTo>
                    <a:lnTo>
                      <a:pt x="1093" y="0"/>
                    </a:lnTo>
                    <a:lnTo>
                      <a:pt x="1093" y="0"/>
                    </a:lnTo>
                    <a:lnTo>
                      <a:pt x="1060" y="1"/>
                    </a:lnTo>
                    <a:lnTo>
                      <a:pt x="1027" y="4"/>
                    </a:lnTo>
                    <a:lnTo>
                      <a:pt x="994" y="8"/>
                    </a:lnTo>
                    <a:lnTo>
                      <a:pt x="962" y="13"/>
                    </a:lnTo>
                    <a:lnTo>
                      <a:pt x="932" y="20"/>
                    </a:lnTo>
                    <a:lnTo>
                      <a:pt x="901" y="29"/>
                    </a:lnTo>
                    <a:lnTo>
                      <a:pt x="870" y="39"/>
                    </a:lnTo>
                    <a:lnTo>
                      <a:pt x="841" y="50"/>
                    </a:lnTo>
                    <a:lnTo>
                      <a:pt x="812" y="64"/>
                    </a:lnTo>
                    <a:lnTo>
                      <a:pt x="783" y="77"/>
                    </a:lnTo>
                    <a:lnTo>
                      <a:pt x="756" y="93"/>
                    </a:lnTo>
                    <a:lnTo>
                      <a:pt x="730" y="110"/>
                    </a:lnTo>
                    <a:lnTo>
                      <a:pt x="704" y="128"/>
                    </a:lnTo>
                    <a:lnTo>
                      <a:pt x="680" y="147"/>
                    </a:lnTo>
                    <a:lnTo>
                      <a:pt x="656" y="167"/>
                    </a:lnTo>
                    <a:lnTo>
                      <a:pt x="634" y="188"/>
                    </a:lnTo>
                    <a:lnTo>
                      <a:pt x="612" y="211"/>
                    </a:lnTo>
                    <a:lnTo>
                      <a:pt x="591" y="234"/>
                    </a:lnTo>
                    <a:lnTo>
                      <a:pt x="572" y="259"/>
                    </a:lnTo>
                    <a:lnTo>
                      <a:pt x="554" y="283"/>
                    </a:lnTo>
                    <a:lnTo>
                      <a:pt x="537" y="310"/>
                    </a:lnTo>
                    <a:lnTo>
                      <a:pt x="521" y="337"/>
                    </a:lnTo>
                    <a:lnTo>
                      <a:pt x="507" y="365"/>
                    </a:lnTo>
                    <a:lnTo>
                      <a:pt x="493" y="394"/>
                    </a:lnTo>
                    <a:lnTo>
                      <a:pt x="482" y="423"/>
                    </a:lnTo>
                    <a:lnTo>
                      <a:pt x="472" y="454"/>
                    </a:lnTo>
                    <a:lnTo>
                      <a:pt x="464" y="485"/>
                    </a:lnTo>
                    <a:lnTo>
                      <a:pt x="456" y="515"/>
                    </a:lnTo>
                    <a:lnTo>
                      <a:pt x="450" y="547"/>
                    </a:lnTo>
                    <a:lnTo>
                      <a:pt x="446" y="580"/>
                    </a:lnTo>
                    <a:lnTo>
                      <a:pt x="444" y="613"/>
                    </a:lnTo>
                    <a:lnTo>
                      <a:pt x="443" y="646"/>
                    </a:lnTo>
                    <a:lnTo>
                      <a:pt x="443" y="646"/>
                    </a:lnTo>
                    <a:lnTo>
                      <a:pt x="444" y="686"/>
                    </a:lnTo>
                    <a:lnTo>
                      <a:pt x="447" y="725"/>
                    </a:lnTo>
                    <a:lnTo>
                      <a:pt x="453" y="762"/>
                    </a:lnTo>
                    <a:lnTo>
                      <a:pt x="462" y="799"/>
                    </a:lnTo>
                    <a:lnTo>
                      <a:pt x="471" y="834"/>
                    </a:lnTo>
                    <a:lnTo>
                      <a:pt x="483" y="869"/>
                    </a:lnTo>
                    <a:lnTo>
                      <a:pt x="498" y="903"/>
                    </a:lnTo>
                    <a:lnTo>
                      <a:pt x="513" y="935"/>
                    </a:lnTo>
                    <a:lnTo>
                      <a:pt x="531" y="967"/>
                    </a:lnTo>
                    <a:lnTo>
                      <a:pt x="550" y="998"/>
                    </a:lnTo>
                    <a:lnTo>
                      <a:pt x="572" y="1027"/>
                    </a:lnTo>
                    <a:lnTo>
                      <a:pt x="594" y="1055"/>
                    </a:lnTo>
                    <a:lnTo>
                      <a:pt x="619" y="1082"/>
                    </a:lnTo>
                    <a:lnTo>
                      <a:pt x="645" y="1107"/>
                    </a:lnTo>
                    <a:lnTo>
                      <a:pt x="673" y="1132"/>
                    </a:lnTo>
                    <a:lnTo>
                      <a:pt x="702" y="1155"/>
                    </a:lnTo>
                    <a:lnTo>
                      <a:pt x="702" y="1155"/>
                    </a:lnTo>
                    <a:lnTo>
                      <a:pt x="664" y="1177"/>
                    </a:lnTo>
                    <a:lnTo>
                      <a:pt x="625" y="1200"/>
                    </a:lnTo>
                    <a:lnTo>
                      <a:pt x="589" y="1226"/>
                    </a:lnTo>
                    <a:lnTo>
                      <a:pt x="553" y="1254"/>
                    </a:lnTo>
                    <a:lnTo>
                      <a:pt x="518" y="1284"/>
                    </a:lnTo>
                    <a:lnTo>
                      <a:pt x="484" y="1316"/>
                    </a:lnTo>
                    <a:lnTo>
                      <a:pt x="451" y="1349"/>
                    </a:lnTo>
                    <a:lnTo>
                      <a:pt x="418" y="1385"/>
                    </a:lnTo>
                    <a:lnTo>
                      <a:pt x="387" y="1421"/>
                    </a:lnTo>
                    <a:lnTo>
                      <a:pt x="356" y="1460"/>
                    </a:lnTo>
                    <a:lnTo>
                      <a:pt x="328" y="1499"/>
                    </a:lnTo>
                    <a:lnTo>
                      <a:pt x="299" y="1542"/>
                    </a:lnTo>
                    <a:lnTo>
                      <a:pt x="272" y="1584"/>
                    </a:lnTo>
                    <a:lnTo>
                      <a:pt x="246" y="1628"/>
                    </a:lnTo>
                    <a:lnTo>
                      <a:pt x="220" y="1673"/>
                    </a:lnTo>
                    <a:lnTo>
                      <a:pt x="197" y="1719"/>
                    </a:lnTo>
                    <a:lnTo>
                      <a:pt x="174" y="1767"/>
                    </a:lnTo>
                    <a:lnTo>
                      <a:pt x="152" y="1815"/>
                    </a:lnTo>
                    <a:lnTo>
                      <a:pt x="133" y="1864"/>
                    </a:lnTo>
                    <a:lnTo>
                      <a:pt x="113" y="1913"/>
                    </a:lnTo>
                    <a:lnTo>
                      <a:pt x="96" y="1964"/>
                    </a:lnTo>
                    <a:lnTo>
                      <a:pt x="80" y="2015"/>
                    </a:lnTo>
                    <a:lnTo>
                      <a:pt x="65" y="2067"/>
                    </a:lnTo>
                    <a:lnTo>
                      <a:pt x="51" y="2119"/>
                    </a:lnTo>
                    <a:lnTo>
                      <a:pt x="40" y="2172"/>
                    </a:lnTo>
                    <a:lnTo>
                      <a:pt x="30" y="2225"/>
                    </a:lnTo>
                    <a:lnTo>
                      <a:pt x="20" y="2277"/>
                    </a:lnTo>
                    <a:lnTo>
                      <a:pt x="13" y="2331"/>
                    </a:lnTo>
                    <a:lnTo>
                      <a:pt x="7" y="2384"/>
                    </a:lnTo>
                    <a:lnTo>
                      <a:pt x="3" y="2437"/>
                    </a:lnTo>
                    <a:lnTo>
                      <a:pt x="1" y="2491"/>
                    </a:lnTo>
                    <a:lnTo>
                      <a:pt x="0" y="2543"/>
                    </a:lnTo>
                    <a:lnTo>
                      <a:pt x="2188" y="2543"/>
                    </a:lnTo>
                    <a:lnTo>
                      <a:pt x="2188" y="2543"/>
                    </a:lnTo>
                    <a:lnTo>
                      <a:pt x="2187" y="2491"/>
                    </a:lnTo>
                    <a:lnTo>
                      <a:pt x="2185" y="2437"/>
                    </a:lnTo>
                    <a:lnTo>
                      <a:pt x="2180" y="2384"/>
                    </a:lnTo>
                    <a:lnTo>
                      <a:pt x="2175" y="2331"/>
                    </a:lnTo>
                    <a:lnTo>
                      <a:pt x="2167" y="2277"/>
                    </a:lnTo>
                    <a:lnTo>
                      <a:pt x="2158" y="2225"/>
                    </a:lnTo>
                    <a:lnTo>
                      <a:pt x="2148" y="2171"/>
                    </a:lnTo>
                    <a:lnTo>
                      <a:pt x="2135" y="2118"/>
                    </a:lnTo>
                    <a:lnTo>
                      <a:pt x="2122" y="2067"/>
                    </a:lnTo>
                    <a:lnTo>
                      <a:pt x="2108" y="2015"/>
                    </a:lnTo>
                    <a:lnTo>
                      <a:pt x="2091" y="1964"/>
                    </a:lnTo>
                    <a:lnTo>
                      <a:pt x="2074" y="1913"/>
                    </a:lnTo>
                    <a:lnTo>
                      <a:pt x="2055" y="1864"/>
                    </a:lnTo>
                    <a:lnTo>
                      <a:pt x="2034" y="1814"/>
                    </a:lnTo>
                    <a:lnTo>
                      <a:pt x="2014" y="1766"/>
                    </a:lnTo>
                    <a:lnTo>
                      <a:pt x="1991" y="1719"/>
                    </a:lnTo>
                    <a:lnTo>
                      <a:pt x="1967" y="1673"/>
                    </a:lnTo>
                    <a:lnTo>
                      <a:pt x="1942" y="1627"/>
                    </a:lnTo>
                    <a:lnTo>
                      <a:pt x="1916" y="1583"/>
                    </a:lnTo>
                    <a:lnTo>
                      <a:pt x="1888" y="1541"/>
                    </a:lnTo>
                    <a:lnTo>
                      <a:pt x="1860" y="1499"/>
                    </a:lnTo>
                    <a:lnTo>
                      <a:pt x="1830" y="1459"/>
                    </a:lnTo>
                    <a:lnTo>
                      <a:pt x="1800" y="1421"/>
                    </a:lnTo>
                    <a:lnTo>
                      <a:pt x="1769" y="1384"/>
                    </a:lnTo>
                    <a:lnTo>
                      <a:pt x="1737" y="1348"/>
                    </a:lnTo>
                    <a:lnTo>
                      <a:pt x="1704" y="1315"/>
                    </a:lnTo>
                    <a:lnTo>
                      <a:pt x="1670" y="1283"/>
                    </a:lnTo>
                    <a:lnTo>
                      <a:pt x="1635" y="1253"/>
                    </a:lnTo>
                    <a:lnTo>
                      <a:pt x="1598" y="1225"/>
                    </a:lnTo>
                    <a:lnTo>
                      <a:pt x="1561" y="1199"/>
                    </a:lnTo>
                    <a:lnTo>
                      <a:pt x="1524" y="1176"/>
                    </a:lnTo>
                    <a:lnTo>
                      <a:pt x="1486" y="1154"/>
                    </a:lnTo>
                    <a:lnTo>
                      <a:pt x="1486" y="1154"/>
                    </a:lnTo>
                    <a:close/>
                  </a:path>
                </a:pathLst>
              </a:custGeom>
              <a:solidFill>
                <a:sysClr val="window" lastClr="FFFFFF"/>
              </a:solidFill>
              <a:ln>
                <a:noFill/>
              </a:ln>
              <a:effectLst>
                <a:innerShdw blurRad="38100" dist="25400" dir="18900000">
                  <a:prstClr val="black">
                    <a:alpha val="50000"/>
                  </a:prstClr>
                </a:innerShdw>
              </a:effectLst>
            </p:spPr>
            <p:txBody>
              <a:bodyPr vert="horz" wrap="square" lIns="121920" tIns="60960" rIns="121920" bIns="60960" numCol="1" anchor="t" anchorCtr="0" compatLnSpc="1"/>
              <a:lstStyle/>
              <a:p>
                <a:pPr fontAlgn="base">
                  <a:spcBef>
                    <a:spcPct val="0"/>
                  </a:spcBef>
                  <a:spcAft>
                    <a:spcPct val="0"/>
                  </a:spcAft>
                  <a:defRPr/>
                </a:pPr>
                <a:endParaRPr lang="zh-CN" altLang="en-US" sz="2400" kern="0">
                  <a:solidFill>
                    <a:prstClr val="black"/>
                  </a:solidFill>
                </a:endParaRPr>
              </a:p>
            </p:txBody>
          </p:sp>
        </p:grpSp>
        <p:sp>
          <p:nvSpPr>
            <p:cNvPr id="77" name="圆角矩形 16"/>
            <p:cNvSpPr/>
            <p:nvPr/>
          </p:nvSpPr>
          <p:spPr>
            <a:xfrm flipH="1">
              <a:off x="5336929" y="1372513"/>
              <a:ext cx="3124522" cy="3457798"/>
            </a:xfrm>
            <a:custGeom>
              <a:avLst/>
              <a:gdLst>
                <a:gd name="connsiteX0" fmla="*/ 0 w 3456384"/>
                <a:gd name="connsiteY0" fmla="*/ 195078 h 3456384"/>
                <a:gd name="connsiteX1" fmla="*/ 195078 w 3456384"/>
                <a:gd name="connsiteY1" fmla="*/ 0 h 3456384"/>
                <a:gd name="connsiteX2" fmla="*/ 3261306 w 3456384"/>
                <a:gd name="connsiteY2" fmla="*/ 0 h 3456384"/>
                <a:gd name="connsiteX3" fmla="*/ 3456384 w 3456384"/>
                <a:gd name="connsiteY3" fmla="*/ 195078 h 3456384"/>
                <a:gd name="connsiteX4" fmla="*/ 3456384 w 3456384"/>
                <a:gd name="connsiteY4" fmla="*/ 3261306 h 3456384"/>
                <a:gd name="connsiteX5" fmla="*/ 3261306 w 3456384"/>
                <a:gd name="connsiteY5" fmla="*/ 3456384 h 3456384"/>
                <a:gd name="connsiteX6" fmla="*/ 195078 w 3456384"/>
                <a:gd name="connsiteY6" fmla="*/ 3456384 h 3456384"/>
                <a:gd name="connsiteX7" fmla="*/ 0 w 3456384"/>
                <a:gd name="connsiteY7" fmla="*/ 3261306 h 3456384"/>
                <a:gd name="connsiteX8" fmla="*/ 0 w 3456384"/>
                <a:gd name="connsiteY8" fmla="*/ 195078 h 3456384"/>
                <a:gd name="connsiteX0-1" fmla="*/ 3456384 w 3547824"/>
                <a:gd name="connsiteY0-2" fmla="*/ 195078 h 3456384"/>
                <a:gd name="connsiteX1-3" fmla="*/ 3456384 w 3547824"/>
                <a:gd name="connsiteY1-4" fmla="*/ 3261306 h 3456384"/>
                <a:gd name="connsiteX2-5" fmla="*/ 3261306 w 3547824"/>
                <a:gd name="connsiteY2-6" fmla="*/ 3456384 h 3456384"/>
                <a:gd name="connsiteX3-7" fmla="*/ 195078 w 3547824"/>
                <a:gd name="connsiteY3-8" fmla="*/ 3456384 h 3456384"/>
                <a:gd name="connsiteX4-9" fmla="*/ 0 w 3547824"/>
                <a:gd name="connsiteY4-10" fmla="*/ 3261306 h 3456384"/>
                <a:gd name="connsiteX5-11" fmla="*/ 0 w 3547824"/>
                <a:gd name="connsiteY5-12" fmla="*/ 195078 h 3456384"/>
                <a:gd name="connsiteX6-13" fmla="*/ 195078 w 3547824"/>
                <a:gd name="connsiteY6-14" fmla="*/ 0 h 3456384"/>
                <a:gd name="connsiteX7-15" fmla="*/ 3261306 w 3547824"/>
                <a:gd name="connsiteY7-16" fmla="*/ 0 h 3456384"/>
                <a:gd name="connsiteX8-17" fmla="*/ 3547824 w 3547824"/>
                <a:gd name="connsiteY8-18" fmla="*/ 286518 h 3456384"/>
                <a:gd name="connsiteX0-19" fmla="*/ 3456384 w 3456384"/>
                <a:gd name="connsiteY0-20" fmla="*/ 195078 h 3456384"/>
                <a:gd name="connsiteX1-21" fmla="*/ 3456384 w 3456384"/>
                <a:gd name="connsiteY1-22" fmla="*/ 3261306 h 3456384"/>
                <a:gd name="connsiteX2-23" fmla="*/ 3261306 w 3456384"/>
                <a:gd name="connsiteY2-24" fmla="*/ 3456384 h 3456384"/>
                <a:gd name="connsiteX3-25" fmla="*/ 195078 w 3456384"/>
                <a:gd name="connsiteY3-26" fmla="*/ 3456384 h 3456384"/>
                <a:gd name="connsiteX4-27" fmla="*/ 0 w 3456384"/>
                <a:gd name="connsiteY4-28" fmla="*/ 3261306 h 3456384"/>
                <a:gd name="connsiteX5-29" fmla="*/ 0 w 3456384"/>
                <a:gd name="connsiteY5-30" fmla="*/ 195078 h 3456384"/>
                <a:gd name="connsiteX6-31" fmla="*/ 195078 w 3456384"/>
                <a:gd name="connsiteY6-32" fmla="*/ 0 h 3456384"/>
                <a:gd name="connsiteX7-33" fmla="*/ 3261306 w 3456384"/>
                <a:gd name="connsiteY7-34" fmla="*/ 0 h 3456384"/>
                <a:gd name="connsiteX0-35" fmla="*/ 3456384 w 3456384"/>
                <a:gd name="connsiteY0-36" fmla="*/ 3261306 h 3456384"/>
                <a:gd name="connsiteX1-37" fmla="*/ 3261306 w 3456384"/>
                <a:gd name="connsiteY1-38" fmla="*/ 3456384 h 3456384"/>
                <a:gd name="connsiteX2-39" fmla="*/ 195078 w 3456384"/>
                <a:gd name="connsiteY2-40" fmla="*/ 3456384 h 3456384"/>
                <a:gd name="connsiteX3-41" fmla="*/ 0 w 3456384"/>
                <a:gd name="connsiteY3-42" fmla="*/ 3261306 h 3456384"/>
                <a:gd name="connsiteX4-43" fmla="*/ 0 w 3456384"/>
                <a:gd name="connsiteY4-44" fmla="*/ 195078 h 3456384"/>
                <a:gd name="connsiteX5-45" fmla="*/ 195078 w 3456384"/>
                <a:gd name="connsiteY5-46" fmla="*/ 0 h 3456384"/>
                <a:gd name="connsiteX6-47" fmla="*/ 3261306 w 3456384"/>
                <a:gd name="connsiteY6-48" fmla="*/ 0 h 3456384"/>
                <a:gd name="connsiteX0-49" fmla="*/ 3261306 w 3261306"/>
                <a:gd name="connsiteY0-50" fmla="*/ 3456384 h 3456384"/>
                <a:gd name="connsiteX1-51" fmla="*/ 195078 w 3261306"/>
                <a:gd name="connsiteY1-52" fmla="*/ 3456384 h 3456384"/>
                <a:gd name="connsiteX2-53" fmla="*/ 0 w 3261306"/>
                <a:gd name="connsiteY2-54" fmla="*/ 3261306 h 3456384"/>
                <a:gd name="connsiteX3-55" fmla="*/ 0 w 3261306"/>
                <a:gd name="connsiteY3-56" fmla="*/ 195078 h 3456384"/>
                <a:gd name="connsiteX4-57" fmla="*/ 195078 w 3261306"/>
                <a:gd name="connsiteY4-58" fmla="*/ 0 h 3456384"/>
                <a:gd name="connsiteX5-59" fmla="*/ 3261306 w 3261306"/>
                <a:gd name="connsiteY5-60" fmla="*/ 0 h 3456384"/>
                <a:gd name="connsiteX0-61" fmla="*/ 3261306 w 3261306"/>
                <a:gd name="connsiteY0-62" fmla="*/ 3457798 h 3457798"/>
                <a:gd name="connsiteX1-63" fmla="*/ 195078 w 3261306"/>
                <a:gd name="connsiteY1-64" fmla="*/ 3457798 h 3457798"/>
                <a:gd name="connsiteX2-65" fmla="*/ 0 w 3261306"/>
                <a:gd name="connsiteY2-66" fmla="*/ 3262720 h 3457798"/>
                <a:gd name="connsiteX3-67" fmla="*/ 0 w 3261306"/>
                <a:gd name="connsiteY3-68" fmla="*/ 196492 h 3457798"/>
                <a:gd name="connsiteX4-69" fmla="*/ 195078 w 3261306"/>
                <a:gd name="connsiteY4-70" fmla="*/ 1414 h 3457798"/>
                <a:gd name="connsiteX5-71" fmla="*/ 736922 w 3261306"/>
                <a:gd name="connsiteY5-72" fmla="*/ 0 h 3457798"/>
                <a:gd name="connsiteX6-73" fmla="*/ 3261306 w 3261306"/>
                <a:gd name="connsiteY6-74" fmla="*/ 1414 h 3457798"/>
                <a:gd name="connsiteX0-75" fmla="*/ 3261306 w 3261306"/>
                <a:gd name="connsiteY0-76" fmla="*/ 3457798 h 3457798"/>
                <a:gd name="connsiteX1-77" fmla="*/ 195078 w 3261306"/>
                <a:gd name="connsiteY1-78" fmla="*/ 3457798 h 3457798"/>
                <a:gd name="connsiteX2-79" fmla="*/ 0 w 3261306"/>
                <a:gd name="connsiteY2-80" fmla="*/ 3262720 h 3457798"/>
                <a:gd name="connsiteX3-81" fmla="*/ 0 w 3261306"/>
                <a:gd name="connsiteY3-82" fmla="*/ 196492 h 3457798"/>
                <a:gd name="connsiteX4-83" fmla="*/ 195078 w 3261306"/>
                <a:gd name="connsiteY4-84" fmla="*/ 1414 h 3457798"/>
                <a:gd name="connsiteX5-85" fmla="*/ 736922 w 3261306"/>
                <a:gd name="connsiteY5-86" fmla="*/ 0 h 3457798"/>
                <a:gd name="connsiteX0-87" fmla="*/ 3261306 w 3261306"/>
                <a:gd name="connsiteY0-88" fmla="*/ 3457798 h 3457798"/>
                <a:gd name="connsiteX1-89" fmla="*/ 3124522 w 3261306"/>
                <a:gd name="connsiteY1-90" fmla="*/ 3454400 h 3457798"/>
                <a:gd name="connsiteX2-91" fmla="*/ 195078 w 3261306"/>
                <a:gd name="connsiteY2-92" fmla="*/ 3457798 h 3457798"/>
                <a:gd name="connsiteX3-93" fmla="*/ 0 w 3261306"/>
                <a:gd name="connsiteY3-94" fmla="*/ 3262720 h 3457798"/>
                <a:gd name="connsiteX4-95" fmla="*/ 0 w 3261306"/>
                <a:gd name="connsiteY4-96" fmla="*/ 196492 h 3457798"/>
                <a:gd name="connsiteX5-97" fmla="*/ 195078 w 3261306"/>
                <a:gd name="connsiteY5-98" fmla="*/ 1414 h 3457798"/>
                <a:gd name="connsiteX6-99" fmla="*/ 736922 w 3261306"/>
                <a:gd name="connsiteY6-100" fmla="*/ 0 h 3457798"/>
                <a:gd name="connsiteX0-101" fmla="*/ 3124522 w 3124522"/>
                <a:gd name="connsiteY0-102" fmla="*/ 3454400 h 3457798"/>
                <a:gd name="connsiteX1-103" fmla="*/ 195078 w 3124522"/>
                <a:gd name="connsiteY1-104" fmla="*/ 3457798 h 3457798"/>
                <a:gd name="connsiteX2-105" fmla="*/ 0 w 3124522"/>
                <a:gd name="connsiteY2-106" fmla="*/ 3262720 h 3457798"/>
                <a:gd name="connsiteX3-107" fmla="*/ 0 w 3124522"/>
                <a:gd name="connsiteY3-108" fmla="*/ 196492 h 3457798"/>
                <a:gd name="connsiteX4-109" fmla="*/ 195078 w 3124522"/>
                <a:gd name="connsiteY4-110" fmla="*/ 1414 h 3457798"/>
                <a:gd name="connsiteX5-111" fmla="*/ 736922 w 3124522"/>
                <a:gd name="connsiteY5-112" fmla="*/ 0 h 34577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124522" h="3457798">
                  <a:moveTo>
                    <a:pt x="3124522" y="3454400"/>
                  </a:moveTo>
                  <a:lnTo>
                    <a:pt x="195078" y="3457798"/>
                  </a:lnTo>
                  <a:cubicBezTo>
                    <a:pt x="87339" y="3457798"/>
                    <a:pt x="0" y="3370459"/>
                    <a:pt x="0" y="3262720"/>
                  </a:cubicBezTo>
                  <a:lnTo>
                    <a:pt x="0" y="196492"/>
                  </a:lnTo>
                  <a:cubicBezTo>
                    <a:pt x="0" y="88753"/>
                    <a:pt x="87339" y="1414"/>
                    <a:pt x="195078" y="1414"/>
                  </a:cubicBezTo>
                  <a:lnTo>
                    <a:pt x="736922" y="0"/>
                  </a:lnTo>
                </a:path>
              </a:pathLst>
            </a:custGeom>
            <a:noFill/>
            <a:ln w="6350" cap="flat" cmpd="sng" algn="ctr">
              <a:solidFill>
                <a:sysClr val="windowText" lastClr="000000">
                  <a:lumMod val="50000"/>
                  <a:lumOff val="50000"/>
                </a:sysClr>
              </a:solidFill>
              <a:prstDash val="solid"/>
              <a:headEnd type="oval" w="med" len="med"/>
              <a:tailEnd type="oval" w="med" len="med"/>
            </a:ln>
            <a:effectLst/>
          </p:spPr>
          <p:txBody>
            <a:bodyPr rtlCol="0" anchor="ctr"/>
            <a:lstStyle/>
            <a:p>
              <a:pPr algn="ctr" fontAlgn="base">
                <a:spcBef>
                  <a:spcPct val="0"/>
                </a:spcBef>
                <a:spcAft>
                  <a:spcPct val="0"/>
                </a:spcAft>
                <a:defRPr/>
              </a:pPr>
              <a:endParaRPr lang="zh-CN" altLang="en-US" sz="2400" kern="0">
                <a:solidFill>
                  <a:prstClr val="white"/>
                </a:solidFill>
              </a:endParaRPr>
            </a:p>
          </p:txBody>
        </p:sp>
      </p:grpSp>
      <p:grpSp>
        <p:nvGrpSpPr>
          <p:cNvPr id="81" name="组合 80"/>
          <p:cNvGrpSpPr/>
          <p:nvPr/>
        </p:nvGrpSpPr>
        <p:grpSpPr>
          <a:xfrm>
            <a:off x="11156040" y="2216319"/>
            <a:ext cx="287072" cy="287069"/>
            <a:chOff x="5026429" y="2057723"/>
            <a:chExt cx="254992" cy="254990"/>
          </a:xfrm>
        </p:grpSpPr>
        <p:sp>
          <p:nvSpPr>
            <p:cNvPr id="82" name="椭圆 81"/>
            <p:cNvSpPr/>
            <p:nvPr/>
          </p:nvSpPr>
          <p:spPr>
            <a:xfrm>
              <a:off x="5026429" y="2057723"/>
              <a:ext cx="254992" cy="254990"/>
            </a:xfrm>
            <a:prstGeom prst="ellipse">
              <a:avLst/>
            </a:prstGeom>
            <a:gradFill flip="none" rotWithShape="1">
              <a:gsLst>
                <a:gs pos="55000">
                  <a:srgbClr val="E7E7E7"/>
                </a:gs>
                <a:gs pos="0">
                  <a:sysClr val="window" lastClr="FFFFFF"/>
                </a:gs>
                <a:gs pos="100000">
                  <a:sysClr val="window" lastClr="FFFFFF">
                    <a:lumMod val="75000"/>
                  </a:sysClr>
                </a:gs>
              </a:gsLst>
              <a:path path="circle">
                <a:fillToRect t="100000" r="100000"/>
              </a:path>
              <a:tileRect l="-100000" b="-100000"/>
            </a:gradFill>
            <a:ln w="6350" cap="flat" cmpd="sng" algn="ctr">
              <a:gradFill flip="none" rotWithShape="1">
                <a:gsLst>
                  <a:gs pos="0">
                    <a:sysClr val="window" lastClr="FFFFFF">
                      <a:lumMod val="75000"/>
                    </a:sysClr>
                  </a:gs>
                  <a:gs pos="100000">
                    <a:sysClr val="window" lastClr="FFFFFF"/>
                  </a:gs>
                </a:gsLst>
                <a:lin ang="18900000" scaled="1"/>
                <a:tileRect/>
              </a:gradFill>
              <a:prstDash val="solid"/>
            </a:ln>
            <a:effectLst>
              <a:outerShdw blurRad="165100" dist="50800" dir="8100000" sx="102000" sy="102000" algn="tr" rotWithShape="0">
                <a:prstClr val="black">
                  <a:alpha val="30000"/>
                </a:prstClr>
              </a:outerShdw>
            </a:effectLst>
          </p:spPr>
          <p:txBody>
            <a:bodyPr rtlCol="0" anchor="ctr"/>
            <a:lstStyle/>
            <a:p>
              <a:pPr algn="ctr" fontAlgn="base">
                <a:spcBef>
                  <a:spcPct val="0"/>
                </a:spcBef>
                <a:spcAft>
                  <a:spcPct val="0"/>
                </a:spcAft>
                <a:defRPr/>
              </a:pPr>
              <a:endParaRPr lang="zh-CN" altLang="en-US" sz="2400" kern="0">
                <a:solidFill>
                  <a:prstClr val="white"/>
                </a:solidFill>
              </a:endParaRPr>
            </a:p>
          </p:txBody>
        </p:sp>
        <p:sp>
          <p:nvSpPr>
            <p:cNvPr id="83" name="Freeform 34"/>
            <p:cNvSpPr/>
            <p:nvPr/>
          </p:nvSpPr>
          <p:spPr bwMode="auto">
            <a:xfrm>
              <a:off x="5104300" y="2135885"/>
              <a:ext cx="99250" cy="98666"/>
            </a:xfrm>
            <a:prstGeom prst="ellipse">
              <a:avLst/>
            </a:prstGeom>
            <a:solidFill>
              <a:srgbClr val="C00000"/>
            </a:solidFill>
            <a:ln>
              <a:noFill/>
            </a:ln>
            <a:effectLst>
              <a:innerShdw blurRad="38100" dist="12700" dir="18900000">
                <a:prstClr val="black">
                  <a:alpha val="50000"/>
                </a:prstClr>
              </a:inn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fontAlgn="base">
                <a:spcBef>
                  <a:spcPct val="0"/>
                </a:spcBef>
                <a:spcAft>
                  <a:spcPct val="0"/>
                </a:spcAft>
                <a:defRPr/>
              </a:pPr>
              <a:endParaRPr lang="zh-CN" altLang="en-US" sz="2400" kern="0">
                <a:solidFill>
                  <a:prstClr val="black"/>
                </a:solidFill>
              </a:endParaRPr>
            </a:p>
          </p:txBody>
        </p:sp>
      </p:grpSp>
      <p:grpSp>
        <p:nvGrpSpPr>
          <p:cNvPr id="84" name="组合 83"/>
          <p:cNvGrpSpPr/>
          <p:nvPr/>
        </p:nvGrpSpPr>
        <p:grpSpPr>
          <a:xfrm>
            <a:off x="11156040" y="5060675"/>
            <a:ext cx="287072" cy="287069"/>
            <a:chOff x="5026429" y="2057723"/>
            <a:chExt cx="254992" cy="254990"/>
          </a:xfrm>
        </p:grpSpPr>
        <p:sp>
          <p:nvSpPr>
            <p:cNvPr id="85" name="椭圆 84"/>
            <p:cNvSpPr/>
            <p:nvPr/>
          </p:nvSpPr>
          <p:spPr>
            <a:xfrm>
              <a:off x="5026429" y="2057723"/>
              <a:ext cx="254992" cy="254990"/>
            </a:xfrm>
            <a:prstGeom prst="ellipse">
              <a:avLst/>
            </a:prstGeom>
            <a:gradFill flip="none" rotWithShape="1">
              <a:gsLst>
                <a:gs pos="55000">
                  <a:srgbClr val="E7E7E7"/>
                </a:gs>
                <a:gs pos="0">
                  <a:sysClr val="window" lastClr="FFFFFF"/>
                </a:gs>
                <a:gs pos="100000">
                  <a:sysClr val="window" lastClr="FFFFFF">
                    <a:lumMod val="75000"/>
                  </a:sysClr>
                </a:gs>
              </a:gsLst>
              <a:path path="circle">
                <a:fillToRect t="100000" r="100000"/>
              </a:path>
              <a:tileRect l="-100000" b="-100000"/>
            </a:gradFill>
            <a:ln w="6350" cap="flat" cmpd="sng" algn="ctr">
              <a:gradFill flip="none" rotWithShape="1">
                <a:gsLst>
                  <a:gs pos="0">
                    <a:sysClr val="window" lastClr="FFFFFF">
                      <a:lumMod val="75000"/>
                    </a:sysClr>
                  </a:gs>
                  <a:gs pos="100000">
                    <a:sysClr val="window" lastClr="FFFFFF"/>
                  </a:gs>
                </a:gsLst>
                <a:lin ang="18900000" scaled="1"/>
                <a:tileRect/>
              </a:gradFill>
              <a:prstDash val="solid"/>
            </a:ln>
            <a:effectLst>
              <a:outerShdw blurRad="165100" dist="50800" dir="8100000" sx="102000" sy="102000" algn="tr" rotWithShape="0">
                <a:prstClr val="black">
                  <a:alpha val="30000"/>
                </a:prstClr>
              </a:outerShdw>
            </a:effectLst>
          </p:spPr>
          <p:txBody>
            <a:bodyPr rtlCol="0" anchor="ctr"/>
            <a:lstStyle/>
            <a:p>
              <a:pPr algn="ctr" fontAlgn="base">
                <a:spcBef>
                  <a:spcPct val="0"/>
                </a:spcBef>
                <a:spcAft>
                  <a:spcPct val="0"/>
                </a:spcAft>
                <a:defRPr/>
              </a:pPr>
              <a:endParaRPr lang="zh-CN" altLang="en-US" sz="2400" kern="0">
                <a:solidFill>
                  <a:prstClr val="white"/>
                </a:solidFill>
              </a:endParaRPr>
            </a:p>
          </p:txBody>
        </p:sp>
        <p:sp>
          <p:nvSpPr>
            <p:cNvPr id="86" name="Freeform 34"/>
            <p:cNvSpPr/>
            <p:nvPr/>
          </p:nvSpPr>
          <p:spPr bwMode="auto">
            <a:xfrm>
              <a:off x="5104300" y="2135885"/>
              <a:ext cx="99250" cy="98666"/>
            </a:xfrm>
            <a:prstGeom prst="ellipse">
              <a:avLst/>
            </a:prstGeom>
            <a:solidFill>
              <a:srgbClr val="C00000"/>
            </a:solidFill>
            <a:ln>
              <a:noFill/>
            </a:ln>
            <a:effectLst>
              <a:innerShdw blurRad="38100" dist="12700" dir="18900000">
                <a:prstClr val="black">
                  <a:alpha val="50000"/>
                </a:prstClr>
              </a:inn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fontAlgn="base">
                <a:spcBef>
                  <a:spcPct val="0"/>
                </a:spcBef>
                <a:spcAft>
                  <a:spcPct val="0"/>
                </a:spcAft>
                <a:defRPr/>
              </a:pPr>
              <a:endParaRPr lang="zh-CN" altLang="en-US" sz="2400" kern="0">
                <a:solidFill>
                  <a:prstClr val="black"/>
                </a:solidFill>
              </a:endParaRPr>
            </a:p>
          </p:txBody>
        </p:sp>
      </p:grpSp>
      <p:sp>
        <p:nvSpPr>
          <p:cNvPr id="87" name="TextBox 5"/>
          <p:cNvSpPr txBox="1"/>
          <p:nvPr/>
        </p:nvSpPr>
        <p:spPr>
          <a:xfrm>
            <a:off x="7189441" y="2583215"/>
            <a:ext cx="3747070" cy="984885"/>
          </a:xfrm>
          <a:prstGeom prst="rect">
            <a:avLst/>
          </a:prstGeom>
          <a:noFill/>
        </p:spPr>
        <p:txBody>
          <a:bodyPr wrap="square" lIns="0" tIns="0" rIns="0" bIns="0" rtlCol="0">
            <a:spAutoFit/>
          </a:bodyPr>
          <a:lstStyle>
            <a:defPPr>
              <a:defRPr lang="zh-CN"/>
            </a:defPPr>
            <a:lvl1pPr algn="just">
              <a:lnSpc>
                <a:spcPts val="1300"/>
              </a:lnSpc>
              <a:defRPr sz="900">
                <a:solidFill>
                  <a:schemeClr val="tx1">
                    <a:lumMod val="65000"/>
                    <a:lumOff val="35000"/>
                  </a:schemeClr>
                </a:solidFill>
                <a:latin typeface="微软雅黑" panose="020B0503020204020204" pitchFamily="34" charset="-122"/>
                <a:ea typeface="微软雅黑" panose="020B0503020204020204" pitchFamily="34" charset="-122"/>
              </a:defRPr>
            </a:lvl1pPr>
          </a:lstStyle>
          <a:p>
            <a:pPr algn="r" fontAlgn="base">
              <a:lnSpc>
                <a:spcPct val="100000"/>
              </a:lnSpc>
              <a:spcBef>
                <a:spcPct val="0"/>
              </a:spcBef>
              <a:spcAft>
                <a:spcPct val="0"/>
              </a:spcAft>
              <a:defRPr/>
            </a:pPr>
            <a:r>
              <a:rPr lang="zh-CN" altLang="en-US" sz="1600" dirty="0">
                <a:solidFill>
                  <a:srgbClr val="002060"/>
                </a:solidFill>
                <a:sym typeface="+mn-ea"/>
              </a:rPr>
              <a:t>经济新常态</a:t>
            </a:r>
            <a:endParaRPr lang="zh-CN" altLang="en-US" sz="1600" dirty="0">
              <a:solidFill>
                <a:srgbClr val="002060"/>
              </a:solidFill>
            </a:endParaRPr>
          </a:p>
          <a:p>
            <a:pPr algn="r" fontAlgn="base">
              <a:lnSpc>
                <a:spcPct val="100000"/>
              </a:lnSpc>
              <a:spcBef>
                <a:spcPct val="0"/>
              </a:spcBef>
              <a:spcAft>
                <a:spcPct val="0"/>
              </a:spcAft>
              <a:defRPr/>
            </a:pPr>
            <a:r>
              <a:rPr lang="zh-CN" altLang="en-US" sz="1600" dirty="0">
                <a:solidFill>
                  <a:srgbClr val="002060"/>
                </a:solidFill>
                <a:sym typeface="+mn-ea"/>
              </a:rPr>
              <a:t>供给侧改革</a:t>
            </a:r>
            <a:endParaRPr lang="zh-CN" altLang="en-US" sz="1600" dirty="0">
              <a:solidFill>
                <a:srgbClr val="002060"/>
              </a:solidFill>
            </a:endParaRPr>
          </a:p>
          <a:p>
            <a:pPr algn="r" fontAlgn="base">
              <a:lnSpc>
                <a:spcPct val="100000"/>
              </a:lnSpc>
              <a:spcBef>
                <a:spcPct val="0"/>
              </a:spcBef>
              <a:spcAft>
                <a:spcPct val="0"/>
              </a:spcAft>
              <a:defRPr/>
            </a:pPr>
            <a:r>
              <a:rPr lang="zh-CN" altLang="en-US" sz="1600" dirty="0">
                <a:solidFill>
                  <a:srgbClr val="002060"/>
                </a:solidFill>
                <a:sym typeface="+mn-ea"/>
              </a:rPr>
              <a:t>市场竞争</a:t>
            </a:r>
            <a:endParaRPr lang="zh-CN" altLang="en-US" sz="1600" dirty="0">
              <a:solidFill>
                <a:srgbClr val="002060"/>
              </a:solidFill>
            </a:endParaRPr>
          </a:p>
          <a:p>
            <a:pPr algn="r" fontAlgn="base">
              <a:lnSpc>
                <a:spcPct val="100000"/>
              </a:lnSpc>
              <a:spcBef>
                <a:spcPct val="0"/>
              </a:spcBef>
              <a:spcAft>
                <a:spcPct val="0"/>
              </a:spcAft>
              <a:defRPr/>
            </a:pPr>
            <a:r>
              <a:rPr lang="zh-CN" altLang="en-US" sz="1600" dirty="0">
                <a:solidFill>
                  <a:srgbClr val="002060"/>
                </a:solidFill>
                <a:sym typeface="+mn-ea"/>
              </a:rPr>
              <a:t>成本的全方位上涨</a:t>
            </a:r>
            <a:endParaRPr lang="zh-CN" altLang="en-US" sz="1600" dirty="0">
              <a:solidFill>
                <a:srgbClr val="002060"/>
              </a:solidFill>
            </a:endParaRPr>
          </a:p>
        </p:txBody>
      </p:sp>
      <p:sp>
        <p:nvSpPr>
          <p:cNvPr id="88" name="矩形 87"/>
          <p:cNvSpPr>
            <a:spLocks noChangeArrowheads="1"/>
          </p:cNvSpPr>
          <p:nvPr/>
        </p:nvSpPr>
        <p:spPr bwMode="auto">
          <a:xfrm>
            <a:off x="7768161" y="2216319"/>
            <a:ext cx="3168351" cy="29244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r" fontAlgn="base">
              <a:spcBef>
                <a:spcPct val="0"/>
              </a:spcBef>
              <a:spcAft>
                <a:spcPct val="0"/>
              </a:spcAft>
            </a:pPr>
            <a:r>
              <a:rPr lang="zh-CN" altLang="en-US" sz="2400" b="1" dirty="0">
                <a:solidFill>
                  <a:srgbClr val="002060"/>
                </a:solidFill>
                <a:latin typeface="微软雅黑" panose="020B0503020204020204" pitchFamily="34" charset="-122"/>
                <a:ea typeface="微软雅黑" panose="020B0503020204020204" pitchFamily="34" charset="-122"/>
                <a:sym typeface="+mn-ea"/>
              </a:rPr>
              <a:t>企业生存环境的改变</a:t>
            </a:r>
            <a:endParaRPr lang="zh-CN" altLang="en-US" sz="2400" b="1" dirty="0">
              <a:solidFill>
                <a:srgbClr val="002060"/>
              </a:solidFill>
              <a:latin typeface="微软雅黑" panose="020B0503020204020204" pitchFamily="34" charset="-122"/>
              <a:ea typeface="微软雅黑" panose="020B0503020204020204" pitchFamily="34" charset="-122"/>
            </a:endParaRPr>
          </a:p>
        </p:txBody>
      </p:sp>
      <p:sp>
        <p:nvSpPr>
          <p:cNvPr id="89" name="TextBox 5"/>
          <p:cNvSpPr txBox="1"/>
          <p:nvPr/>
        </p:nvSpPr>
        <p:spPr>
          <a:xfrm>
            <a:off x="7189441" y="4149945"/>
            <a:ext cx="3747070" cy="738505"/>
          </a:xfrm>
          <a:prstGeom prst="rect">
            <a:avLst/>
          </a:prstGeom>
          <a:noFill/>
        </p:spPr>
        <p:txBody>
          <a:bodyPr wrap="square" lIns="0" tIns="0" rIns="0" bIns="0" rtlCol="0">
            <a:spAutoFit/>
          </a:bodyPr>
          <a:lstStyle>
            <a:defPPr>
              <a:defRPr lang="zh-CN"/>
            </a:defPPr>
            <a:lvl1pPr algn="r" fontAlgn="base">
              <a:lnSpc>
                <a:spcPct val="100000"/>
              </a:lnSpc>
              <a:spcBef>
                <a:spcPct val="0"/>
              </a:spcBef>
              <a:spcAft>
                <a:spcPct val="0"/>
              </a:spcAft>
              <a:defRPr>
                <a:solidFill>
                  <a:srgbClr val="002060"/>
                </a:solidFill>
                <a:latin typeface="微软雅黑" panose="020B0503020204020204" pitchFamily="34" charset="-122"/>
                <a:ea typeface="微软雅黑" panose="020B0503020204020204" pitchFamily="34" charset="-122"/>
              </a:defRPr>
            </a:lvl1pPr>
          </a:lstStyle>
          <a:p>
            <a:r>
              <a:rPr lang="zh-CN" altLang="en-US" sz="1600" dirty="0"/>
              <a:t>行业主管部门</a:t>
            </a:r>
            <a:endParaRPr lang="zh-CN" altLang="en-US" sz="1600" dirty="0"/>
          </a:p>
          <a:p>
            <a:r>
              <a:rPr lang="zh-CN" altLang="en-US" sz="1600" dirty="0"/>
              <a:t>企业经营者</a:t>
            </a:r>
            <a:endParaRPr lang="zh-CN" altLang="en-US" sz="1600" dirty="0"/>
          </a:p>
          <a:p>
            <a:r>
              <a:rPr lang="zh-CN" altLang="en-US" sz="1600" dirty="0"/>
              <a:t>从业人员</a:t>
            </a:r>
            <a:endParaRPr lang="zh-CN" altLang="en-US" sz="1600" dirty="0"/>
          </a:p>
        </p:txBody>
      </p:sp>
      <p:sp>
        <p:nvSpPr>
          <p:cNvPr id="90" name="矩形 89"/>
          <p:cNvSpPr>
            <a:spLocks noChangeArrowheads="1"/>
          </p:cNvSpPr>
          <p:nvPr/>
        </p:nvSpPr>
        <p:spPr bwMode="auto">
          <a:xfrm>
            <a:off x="7768161" y="3783050"/>
            <a:ext cx="3168351" cy="29244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r" fontAlgn="base">
              <a:spcBef>
                <a:spcPct val="0"/>
              </a:spcBef>
              <a:spcAft>
                <a:spcPct val="0"/>
              </a:spcAft>
            </a:pPr>
            <a:r>
              <a:rPr lang="zh-CN" altLang="en-US" sz="2400" b="1" dirty="0">
                <a:solidFill>
                  <a:srgbClr val="002060"/>
                </a:solidFill>
                <a:latin typeface="微软雅黑" panose="020B0503020204020204" pitchFamily="34" charset="-122"/>
                <a:ea typeface="微软雅黑" panose="020B0503020204020204" pitchFamily="34" charset="-122"/>
              </a:rPr>
              <a:t>认知的差距</a:t>
            </a:r>
            <a:endParaRPr lang="zh-CN" altLang="en-US" sz="2400" b="1" dirty="0">
              <a:solidFill>
                <a:srgbClr val="002060"/>
              </a:solidFill>
              <a:latin typeface="微软雅黑" panose="020B0503020204020204" pitchFamily="34" charset="-122"/>
              <a:ea typeface="微软雅黑" panose="020B0503020204020204" pitchFamily="34" charset="-122"/>
            </a:endParaRPr>
          </a:p>
        </p:txBody>
      </p:sp>
      <p:sp>
        <p:nvSpPr>
          <p:cNvPr id="91" name="TextBox 5"/>
          <p:cNvSpPr txBox="1"/>
          <p:nvPr/>
        </p:nvSpPr>
        <p:spPr>
          <a:xfrm>
            <a:off x="7189440" y="5373243"/>
            <a:ext cx="3799559" cy="492125"/>
          </a:xfrm>
          <a:prstGeom prst="rect">
            <a:avLst/>
          </a:prstGeom>
          <a:noFill/>
        </p:spPr>
        <p:txBody>
          <a:bodyPr wrap="square" lIns="0" tIns="0" rIns="0" bIns="0" rtlCol="0">
            <a:spAutoFit/>
          </a:bodyPr>
          <a:lstStyle>
            <a:defPPr>
              <a:defRPr lang="zh-CN"/>
            </a:defPPr>
            <a:lvl1pPr algn="r" fontAlgn="base">
              <a:lnSpc>
                <a:spcPct val="100000"/>
              </a:lnSpc>
              <a:spcBef>
                <a:spcPct val="0"/>
              </a:spcBef>
              <a:spcAft>
                <a:spcPct val="0"/>
              </a:spcAft>
              <a:defRPr>
                <a:solidFill>
                  <a:srgbClr val="002060"/>
                </a:solidFill>
                <a:latin typeface="微软雅黑" panose="020B0503020204020204" pitchFamily="34" charset="-122"/>
                <a:ea typeface="微软雅黑" panose="020B0503020204020204" pitchFamily="34" charset="-122"/>
              </a:defRPr>
            </a:lvl1pPr>
          </a:lstStyle>
          <a:p>
            <a:pPr algn="r" fontAlgn="base">
              <a:lnSpc>
                <a:spcPct val="100000"/>
              </a:lnSpc>
              <a:spcBef>
                <a:spcPct val="0"/>
              </a:spcBef>
              <a:spcAft>
                <a:spcPct val="0"/>
              </a:spcAft>
              <a:defRPr/>
            </a:pPr>
            <a:r>
              <a:rPr lang="zh-CN" altLang="en-US" sz="1600" dirty="0">
                <a:sym typeface="+mn-ea"/>
              </a:rPr>
              <a:t>国标体系的打造</a:t>
            </a:r>
            <a:endParaRPr lang="zh-CN" altLang="en-US" sz="1600" dirty="0">
              <a:solidFill>
                <a:srgbClr val="002060"/>
              </a:solidFill>
            </a:endParaRPr>
          </a:p>
          <a:p>
            <a:pPr algn="r" fontAlgn="base">
              <a:lnSpc>
                <a:spcPct val="100000"/>
              </a:lnSpc>
              <a:spcBef>
                <a:spcPct val="0"/>
              </a:spcBef>
              <a:spcAft>
                <a:spcPct val="0"/>
              </a:spcAft>
              <a:defRPr/>
            </a:pPr>
            <a:r>
              <a:rPr lang="zh-CN" altLang="en-US" sz="1600" dirty="0">
                <a:sym typeface="+mn-ea"/>
              </a:rPr>
              <a:t>自主知识体系</a:t>
            </a:r>
            <a:endParaRPr lang="zh-CN" altLang="en-US" sz="1600" dirty="0"/>
          </a:p>
        </p:txBody>
      </p:sp>
      <p:sp>
        <p:nvSpPr>
          <p:cNvPr id="92" name="矩形 91"/>
          <p:cNvSpPr>
            <a:spLocks noChangeArrowheads="1"/>
          </p:cNvSpPr>
          <p:nvPr/>
        </p:nvSpPr>
        <p:spPr bwMode="auto">
          <a:xfrm>
            <a:off x="7768161" y="5006347"/>
            <a:ext cx="3168351" cy="29244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r" fontAlgn="base">
              <a:spcBef>
                <a:spcPct val="0"/>
              </a:spcBef>
              <a:spcAft>
                <a:spcPct val="0"/>
              </a:spcAft>
            </a:pPr>
            <a:r>
              <a:rPr lang="zh-CN" altLang="en-US" sz="2400" b="1" dirty="0">
                <a:solidFill>
                  <a:srgbClr val="002060"/>
                </a:solidFill>
                <a:latin typeface="微软雅黑" panose="020B0503020204020204" pitchFamily="34" charset="-122"/>
                <a:ea typeface="微软雅黑" panose="020B0503020204020204" pitchFamily="34" charset="-122"/>
                <a:sym typeface="+mn-ea"/>
              </a:rPr>
              <a:t>自主标准</a:t>
            </a:r>
            <a:endParaRPr lang="zh-CN" altLang="en-US" sz="2400" b="1" dirty="0">
              <a:solidFill>
                <a:srgbClr val="002060"/>
              </a:solidFill>
              <a:latin typeface="微软雅黑" panose="020B0503020204020204" pitchFamily="34" charset="-122"/>
              <a:ea typeface="微软雅黑" panose="020B0503020204020204" pitchFamily="34" charset="-122"/>
            </a:endParaRPr>
          </a:p>
        </p:txBody>
      </p:sp>
      <p:sp>
        <p:nvSpPr>
          <p:cNvPr id="93" name="矩形 92"/>
          <p:cNvSpPr>
            <a:spLocks noChangeArrowheads="1"/>
          </p:cNvSpPr>
          <p:nvPr/>
        </p:nvSpPr>
        <p:spPr bwMode="auto">
          <a:xfrm>
            <a:off x="5873515" y="2223912"/>
            <a:ext cx="480053" cy="374441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0" rIns="0" bIns="0" anchor="t"/>
          <a:lstStyle/>
          <a:p>
            <a:pPr algn="ctr" fontAlgn="base">
              <a:spcBef>
                <a:spcPct val="0"/>
              </a:spcBef>
              <a:spcAft>
                <a:spcPct val="0"/>
              </a:spcAft>
            </a:pPr>
            <a:r>
              <a:rPr lang="zh-CN" altLang="en-US" sz="3735" b="1" cap="all" spc="400" dirty="0">
                <a:solidFill>
                  <a:prstClr val="black">
                    <a:lumMod val="50000"/>
                    <a:lumOff val="50000"/>
                  </a:prstClr>
                </a:solidFill>
                <a:latin typeface="微软雅黑" panose="020B0503020204020204" pitchFamily="34" charset="-122"/>
                <a:ea typeface="微软雅黑" panose="020B0503020204020204" pitchFamily="34" charset="-122"/>
              </a:rPr>
              <a:t>调整</a:t>
            </a:r>
            <a:r>
              <a:rPr lang="en-US" altLang="zh-CN" sz="3735" b="1" cap="all" spc="400" dirty="0">
                <a:solidFill>
                  <a:prstClr val="black">
                    <a:lumMod val="50000"/>
                    <a:lumOff val="50000"/>
                  </a:prstClr>
                </a:solidFill>
                <a:latin typeface="微软雅黑" panose="020B0503020204020204" pitchFamily="34" charset="-122"/>
                <a:ea typeface="微软雅黑" panose="020B0503020204020204" pitchFamily="34" charset="-122"/>
              </a:rPr>
              <a:t> </a:t>
            </a:r>
            <a:r>
              <a:rPr lang="zh-CN" altLang="en-US" sz="3735" b="1" cap="all" spc="400" dirty="0">
                <a:solidFill>
                  <a:prstClr val="black">
                    <a:lumMod val="50000"/>
                    <a:lumOff val="50000"/>
                  </a:prstClr>
                </a:solidFill>
                <a:latin typeface="微软雅黑" panose="020B0503020204020204" pitchFamily="34" charset="-122"/>
                <a:ea typeface="微软雅黑" panose="020B0503020204020204" pitchFamily="34" charset="-122"/>
              </a:rPr>
              <a:t>聚焦 提升</a:t>
            </a:r>
            <a:endParaRPr lang="en-US" altLang="zh-CN" sz="3735" b="1" cap="all" spc="400" dirty="0">
              <a:solidFill>
                <a:prstClr val="black">
                  <a:lumMod val="50000"/>
                  <a:lumOff val="50000"/>
                </a:prstClr>
              </a:solidFill>
              <a:latin typeface="微软雅黑" panose="020B0503020204020204" pitchFamily="34" charset="-122"/>
              <a:ea typeface="微软雅黑" panose="020B0503020204020204" pitchFamily="34" charset="-122"/>
            </a:endParaRPr>
          </a:p>
        </p:txBody>
      </p:sp>
      <p:grpSp>
        <p:nvGrpSpPr>
          <p:cNvPr id="94" name="组合 93"/>
          <p:cNvGrpSpPr/>
          <p:nvPr/>
        </p:nvGrpSpPr>
        <p:grpSpPr>
          <a:xfrm>
            <a:off x="11132284" y="3820106"/>
            <a:ext cx="287072" cy="287069"/>
            <a:chOff x="5026429" y="2057723"/>
            <a:chExt cx="254992" cy="254990"/>
          </a:xfrm>
        </p:grpSpPr>
        <p:sp>
          <p:nvSpPr>
            <p:cNvPr id="95" name="椭圆 94"/>
            <p:cNvSpPr/>
            <p:nvPr/>
          </p:nvSpPr>
          <p:spPr>
            <a:xfrm>
              <a:off x="5026429" y="2057723"/>
              <a:ext cx="254992" cy="254990"/>
            </a:xfrm>
            <a:prstGeom prst="ellipse">
              <a:avLst/>
            </a:prstGeom>
            <a:gradFill flip="none" rotWithShape="1">
              <a:gsLst>
                <a:gs pos="55000">
                  <a:srgbClr val="E7E7E7"/>
                </a:gs>
                <a:gs pos="0">
                  <a:sysClr val="window" lastClr="FFFFFF"/>
                </a:gs>
                <a:gs pos="100000">
                  <a:sysClr val="window" lastClr="FFFFFF">
                    <a:lumMod val="75000"/>
                  </a:sysClr>
                </a:gs>
              </a:gsLst>
              <a:path path="circle">
                <a:fillToRect t="100000" r="100000"/>
              </a:path>
              <a:tileRect l="-100000" b="-100000"/>
            </a:gradFill>
            <a:ln w="6350" cap="flat" cmpd="sng" algn="ctr">
              <a:gradFill flip="none" rotWithShape="1">
                <a:gsLst>
                  <a:gs pos="0">
                    <a:sysClr val="window" lastClr="FFFFFF">
                      <a:lumMod val="75000"/>
                    </a:sysClr>
                  </a:gs>
                  <a:gs pos="100000">
                    <a:sysClr val="window" lastClr="FFFFFF"/>
                  </a:gs>
                </a:gsLst>
                <a:lin ang="18900000" scaled="1"/>
                <a:tileRect/>
              </a:gradFill>
              <a:prstDash val="solid"/>
            </a:ln>
            <a:effectLst>
              <a:outerShdw blurRad="165100" dist="50800" dir="8100000" sx="102000" sy="102000" algn="tr" rotWithShape="0">
                <a:prstClr val="black">
                  <a:alpha val="30000"/>
                </a:prstClr>
              </a:outerShdw>
            </a:effectLst>
          </p:spPr>
          <p:txBody>
            <a:bodyPr rtlCol="0" anchor="ctr"/>
            <a:lstStyle/>
            <a:p>
              <a:pPr algn="ctr" fontAlgn="base">
                <a:spcBef>
                  <a:spcPct val="0"/>
                </a:spcBef>
                <a:spcAft>
                  <a:spcPct val="0"/>
                </a:spcAft>
                <a:defRPr/>
              </a:pPr>
              <a:endParaRPr lang="zh-CN" altLang="en-US" sz="2400" kern="0">
                <a:solidFill>
                  <a:prstClr val="white"/>
                </a:solidFill>
              </a:endParaRPr>
            </a:p>
          </p:txBody>
        </p:sp>
        <p:sp>
          <p:nvSpPr>
            <p:cNvPr id="96" name="Freeform 34"/>
            <p:cNvSpPr/>
            <p:nvPr/>
          </p:nvSpPr>
          <p:spPr bwMode="auto">
            <a:xfrm>
              <a:off x="5104300" y="2135885"/>
              <a:ext cx="99250" cy="98666"/>
            </a:xfrm>
            <a:prstGeom prst="ellipse">
              <a:avLst/>
            </a:prstGeom>
            <a:solidFill>
              <a:srgbClr val="C00000"/>
            </a:solidFill>
            <a:ln>
              <a:noFill/>
            </a:ln>
            <a:effectLst>
              <a:innerShdw blurRad="38100" dist="12700" dir="18900000">
                <a:prstClr val="black">
                  <a:alpha val="50000"/>
                </a:prstClr>
              </a:innerShdw>
            </a:effectLst>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pPr fontAlgn="base">
                <a:spcBef>
                  <a:spcPct val="0"/>
                </a:spcBef>
                <a:spcAft>
                  <a:spcPct val="0"/>
                </a:spcAft>
                <a:defRPr/>
              </a:pPr>
              <a:endParaRPr lang="zh-CN" altLang="en-US" sz="2400" kern="0">
                <a:solidFill>
                  <a:prstClr val="black"/>
                </a:solidFill>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childTnLst>
                          </p:cTn>
                        </p:par>
                        <p:par>
                          <p:cTn id="8" fill="hold">
                            <p:stCondLst>
                              <p:cond delay="500"/>
                            </p:stCondLst>
                            <p:childTnLst>
                              <p:par>
                                <p:cTn id="9" presetID="53" presetClass="entr" presetSubtype="16" fill="hold" grpId="0" nodeType="afterEffect">
                                  <p:stCondLst>
                                    <p:cond delay="0"/>
                                  </p:stCondLst>
                                  <p:iterate type="lt">
                                    <p:tmPct val="10000"/>
                                  </p:iterate>
                                  <p:childTnLst>
                                    <p:set>
                                      <p:cBhvr>
                                        <p:cTn id="10" dur="1" fill="hold">
                                          <p:stCondLst>
                                            <p:cond delay="0"/>
                                          </p:stCondLst>
                                        </p:cTn>
                                        <p:tgtEl>
                                          <p:spTgt spid="93"/>
                                        </p:tgtEl>
                                        <p:attrNameLst>
                                          <p:attrName>style.visibility</p:attrName>
                                        </p:attrNameLst>
                                      </p:cBhvr>
                                      <p:to>
                                        <p:strVal val="visible"/>
                                      </p:to>
                                    </p:set>
                                    <p:anim calcmode="lin" valueType="num">
                                      <p:cBhvr>
                                        <p:cTn id="11" dur="500" fill="hold"/>
                                        <p:tgtEl>
                                          <p:spTgt spid="93"/>
                                        </p:tgtEl>
                                        <p:attrNameLst>
                                          <p:attrName>ppt_w</p:attrName>
                                        </p:attrNameLst>
                                      </p:cBhvr>
                                      <p:tavLst>
                                        <p:tav tm="0">
                                          <p:val>
                                            <p:fltVal val="0"/>
                                          </p:val>
                                        </p:tav>
                                        <p:tav tm="100000">
                                          <p:val>
                                            <p:strVal val="#ppt_w"/>
                                          </p:val>
                                        </p:tav>
                                      </p:tavLst>
                                    </p:anim>
                                    <p:anim calcmode="lin" valueType="num">
                                      <p:cBhvr>
                                        <p:cTn id="12" dur="500" fill="hold"/>
                                        <p:tgtEl>
                                          <p:spTgt spid="93"/>
                                        </p:tgtEl>
                                        <p:attrNameLst>
                                          <p:attrName>ppt_h</p:attrName>
                                        </p:attrNameLst>
                                      </p:cBhvr>
                                      <p:tavLst>
                                        <p:tav tm="0">
                                          <p:val>
                                            <p:fltVal val="0"/>
                                          </p:val>
                                        </p:tav>
                                        <p:tav tm="100000">
                                          <p:val>
                                            <p:strVal val="#ppt_h"/>
                                          </p:val>
                                        </p:tav>
                                      </p:tavLst>
                                    </p:anim>
                                    <p:animEffect transition="in" filter="fade">
                                      <p:cBhvr>
                                        <p:cTn id="13" dur="500"/>
                                        <p:tgtEl>
                                          <p:spTgt spid="93"/>
                                        </p:tgtEl>
                                      </p:cBhvr>
                                    </p:animEffect>
                                  </p:childTnLst>
                                </p:cTn>
                              </p:par>
                            </p:childTnLst>
                          </p:cTn>
                        </p:par>
                        <p:par>
                          <p:cTn id="14" fill="hold">
                            <p:stCondLst>
                              <p:cond delay="1350"/>
                            </p:stCondLst>
                            <p:childTnLst>
                              <p:par>
                                <p:cTn id="15" presetID="2" presetClass="entr" presetSubtype="8" fill="hold" nodeType="after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additive="base">
                                        <p:cTn id="17" dur="500" fill="hold"/>
                                        <p:tgtEl>
                                          <p:spTgt spid="49"/>
                                        </p:tgtEl>
                                        <p:attrNameLst>
                                          <p:attrName>ppt_x</p:attrName>
                                        </p:attrNameLst>
                                      </p:cBhvr>
                                      <p:tavLst>
                                        <p:tav tm="0">
                                          <p:val>
                                            <p:strVal val="0-#ppt_w/2"/>
                                          </p:val>
                                        </p:tav>
                                        <p:tav tm="100000">
                                          <p:val>
                                            <p:strVal val="#ppt_x"/>
                                          </p:val>
                                        </p:tav>
                                      </p:tavLst>
                                    </p:anim>
                                    <p:anim calcmode="lin" valueType="num">
                                      <p:cBhvr additive="base">
                                        <p:cTn id="18" dur="500" fill="hold"/>
                                        <p:tgtEl>
                                          <p:spTgt spid="49"/>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74"/>
                                        </p:tgtEl>
                                        <p:attrNameLst>
                                          <p:attrName>style.visibility</p:attrName>
                                        </p:attrNameLst>
                                      </p:cBhvr>
                                      <p:to>
                                        <p:strVal val="visible"/>
                                      </p:to>
                                    </p:set>
                                    <p:anim calcmode="lin" valueType="num">
                                      <p:cBhvr additive="base">
                                        <p:cTn id="21" dur="500" fill="hold"/>
                                        <p:tgtEl>
                                          <p:spTgt spid="74"/>
                                        </p:tgtEl>
                                        <p:attrNameLst>
                                          <p:attrName>ppt_x</p:attrName>
                                        </p:attrNameLst>
                                      </p:cBhvr>
                                      <p:tavLst>
                                        <p:tav tm="0">
                                          <p:val>
                                            <p:strVal val="1+#ppt_w/2"/>
                                          </p:val>
                                        </p:tav>
                                        <p:tav tm="100000">
                                          <p:val>
                                            <p:strVal val="#ppt_x"/>
                                          </p:val>
                                        </p:tav>
                                      </p:tavLst>
                                    </p:anim>
                                    <p:anim calcmode="lin" valueType="num">
                                      <p:cBhvr additive="base">
                                        <p:cTn id="22" dur="500" fill="hold"/>
                                        <p:tgtEl>
                                          <p:spTgt spid="74"/>
                                        </p:tgtEl>
                                        <p:attrNameLst>
                                          <p:attrName>ppt_y</p:attrName>
                                        </p:attrNameLst>
                                      </p:cBhvr>
                                      <p:tavLst>
                                        <p:tav tm="0">
                                          <p:val>
                                            <p:strVal val="#ppt_y"/>
                                          </p:val>
                                        </p:tav>
                                        <p:tav tm="100000">
                                          <p:val>
                                            <p:strVal val="#ppt_y"/>
                                          </p:val>
                                        </p:tav>
                                      </p:tavLst>
                                    </p:anim>
                                  </p:childTnLst>
                                </p:cTn>
                              </p:par>
                            </p:childTnLst>
                          </p:cTn>
                        </p:par>
                        <p:par>
                          <p:cTn id="23" fill="hold">
                            <p:stCondLst>
                              <p:cond delay="1850"/>
                            </p:stCondLst>
                            <p:childTnLst>
                              <p:par>
                                <p:cTn id="24" presetID="53" presetClass="entr" presetSubtype="16" fill="hold" nodeType="afterEffect">
                                  <p:stCondLst>
                                    <p:cond delay="0"/>
                                  </p:stCondLst>
                                  <p:childTnLst>
                                    <p:set>
                                      <p:cBhvr>
                                        <p:cTn id="25" dur="1" fill="hold">
                                          <p:stCondLst>
                                            <p:cond delay="0"/>
                                          </p:stCondLst>
                                        </p:cTn>
                                        <p:tgtEl>
                                          <p:spTgt spid="59"/>
                                        </p:tgtEl>
                                        <p:attrNameLst>
                                          <p:attrName>style.visibility</p:attrName>
                                        </p:attrNameLst>
                                      </p:cBhvr>
                                      <p:to>
                                        <p:strVal val="visible"/>
                                      </p:to>
                                    </p:set>
                                    <p:anim calcmode="lin" valueType="num">
                                      <p:cBhvr>
                                        <p:cTn id="26" dur="500" fill="hold"/>
                                        <p:tgtEl>
                                          <p:spTgt spid="59"/>
                                        </p:tgtEl>
                                        <p:attrNameLst>
                                          <p:attrName>ppt_w</p:attrName>
                                        </p:attrNameLst>
                                      </p:cBhvr>
                                      <p:tavLst>
                                        <p:tav tm="0">
                                          <p:val>
                                            <p:fltVal val="0"/>
                                          </p:val>
                                        </p:tav>
                                        <p:tav tm="100000">
                                          <p:val>
                                            <p:strVal val="#ppt_w"/>
                                          </p:val>
                                        </p:tav>
                                      </p:tavLst>
                                    </p:anim>
                                    <p:anim calcmode="lin" valueType="num">
                                      <p:cBhvr>
                                        <p:cTn id="27" dur="500" fill="hold"/>
                                        <p:tgtEl>
                                          <p:spTgt spid="59"/>
                                        </p:tgtEl>
                                        <p:attrNameLst>
                                          <p:attrName>ppt_h</p:attrName>
                                        </p:attrNameLst>
                                      </p:cBhvr>
                                      <p:tavLst>
                                        <p:tav tm="0">
                                          <p:val>
                                            <p:fltVal val="0"/>
                                          </p:val>
                                        </p:tav>
                                        <p:tav tm="100000">
                                          <p:val>
                                            <p:strVal val="#ppt_h"/>
                                          </p:val>
                                        </p:tav>
                                      </p:tavLst>
                                    </p:anim>
                                    <p:animEffect transition="in" filter="fade">
                                      <p:cBhvr>
                                        <p:cTn id="28" dur="500"/>
                                        <p:tgtEl>
                                          <p:spTgt spid="59"/>
                                        </p:tgtEl>
                                      </p:cBhvr>
                                    </p:animEffect>
                                  </p:childTnLst>
                                </p:cTn>
                              </p:par>
                              <p:par>
                                <p:cTn id="29" presetID="53" presetClass="entr" presetSubtype="16" fill="hold" nodeType="withEffect">
                                  <p:stCondLst>
                                    <p:cond delay="200"/>
                                  </p:stCondLst>
                                  <p:childTnLst>
                                    <p:set>
                                      <p:cBhvr>
                                        <p:cTn id="30" dur="1" fill="hold">
                                          <p:stCondLst>
                                            <p:cond delay="0"/>
                                          </p:stCondLst>
                                        </p:cTn>
                                        <p:tgtEl>
                                          <p:spTgt spid="62"/>
                                        </p:tgtEl>
                                        <p:attrNameLst>
                                          <p:attrName>style.visibility</p:attrName>
                                        </p:attrNameLst>
                                      </p:cBhvr>
                                      <p:to>
                                        <p:strVal val="visible"/>
                                      </p:to>
                                    </p:set>
                                    <p:anim calcmode="lin" valueType="num">
                                      <p:cBhvr>
                                        <p:cTn id="31" dur="500" fill="hold"/>
                                        <p:tgtEl>
                                          <p:spTgt spid="62"/>
                                        </p:tgtEl>
                                        <p:attrNameLst>
                                          <p:attrName>ppt_w</p:attrName>
                                        </p:attrNameLst>
                                      </p:cBhvr>
                                      <p:tavLst>
                                        <p:tav tm="0">
                                          <p:val>
                                            <p:fltVal val="0"/>
                                          </p:val>
                                        </p:tav>
                                        <p:tav tm="100000">
                                          <p:val>
                                            <p:strVal val="#ppt_w"/>
                                          </p:val>
                                        </p:tav>
                                      </p:tavLst>
                                    </p:anim>
                                    <p:anim calcmode="lin" valueType="num">
                                      <p:cBhvr>
                                        <p:cTn id="32" dur="500" fill="hold"/>
                                        <p:tgtEl>
                                          <p:spTgt spid="62"/>
                                        </p:tgtEl>
                                        <p:attrNameLst>
                                          <p:attrName>ppt_h</p:attrName>
                                        </p:attrNameLst>
                                      </p:cBhvr>
                                      <p:tavLst>
                                        <p:tav tm="0">
                                          <p:val>
                                            <p:fltVal val="0"/>
                                          </p:val>
                                        </p:tav>
                                        <p:tav tm="100000">
                                          <p:val>
                                            <p:strVal val="#ppt_h"/>
                                          </p:val>
                                        </p:tav>
                                      </p:tavLst>
                                    </p:anim>
                                    <p:animEffect transition="in" filter="fade">
                                      <p:cBhvr>
                                        <p:cTn id="33" dur="500"/>
                                        <p:tgtEl>
                                          <p:spTgt spid="62"/>
                                        </p:tgtEl>
                                      </p:cBhvr>
                                    </p:animEffect>
                                  </p:childTnLst>
                                </p:cTn>
                              </p:par>
                              <p:par>
                                <p:cTn id="34" presetID="53" presetClass="entr" presetSubtype="16" fill="hold" nodeType="withEffect">
                                  <p:stCondLst>
                                    <p:cond delay="400"/>
                                  </p:stCondLst>
                                  <p:childTnLst>
                                    <p:set>
                                      <p:cBhvr>
                                        <p:cTn id="35" dur="1" fill="hold">
                                          <p:stCondLst>
                                            <p:cond delay="0"/>
                                          </p:stCondLst>
                                        </p:cTn>
                                        <p:tgtEl>
                                          <p:spTgt spid="65"/>
                                        </p:tgtEl>
                                        <p:attrNameLst>
                                          <p:attrName>style.visibility</p:attrName>
                                        </p:attrNameLst>
                                      </p:cBhvr>
                                      <p:to>
                                        <p:strVal val="visible"/>
                                      </p:to>
                                    </p:set>
                                    <p:anim calcmode="lin" valueType="num">
                                      <p:cBhvr>
                                        <p:cTn id="36" dur="500" fill="hold"/>
                                        <p:tgtEl>
                                          <p:spTgt spid="65"/>
                                        </p:tgtEl>
                                        <p:attrNameLst>
                                          <p:attrName>ppt_w</p:attrName>
                                        </p:attrNameLst>
                                      </p:cBhvr>
                                      <p:tavLst>
                                        <p:tav tm="0">
                                          <p:val>
                                            <p:fltVal val="0"/>
                                          </p:val>
                                        </p:tav>
                                        <p:tav tm="100000">
                                          <p:val>
                                            <p:strVal val="#ppt_w"/>
                                          </p:val>
                                        </p:tav>
                                      </p:tavLst>
                                    </p:anim>
                                    <p:anim calcmode="lin" valueType="num">
                                      <p:cBhvr>
                                        <p:cTn id="37" dur="500" fill="hold"/>
                                        <p:tgtEl>
                                          <p:spTgt spid="65"/>
                                        </p:tgtEl>
                                        <p:attrNameLst>
                                          <p:attrName>ppt_h</p:attrName>
                                        </p:attrNameLst>
                                      </p:cBhvr>
                                      <p:tavLst>
                                        <p:tav tm="0">
                                          <p:val>
                                            <p:fltVal val="0"/>
                                          </p:val>
                                        </p:tav>
                                        <p:tav tm="100000">
                                          <p:val>
                                            <p:strVal val="#ppt_h"/>
                                          </p:val>
                                        </p:tav>
                                      </p:tavLst>
                                    </p:anim>
                                    <p:animEffect transition="in" filter="fade">
                                      <p:cBhvr>
                                        <p:cTn id="38" dur="500"/>
                                        <p:tgtEl>
                                          <p:spTgt spid="65"/>
                                        </p:tgtEl>
                                      </p:cBhvr>
                                    </p:animEffect>
                                  </p:childTnLst>
                                </p:cTn>
                              </p:par>
                            </p:childTnLst>
                          </p:cTn>
                        </p:par>
                        <p:par>
                          <p:cTn id="39" fill="hold">
                            <p:stCondLst>
                              <p:cond delay="2350"/>
                            </p:stCondLst>
                            <p:childTnLst>
                              <p:par>
                                <p:cTn id="40" presetID="22" presetClass="entr" presetSubtype="8" fill="hold" grpId="0" nodeType="afterEffect">
                                  <p:stCondLst>
                                    <p:cond delay="0"/>
                                  </p:stCondLst>
                                  <p:childTnLst>
                                    <p:set>
                                      <p:cBhvr>
                                        <p:cTn id="41" dur="1" fill="hold">
                                          <p:stCondLst>
                                            <p:cond delay="0"/>
                                          </p:stCondLst>
                                        </p:cTn>
                                        <p:tgtEl>
                                          <p:spTgt spid="68"/>
                                        </p:tgtEl>
                                        <p:attrNameLst>
                                          <p:attrName>style.visibility</p:attrName>
                                        </p:attrNameLst>
                                      </p:cBhvr>
                                      <p:to>
                                        <p:strVal val="visible"/>
                                      </p:to>
                                    </p:set>
                                    <p:animEffect transition="in" filter="wipe(left)">
                                      <p:cBhvr>
                                        <p:cTn id="42" dur="500"/>
                                        <p:tgtEl>
                                          <p:spTgt spid="68"/>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69"/>
                                        </p:tgtEl>
                                        <p:attrNameLst>
                                          <p:attrName>style.visibility</p:attrName>
                                        </p:attrNameLst>
                                      </p:cBhvr>
                                      <p:to>
                                        <p:strVal val="visible"/>
                                      </p:to>
                                    </p:set>
                                    <p:animEffect transition="in" filter="wipe(left)">
                                      <p:cBhvr>
                                        <p:cTn id="45" dur="500"/>
                                        <p:tgtEl>
                                          <p:spTgt spid="69"/>
                                        </p:tgtEl>
                                      </p:cBhvr>
                                    </p:animEffect>
                                  </p:childTnLst>
                                </p:cTn>
                              </p:par>
                              <p:par>
                                <p:cTn id="46" presetID="22" presetClass="entr" presetSubtype="8" fill="hold" grpId="0" nodeType="withEffect">
                                  <p:stCondLst>
                                    <p:cond delay="200"/>
                                  </p:stCondLst>
                                  <p:childTnLst>
                                    <p:set>
                                      <p:cBhvr>
                                        <p:cTn id="47" dur="1" fill="hold">
                                          <p:stCondLst>
                                            <p:cond delay="0"/>
                                          </p:stCondLst>
                                        </p:cTn>
                                        <p:tgtEl>
                                          <p:spTgt spid="70"/>
                                        </p:tgtEl>
                                        <p:attrNameLst>
                                          <p:attrName>style.visibility</p:attrName>
                                        </p:attrNameLst>
                                      </p:cBhvr>
                                      <p:to>
                                        <p:strVal val="visible"/>
                                      </p:to>
                                    </p:set>
                                    <p:animEffect transition="in" filter="wipe(left)">
                                      <p:cBhvr>
                                        <p:cTn id="48" dur="500"/>
                                        <p:tgtEl>
                                          <p:spTgt spid="70"/>
                                        </p:tgtEl>
                                      </p:cBhvr>
                                    </p:animEffect>
                                  </p:childTnLst>
                                </p:cTn>
                              </p:par>
                              <p:par>
                                <p:cTn id="49" presetID="22" presetClass="entr" presetSubtype="8" fill="hold" grpId="0" nodeType="withEffect">
                                  <p:stCondLst>
                                    <p:cond delay="200"/>
                                  </p:stCondLst>
                                  <p:childTnLst>
                                    <p:set>
                                      <p:cBhvr>
                                        <p:cTn id="50" dur="1" fill="hold">
                                          <p:stCondLst>
                                            <p:cond delay="0"/>
                                          </p:stCondLst>
                                        </p:cTn>
                                        <p:tgtEl>
                                          <p:spTgt spid="71"/>
                                        </p:tgtEl>
                                        <p:attrNameLst>
                                          <p:attrName>style.visibility</p:attrName>
                                        </p:attrNameLst>
                                      </p:cBhvr>
                                      <p:to>
                                        <p:strVal val="visible"/>
                                      </p:to>
                                    </p:set>
                                    <p:animEffect transition="in" filter="wipe(left)">
                                      <p:cBhvr>
                                        <p:cTn id="51" dur="500"/>
                                        <p:tgtEl>
                                          <p:spTgt spid="71"/>
                                        </p:tgtEl>
                                      </p:cBhvr>
                                    </p:animEffect>
                                  </p:childTnLst>
                                </p:cTn>
                              </p:par>
                              <p:par>
                                <p:cTn id="52" presetID="22" presetClass="entr" presetSubtype="8" fill="hold" grpId="0" nodeType="withEffect">
                                  <p:stCondLst>
                                    <p:cond delay="400"/>
                                  </p:stCondLst>
                                  <p:childTnLst>
                                    <p:set>
                                      <p:cBhvr>
                                        <p:cTn id="53" dur="1" fill="hold">
                                          <p:stCondLst>
                                            <p:cond delay="0"/>
                                          </p:stCondLst>
                                        </p:cTn>
                                        <p:tgtEl>
                                          <p:spTgt spid="72"/>
                                        </p:tgtEl>
                                        <p:attrNameLst>
                                          <p:attrName>style.visibility</p:attrName>
                                        </p:attrNameLst>
                                      </p:cBhvr>
                                      <p:to>
                                        <p:strVal val="visible"/>
                                      </p:to>
                                    </p:set>
                                    <p:animEffect transition="in" filter="wipe(left)">
                                      <p:cBhvr>
                                        <p:cTn id="54" dur="500"/>
                                        <p:tgtEl>
                                          <p:spTgt spid="72"/>
                                        </p:tgtEl>
                                      </p:cBhvr>
                                    </p:animEffect>
                                  </p:childTnLst>
                                </p:cTn>
                              </p:par>
                              <p:par>
                                <p:cTn id="55" presetID="22" presetClass="entr" presetSubtype="8" fill="hold" grpId="0" nodeType="withEffect">
                                  <p:stCondLst>
                                    <p:cond delay="400"/>
                                  </p:stCondLst>
                                  <p:childTnLst>
                                    <p:set>
                                      <p:cBhvr>
                                        <p:cTn id="56" dur="1" fill="hold">
                                          <p:stCondLst>
                                            <p:cond delay="0"/>
                                          </p:stCondLst>
                                        </p:cTn>
                                        <p:tgtEl>
                                          <p:spTgt spid="73"/>
                                        </p:tgtEl>
                                        <p:attrNameLst>
                                          <p:attrName>style.visibility</p:attrName>
                                        </p:attrNameLst>
                                      </p:cBhvr>
                                      <p:to>
                                        <p:strVal val="visible"/>
                                      </p:to>
                                    </p:set>
                                    <p:animEffect transition="in" filter="wipe(left)">
                                      <p:cBhvr>
                                        <p:cTn id="57" dur="500"/>
                                        <p:tgtEl>
                                          <p:spTgt spid="73"/>
                                        </p:tgtEl>
                                      </p:cBhvr>
                                    </p:animEffect>
                                  </p:childTnLst>
                                </p:cTn>
                              </p:par>
                            </p:childTnLst>
                          </p:cTn>
                        </p:par>
                        <p:par>
                          <p:cTn id="58" fill="hold">
                            <p:stCondLst>
                              <p:cond delay="2850"/>
                            </p:stCondLst>
                            <p:childTnLst>
                              <p:par>
                                <p:cTn id="59" presetID="53" presetClass="entr" presetSubtype="16" fill="hold" nodeType="afterEffect">
                                  <p:stCondLst>
                                    <p:cond delay="0"/>
                                  </p:stCondLst>
                                  <p:childTnLst>
                                    <p:set>
                                      <p:cBhvr>
                                        <p:cTn id="60" dur="1" fill="hold">
                                          <p:stCondLst>
                                            <p:cond delay="0"/>
                                          </p:stCondLst>
                                        </p:cTn>
                                        <p:tgtEl>
                                          <p:spTgt spid="81"/>
                                        </p:tgtEl>
                                        <p:attrNameLst>
                                          <p:attrName>style.visibility</p:attrName>
                                        </p:attrNameLst>
                                      </p:cBhvr>
                                      <p:to>
                                        <p:strVal val="visible"/>
                                      </p:to>
                                    </p:set>
                                    <p:anim calcmode="lin" valueType="num">
                                      <p:cBhvr>
                                        <p:cTn id="61" dur="500" fill="hold"/>
                                        <p:tgtEl>
                                          <p:spTgt spid="81"/>
                                        </p:tgtEl>
                                        <p:attrNameLst>
                                          <p:attrName>ppt_w</p:attrName>
                                        </p:attrNameLst>
                                      </p:cBhvr>
                                      <p:tavLst>
                                        <p:tav tm="0">
                                          <p:val>
                                            <p:fltVal val="0"/>
                                          </p:val>
                                        </p:tav>
                                        <p:tav tm="100000">
                                          <p:val>
                                            <p:strVal val="#ppt_w"/>
                                          </p:val>
                                        </p:tav>
                                      </p:tavLst>
                                    </p:anim>
                                    <p:anim calcmode="lin" valueType="num">
                                      <p:cBhvr>
                                        <p:cTn id="62" dur="500" fill="hold"/>
                                        <p:tgtEl>
                                          <p:spTgt spid="81"/>
                                        </p:tgtEl>
                                        <p:attrNameLst>
                                          <p:attrName>ppt_h</p:attrName>
                                        </p:attrNameLst>
                                      </p:cBhvr>
                                      <p:tavLst>
                                        <p:tav tm="0">
                                          <p:val>
                                            <p:fltVal val="0"/>
                                          </p:val>
                                        </p:tav>
                                        <p:tav tm="100000">
                                          <p:val>
                                            <p:strVal val="#ppt_h"/>
                                          </p:val>
                                        </p:tav>
                                      </p:tavLst>
                                    </p:anim>
                                    <p:animEffect transition="in" filter="fade">
                                      <p:cBhvr>
                                        <p:cTn id="63" dur="500"/>
                                        <p:tgtEl>
                                          <p:spTgt spid="81"/>
                                        </p:tgtEl>
                                      </p:cBhvr>
                                    </p:animEffect>
                                  </p:childTnLst>
                                </p:cTn>
                              </p:par>
                              <p:par>
                                <p:cTn id="64" presetID="53" presetClass="entr" presetSubtype="16" fill="hold" nodeType="withEffect">
                                  <p:stCondLst>
                                    <p:cond delay="200"/>
                                  </p:stCondLst>
                                  <p:childTnLst>
                                    <p:set>
                                      <p:cBhvr>
                                        <p:cTn id="65" dur="1" fill="hold">
                                          <p:stCondLst>
                                            <p:cond delay="0"/>
                                          </p:stCondLst>
                                        </p:cTn>
                                        <p:tgtEl>
                                          <p:spTgt spid="94"/>
                                        </p:tgtEl>
                                        <p:attrNameLst>
                                          <p:attrName>style.visibility</p:attrName>
                                        </p:attrNameLst>
                                      </p:cBhvr>
                                      <p:to>
                                        <p:strVal val="visible"/>
                                      </p:to>
                                    </p:set>
                                    <p:anim calcmode="lin" valueType="num">
                                      <p:cBhvr>
                                        <p:cTn id="66" dur="500" fill="hold"/>
                                        <p:tgtEl>
                                          <p:spTgt spid="94"/>
                                        </p:tgtEl>
                                        <p:attrNameLst>
                                          <p:attrName>ppt_w</p:attrName>
                                        </p:attrNameLst>
                                      </p:cBhvr>
                                      <p:tavLst>
                                        <p:tav tm="0">
                                          <p:val>
                                            <p:fltVal val="0"/>
                                          </p:val>
                                        </p:tav>
                                        <p:tav tm="100000">
                                          <p:val>
                                            <p:strVal val="#ppt_w"/>
                                          </p:val>
                                        </p:tav>
                                      </p:tavLst>
                                    </p:anim>
                                    <p:anim calcmode="lin" valueType="num">
                                      <p:cBhvr>
                                        <p:cTn id="67" dur="500" fill="hold"/>
                                        <p:tgtEl>
                                          <p:spTgt spid="94"/>
                                        </p:tgtEl>
                                        <p:attrNameLst>
                                          <p:attrName>ppt_h</p:attrName>
                                        </p:attrNameLst>
                                      </p:cBhvr>
                                      <p:tavLst>
                                        <p:tav tm="0">
                                          <p:val>
                                            <p:fltVal val="0"/>
                                          </p:val>
                                        </p:tav>
                                        <p:tav tm="100000">
                                          <p:val>
                                            <p:strVal val="#ppt_h"/>
                                          </p:val>
                                        </p:tav>
                                      </p:tavLst>
                                    </p:anim>
                                    <p:animEffect transition="in" filter="fade">
                                      <p:cBhvr>
                                        <p:cTn id="68" dur="500"/>
                                        <p:tgtEl>
                                          <p:spTgt spid="94"/>
                                        </p:tgtEl>
                                      </p:cBhvr>
                                    </p:animEffect>
                                  </p:childTnLst>
                                </p:cTn>
                              </p:par>
                              <p:par>
                                <p:cTn id="69" presetID="53" presetClass="entr" presetSubtype="16" fill="hold" nodeType="withEffect">
                                  <p:stCondLst>
                                    <p:cond delay="400"/>
                                  </p:stCondLst>
                                  <p:childTnLst>
                                    <p:set>
                                      <p:cBhvr>
                                        <p:cTn id="70" dur="1" fill="hold">
                                          <p:stCondLst>
                                            <p:cond delay="0"/>
                                          </p:stCondLst>
                                        </p:cTn>
                                        <p:tgtEl>
                                          <p:spTgt spid="84"/>
                                        </p:tgtEl>
                                        <p:attrNameLst>
                                          <p:attrName>style.visibility</p:attrName>
                                        </p:attrNameLst>
                                      </p:cBhvr>
                                      <p:to>
                                        <p:strVal val="visible"/>
                                      </p:to>
                                    </p:set>
                                    <p:anim calcmode="lin" valueType="num">
                                      <p:cBhvr>
                                        <p:cTn id="71" dur="500" fill="hold"/>
                                        <p:tgtEl>
                                          <p:spTgt spid="84"/>
                                        </p:tgtEl>
                                        <p:attrNameLst>
                                          <p:attrName>ppt_w</p:attrName>
                                        </p:attrNameLst>
                                      </p:cBhvr>
                                      <p:tavLst>
                                        <p:tav tm="0">
                                          <p:val>
                                            <p:fltVal val="0"/>
                                          </p:val>
                                        </p:tav>
                                        <p:tav tm="100000">
                                          <p:val>
                                            <p:strVal val="#ppt_w"/>
                                          </p:val>
                                        </p:tav>
                                      </p:tavLst>
                                    </p:anim>
                                    <p:anim calcmode="lin" valueType="num">
                                      <p:cBhvr>
                                        <p:cTn id="72" dur="500" fill="hold"/>
                                        <p:tgtEl>
                                          <p:spTgt spid="84"/>
                                        </p:tgtEl>
                                        <p:attrNameLst>
                                          <p:attrName>ppt_h</p:attrName>
                                        </p:attrNameLst>
                                      </p:cBhvr>
                                      <p:tavLst>
                                        <p:tav tm="0">
                                          <p:val>
                                            <p:fltVal val="0"/>
                                          </p:val>
                                        </p:tav>
                                        <p:tav tm="100000">
                                          <p:val>
                                            <p:strVal val="#ppt_h"/>
                                          </p:val>
                                        </p:tav>
                                      </p:tavLst>
                                    </p:anim>
                                    <p:animEffect transition="in" filter="fade">
                                      <p:cBhvr>
                                        <p:cTn id="73" dur="500"/>
                                        <p:tgtEl>
                                          <p:spTgt spid="84"/>
                                        </p:tgtEl>
                                      </p:cBhvr>
                                    </p:animEffect>
                                  </p:childTnLst>
                                </p:cTn>
                              </p:par>
                            </p:childTnLst>
                          </p:cTn>
                        </p:par>
                        <p:par>
                          <p:cTn id="74" fill="hold">
                            <p:stCondLst>
                              <p:cond delay="3350"/>
                            </p:stCondLst>
                            <p:childTnLst>
                              <p:par>
                                <p:cTn id="75" presetID="22" presetClass="entr" presetSubtype="8" fill="hold" grpId="0" nodeType="afterEffect">
                                  <p:stCondLst>
                                    <p:cond delay="0"/>
                                  </p:stCondLst>
                                  <p:childTnLst>
                                    <p:set>
                                      <p:cBhvr>
                                        <p:cTn id="76" dur="1" fill="hold">
                                          <p:stCondLst>
                                            <p:cond delay="0"/>
                                          </p:stCondLst>
                                        </p:cTn>
                                        <p:tgtEl>
                                          <p:spTgt spid="87"/>
                                        </p:tgtEl>
                                        <p:attrNameLst>
                                          <p:attrName>style.visibility</p:attrName>
                                        </p:attrNameLst>
                                      </p:cBhvr>
                                      <p:to>
                                        <p:strVal val="visible"/>
                                      </p:to>
                                    </p:set>
                                    <p:animEffect transition="in" filter="wipe(left)">
                                      <p:cBhvr>
                                        <p:cTn id="77" dur="500"/>
                                        <p:tgtEl>
                                          <p:spTgt spid="87"/>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88"/>
                                        </p:tgtEl>
                                        <p:attrNameLst>
                                          <p:attrName>style.visibility</p:attrName>
                                        </p:attrNameLst>
                                      </p:cBhvr>
                                      <p:to>
                                        <p:strVal val="visible"/>
                                      </p:to>
                                    </p:set>
                                    <p:animEffect transition="in" filter="wipe(left)">
                                      <p:cBhvr>
                                        <p:cTn id="80" dur="500"/>
                                        <p:tgtEl>
                                          <p:spTgt spid="88"/>
                                        </p:tgtEl>
                                      </p:cBhvr>
                                    </p:animEffect>
                                  </p:childTnLst>
                                </p:cTn>
                              </p:par>
                              <p:par>
                                <p:cTn id="81" presetID="22" presetClass="entr" presetSubtype="8" fill="hold" grpId="0" nodeType="withEffect">
                                  <p:stCondLst>
                                    <p:cond delay="200"/>
                                  </p:stCondLst>
                                  <p:childTnLst>
                                    <p:set>
                                      <p:cBhvr>
                                        <p:cTn id="82" dur="1" fill="hold">
                                          <p:stCondLst>
                                            <p:cond delay="0"/>
                                          </p:stCondLst>
                                        </p:cTn>
                                        <p:tgtEl>
                                          <p:spTgt spid="89"/>
                                        </p:tgtEl>
                                        <p:attrNameLst>
                                          <p:attrName>style.visibility</p:attrName>
                                        </p:attrNameLst>
                                      </p:cBhvr>
                                      <p:to>
                                        <p:strVal val="visible"/>
                                      </p:to>
                                    </p:set>
                                    <p:animEffect transition="in" filter="wipe(left)">
                                      <p:cBhvr>
                                        <p:cTn id="83" dur="500"/>
                                        <p:tgtEl>
                                          <p:spTgt spid="89"/>
                                        </p:tgtEl>
                                      </p:cBhvr>
                                    </p:animEffect>
                                  </p:childTnLst>
                                </p:cTn>
                              </p:par>
                              <p:par>
                                <p:cTn id="84" presetID="22" presetClass="entr" presetSubtype="8" fill="hold" grpId="0" nodeType="withEffect">
                                  <p:stCondLst>
                                    <p:cond delay="200"/>
                                  </p:stCondLst>
                                  <p:childTnLst>
                                    <p:set>
                                      <p:cBhvr>
                                        <p:cTn id="85" dur="1" fill="hold">
                                          <p:stCondLst>
                                            <p:cond delay="0"/>
                                          </p:stCondLst>
                                        </p:cTn>
                                        <p:tgtEl>
                                          <p:spTgt spid="90"/>
                                        </p:tgtEl>
                                        <p:attrNameLst>
                                          <p:attrName>style.visibility</p:attrName>
                                        </p:attrNameLst>
                                      </p:cBhvr>
                                      <p:to>
                                        <p:strVal val="visible"/>
                                      </p:to>
                                    </p:set>
                                    <p:animEffect transition="in" filter="wipe(left)">
                                      <p:cBhvr>
                                        <p:cTn id="86" dur="500"/>
                                        <p:tgtEl>
                                          <p:spTgt spid="90"/>
                                        </p:tgtEl>
                                      </p:cBhvr>
                                    </p:animEffect>
                                  </p:childTnLst>
                                </p:cTn>
                              </p:par>
                              <p:par>
                                <p:cTn id="87" presetID="22" presetClass="entr" presetSubtype="8" fill="hold" grpId="0" nodeType="withEffect">
                                  <p:stCondLst>
                                    <p:cond delay="400"/>
                                  </p:stCondLst>
                                  <p:childTnLst>
                                    <p:set>
                                      <p:cBhvr>
                                        <p:cTn id="88" dur="1" fill="hold">
                                          <p:stCondLst>
                                            <p:cond delay="0"/>
                                          </p:stCondLst>
                                        </p:cTn>
                                        <p:tgtEl>
                                          <p:spTgt spid="91"/>
                                        </p:tgtEl>
                                        <p:attrNameLst>
                                          <p:attrName>style.visibility</p:attrName>
                                        </p:attrNameLst>
                                      </p:cBhvr>
                                      <p:to>
                                        <p:strVal val="visible"/>
                                      </p:to>
                                    </p:set>
                                    <p:animEffect transition="in" filter="wipe(left)">
                                      <p:cBhvr>
                                        <p:cTn id="89" dur="500"/>
                                        <p:tgtEl>
                                          <p:spTgt spid="91"/>
                                        </p:tgtEl>
                                      </p:cBhvr>
                                    </p:animEffect>
                                  </p:childTnLst>
                                </p:cTn>
                              </p:par>
                              <p:par>
                                <p:cTn id="90" presetID="22" presetClass="entr" presetSubtype="8" fill="hold" grpId="0" nodeType="withEffect">
                                  <p:stCondLst>
                                    <p:cond delay="400"/>
                                  </p:stCondLst>
                                  <p:childTnLst>
                                    <p:set>
                                      <p:cBhvr>
                                        <p:cTn id="91" dur="1" fill="hold">
                                          <p:stCondLst>
                                            <p:cond delay="0"/>
                                          </p:stCondLst>
                                        </p:cTn>
                                        <p:tgtEl>
                                          <p:spTgt spid="92"/>
                                        </p:tgtEl>
                                        <p:attrNameLst>
                                          <p:attrName>style.visibility</p:attrName>
                                        </p:attrNameLst>
                                      </p:cBhvr>
                                      <p:to>
                                        <p:strVal val="visible"/>
                                      </p:to>
                                    </p:set>
                                    <p:animEffect transition="in" filter="wipe(left)">
                                      <p:cBhvr>
                                        <p:cTn id="92"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ldLvl="0" animBg="1"/>
      <p:bldP spid="68" grpId="0"/>
      <p:bldP spid="69" grpId="0"/>
      <p:bldP spid="70" grpId="0"/>
      <p:bldP spid="71" grpId="0"/>
      <p:bldP spid="72" grpId="0"/>
      <p:bldP spid="73" grpId="0"/>
      <p:bldP spid="87" grpId="0"/>
      <p:bldP spid="88" grpId="0"/>
      <p:bldP spid="89" grpId="0"/>
      <p:bldP spid="90" grpId="0"/>
      <p:bldP spid="91" grpId="0"/>
      <p:bldP spid="92" grpId="0"/>
      <p:bldP spid="9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type="subTitle" idx="4294967295"/>
          </p:nvPr>
        </p:nvSpPr>
        <p:spPr>
          <a:xfrm>
            <a:off x="839470" y="1435735"/>
            <a:ext cx="10925810" cy="4362450"/>
          </a:xfrm>
          <a:prstGeom prst="rect">
            <a:avLst/>
          </a:prstGeom>
        </p:spPr>
        <p:txBody>
          <a:bodyPr>
            <a:noAutofit/>
          </a:bodyPr>
          <a:lstStyle/>
          <a:p>
            <a:pPr lvl="0">
              <a:lnSpc>
                <a:spcPts val="3400"/>
              </a:lnSpc>
              <a:spcBef>
                <a:spcPts val="20"/>
              </a:spcBef>
              <a:spcAft>
                <a:spcPts val="0"/>
              </a:spcAft>
              <a:buFont typeface="Arial" panose="020B0604020202020204" pitchFamily="34" charset="0"/>
              <a:buChar char="•"/>
            </a:pPr>
            <a:r>
              <a:rPr lang="zh-CN" altLang="en-US" sz="2400" b="1" dirty="0">
                <a:solidFill>
                  <a:schemeClr val="accent6">
                    <a:lumMod val="75000"/>
                  </a:schemeClr>
                </a:solidFill>
                <a:latin typeface="微软雅黑" panose="020B0503020204020204" pitchFamily="34" charset="-122"/>
                <a:ea typeface="微软雅黑" panose="020B0503020204020204" pitchFamily="34" charset="-122"/>
                <a:sym typeface="+mn-ea"/>
              </a:rPr>
              <a:t>客观全面</a:t>
            </a:r>
            <a:r>
              <a:rPr lang="zh-CN" altLang="en-US" sz="2400" b="1" dirty="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评价</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企业项目管理现状，有利于企业持续改进和提升</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甲方在选择供应商时，作为</a:t>
            </a:r>
            <a:r>
              <a:rPr lang="zh-CN" altLang="en-US" sz="2400" b="1" dirty="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参考依据</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，判断企业管理规范程度和竞争力，也可作为招标</a:t>
            </a:r>
            <a:r>
              <a:rPr lang="zh-CN" altLang="en-US" sz="2400" dirty="0">
                <a:latin typeface="微软雅黑" panose="020B0503020204020204" pitchFamily="34" charset="-122"/>
                <a:ea typeface="微软雅黑" panose="020B0503020204020204" pitchFamily="34" charset="-122"/>
                <a:sym typeface="+mn-ea"/>
              </a:rPr>
              <a:t>加分</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项之一</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对项目质量的保证效果明显，对项目全生命周期管理的数字化建设起到</a:t>
            </a:r>
            <a:r>
              <a:rPr lang="zh-CN" altLang="en-US" sz="2400" b="1" dirty="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标准化</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、规范化的作用</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增强员工项目管理意识，推动人员</a:t>
            </a:r>
            <a:r>
              <a:rPr lang="zh-CN" altLang="en-US" sz="2400" b="1" dirty="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能力提升</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，解决组织的管理能力与个人能力的有机互动</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提升组织竞争力的全新维度，推进</a:t>
            </a:r>
            <a:r>
              <a:rPr lang="zh-CN" altLang="en-US" sz="2400" b="1" dirty="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项目化经营</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，符合时代特征</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文本框 3"/>
          <p:cNvSpPr txBox="1"/>
          <p:nvPr/>
        </p:nvSpPr>
        <p:spPr>
          <a:xfrm>
            <a:off x="0" y="162560"/>
            <a:ext cx="12172315"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评估先行 项目化经营 </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type="subTitle" idx="4294967295"/>
          </p:nvPr>
        </p:nvSpPr>
        <p:spPr>
          <a:xfrm>
            <a:off x="839470" y="1053465"/>
            <a:ext cx="10404475" cy="5362575"/>
          </a:xfrm>
          <a:prstGeom prst="rect">
            <a:avLst/>
          </a:prstGeom>
        </p:spPr>
        <p:txBody>
          <a:bodyPr>
            <a:noAutofit/>
          </a:bodyPr>
          <a:lstStyle/>
          <a:p>
            <a:pPr lvl="0">
              <a:lnSpc>
                <a:spcPct val="150000"/>
              </a:lnSpc>
              <a:spcBef>
                <a:spcPts val="20"/>
              </a:spcBef>
              <a:spcAft>
                <a:spcPts val="0"/>
              </a:spcAft>
              <a:buFont typeface="Arial" panose="020B0604020202020204" pitchFamily="34" charset="0"/>
              <a:buChar char="•"/>
            </a:pPr>
            <a:r>
              <a:rPr lang="zh-CN" altLang="en-US" sz="2800" dirty="0" smtClean="0">
                <a:latin typeface="微软雅黑" panose="020B0503020204020204" pitchFamily="34" charset="-122"/>
                <a:ea typeface="微软雅黑" panose="020B0503020204020204" pitchFamily="34" charset="-122"/>
                <a:cs typeface="幼圆" panose="02010509060101010101" pitchFamily="49" charset="-122"/>
                <a:sym typeface="+mn-ea"/>
              </a:rPr>
              <a:t>评估只是第一步，通过评审发现问题，结合企业的战略和业务，将提供系列服务，帮助企业提升能力</a:t>
            </a:r>
            <a:endParaRPr lang="zh-CN" altLang="en-US" sz="2800"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400" b="1" dirty="0" smtClean="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评估对标</a:t>
            </a:r>
            <a:r>
              <a:rPr lang="zh-CN" altLang="en-US" sz="2400" b="1" dirty="0" smtClean="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400" dirty="0" smtClean="0">
                <a:latin typeface="微软雅黑" panose="020B0503020204020204" pitchFamily="34" charset="-122"/>
                <a:ea typeface="微软雅黑" panose="020B0503020204020204" pitchFamily="34" charset="-122"/>
                <a:cs typeface="幼圆" panose="02010509060101010101" pitchFamily="49" charset="-122"/>
                <a:sym typeface="+mn-ea"/>
              </a:rPr>
              <a:t>发现问题，找准方向，为企业制定战略和计划提供依据</a:t>
            </a:r>
            <a:endParaRPr lang="zh-CN" altLang="en-US" sz="2400"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400" b="1" dirty="0" smtClean="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咨询服务</a:t>
            </a:r>
            <a:r>
              <a:rPr lang="zh-CN" altLang="en-US" sz="2400" b="1" dirty="0" smtClean="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400" dirty="0" smtClean="0">
                <a:latin typeface="微软雅黑" panose="020B0503020204020204" pitchFamily="34" charset="-122"/>
                <a:ea typeface="微软雅黑" panose="020B0503020204020204" pitchFamily="34" charset="-122"/>
                <a:cs typeface="幼圆" panose="02010509060101010101" pitchFamily="49" charset="-122"/>
                <a:sym typeface="+mn-ea"/>
              </a:rPr>
              <a:t>提供解决方案，帮助进行组织变革</a:t>
            </a:r>
            <a:endParaRPr lang="zh-CN" altLang="en-US" sz="2400"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400" b="1" dirty="0" smtClean="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培训服务</a:t>
            </a:r>
            <a:r>
              <a:rPr lang="zh-CN" altLang="en-US" sz="2400" b="1" dirty="0" smtClean="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400" dirty="0" smtClean="0">
                <a:latin typeface="微软雅黑" panose="020B0503020204020204" pitchFamily="34" charset="-122"/>
                <a:ea typeface="微软雅黑" panose="020B0503020204020204" pitchFamily="34" charset="-122"/>
                <a:cs typeface="幼圆" panose="02010509060101010101" pitchFamily="49" charset="-122"/>
                <a:sym typeface="+mn-ea"/>
              </a:rPr>
              <a:t>帮助企业提升人员的能力</a:t>
            </a:r>
            <a:endParaRPr lang="zh-CN" altLang="en-US" sz="2400"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400" b="1" dirty="0" smtClean="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工具导入</a:t>
            </a:r>
            <a:r>
              <a:rPr lang="zh-CN" altLang="en-US" sz="2400" b="1" dirty="0" smtClean="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400" dirty="0" smtClean="0">
                <a:latin typeface="微软雅黑" panose="020B0503020204020204" pitchFamily="34" charset="-122"/>
                <a:ea typeface="微软雅黑" panose="020B0503020204020204" pitchFamily="34" charset="-122"/>
                <a:cs typeface="幼圆" panose="02010509060101010101" pitchFamily="49" charset="-122"/>
                <a:sym typeface="+mn-ea"/>
              </a:rPr>
              <a:t>提供信息化手段，帮助企业将管理制度和人员能力凝固下来，做好知识管理</a:t>
            </a:r>
            <a:endParaRPr lang="zh-CN" altLang="en-US" sz="2400"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400" b="1" dirty="0" smtClean="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基础人才输送</a:t>
            </a:r>
            <a:r>
              <a:rPr lang="zh-CN" altLang="en-US" sz="2400" b="1" dirty="0" smtClean="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400" dirty="0" smtClean="0">
                <a:latin typeface="微软雅黑" panose="020B0503020204020204" pitchFamily="34" charset="-122"/>
                <a:ea typeface="微软雅黑" panose="020B0503020204020204" pitchFamily="34" charset="-122"/>
                <a:cs typeface="幼圆" panose="02010509060101010101" pitchFamily="49" charset="-122"/>
                <a:sym typeface="+mn-ea"/>
              </a:rPr>
              <a:t>与高校合作，培养在校大学生的项目管理知识体系，并为企业提供基础人才</a:t>
            </a:r>
            <a:endParaRPr lang="zh-CN" altLang="en-US" sz="2400" dirty="0" smtClean="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文本框 3"/>
          <p:cNvSpPr txBox="1"/>
          <p:nvPr/>
        </p:nvSpPr>
        <p:spPr>
          <a:xfrm>
            <a:off x="635" y="181610"/>
            <a:ext cx="1217168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深度服务  全方位提升</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type="subTitle" idx="4294967295"/>
          </p:nvPr>
        </p:nvSpPr>
        <p:spPr>
          <a:xfrm>
            <a:off x="839470" y="1053465"/>
            <a:ext cx="10925810" cy="5268677"/>
          </a:xfrm>
          <a:prstGeom prst="rect">
            <a:avLst/>
          </a:prstGeom>
        </p:spPr>
        <p:txBody>
          <a:bodyPr>
            <a:noAutofit/>
          </a:bodyPr>
          <a:lstStyle/>
          <a:p>
            <a:pPr lvl="0">
              <a:lnSpc>
                <a:spcPct val="150000"/>
              </a:lnSpc>
              <a:spcBef>
                <a:spcPts val="20"/>
              </a:spcBef>
              <a:spcAft>
                <a:spcPts val="0"/>
              </a:spcAft>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cs typeface="幼圆" panose="02010509060101010101" pitchFamily="49" charset="-122"/>
                <a:sym typeface="+mn-ea"/>
              </a:rPr>
              <a:t>汇聚国内顶级专家团队，为企业提供贴身服务</a:t>
            </a:r>
            <a:endParaRPr lang="en-US" altLang="zh-CN" sz="28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ct val="150000"/>
              </a:lnSpc>
              <a:spcBef>
                <a:spcPts val="20"/>
              </a:spcBef>
              <a:spcAft>
                <a:spcPts val="0"/>
              </a:spcAft>
              <a:buFont typeface="Arial" panose="020B0604020202020204" pitchFamily="34" charset="0"/>
              <a:buChar char="•"/>
            </a:pPr>
            <a:endParaRPr lang="zh-CN" altLang="en-US" sz="28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ct val="150000"/>
              </a:lnSpc>
              <a:spcBef>
                <a:spcPts val="20"/>
              </a:spcBef>
              <a:spcAft>
                <a:spcPts val="0"/>
              </a:spcAft>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cs typeface="幼圆" panose="02010509060101010101" pitchFamily="49" charset="-122"/>
                <a:sym typeface="+mn-ea"/>
              </a:rPr>
              <a:t>服务企业，陪伴成长</a:t>
            </a:r>
            <a:endParaRPr lang="zh-CN" altLang="en-US" sz="28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短期，发现问题，提出解决方案，提升交付能力和客户满意度</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中期，调整人才结构，推动企业向项目经济、项目运营方向转变</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长期，加强企业战略落地的能力，提升企业的核心竞争力，支撑企业上市</a:t>
            </a:r>
            <a:endParaRPr lang="en-US" altLang="zh-CN"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ct val="150000"/>
              </a:lnSpc>
              <a:spcBef>
                <a:spcPts val="20"/>
              </a:spcBef>
              <a:spcAft>
                <a:spcPts val="0"/>
              </a:spcAft>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cs typeface="幼圆" panose="02010509060101010101" pitchFamily="49" charset="-122"/>
                <a:sym typeface="+mn-ea"/>
              </a:rPr>
              <a:t>全方位、持续的企业项目管理能力提升服务</a:t>
            </a:r>
            <a:endParaRPr lang="zh-CN" altLang="en-US" sz="28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文本框 3"/>
          <p:cNvSpPr txBox="1"/>
          <p:nvPr/>
        </p:nvSpPr>
        <p:spPr>
          <a:xfrm>
            <a:off x="-635" y="162560"/>
            <a:ext cx="1217295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赋能组织</a:t>
            </a:r>
            <a:r>
              <a:rPr lang="zh-CN" altLang="en-US" sz="3200" dirty="0">
                <a:solidFill>
                  <a:schemeClr val="bg1"/>
                </a:solidFill>
                <a:latin typeface="微软雅黑" panose="020B0503020204020204" pitchFamily="34" charset="-122"/>
                <a:ea typeface="微软雅黑" panose="020B0503020204020204" pitchFamily="34" charset="-122"/>
                <a:sym typeface="+mn-ea"/>
              </a:rPr>
              <a:t>   </a:t>
            </a:r>
            <a:r>
              <a:rPr lang="zh-CN" altLang="en-US" sz="3200" dirty="0">
                <a:solidFill>
                  <a:schemeClr val="bg1"/>
                </a:solidFill>
                <a:latin typeface="微软雅黑" panose="020B0503020204020204" pitchFamily="34" charset="-122"/>
                <a:ea typeface="微软雅黑" panose="020B0503020204020204" pitchFamily="34" charset="-122"/>
                <a:sym typeface="+mn-ea"/>
              </a:rPr>
              <a:t>成就不凡</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8"/>
          <p:cNvSpPr txBox="1"/>
          <p:nvPr/>
        </p:nvSpPr>
        <p:spPr>
          <a:xfrm>
            <a:off x="248275" y="376083"/>
            <a:ext cx="2779273" cy="923330"/>
          </a:xfrm>
          <a:prstGeom prst="rect">
            <a:avLst/>
          </a:prstGeom>
          <a:noFill/>
          <a:effectLst/>
        </p:spPr>
        <p:txBody>
          <a:bodyPr wrap="square" rtlCol="0">
            <a:spAutoFit/>
          </a:bodyPr>
          <a:lstStyle/>
          <a:p>
            <a:pPr algn="ctr">
              <a:defRPr/>
            </a:pPr>
            <a:r>
              <a:rPr lang="zh-CN" altLang="en-US" sz="5400" b="1"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rPr>
              <a:t>目录</a:t>
            </a:r>
            <a:endParaRPr lang="zh-CN" altLang="en-US" sz="5400" b="1"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 name="组合 1"/>
          <p:cNvGrpSpPr/>
          <p:nvPr/>
        </p:nvGrpSpPr>
        <p:grpSpPr>
          <a:xfrm>
            <a:off x="4042763" y="3139059"/>
            <a:ext cx="6648293" cy="673952"/>
            <a:chOff x="4136628" y="1318845"/>
            <a:chExt cx="6648293" cy="673952"/>
          </a:xfrm>
        </p:grpSpPr>
        <p:sp>
          <p:nvSpPr>
            <p:cNvPr id="10" name="圆角矩形 9"/>
            <p:cNvSpPr/>
            <p:nvPr/>
          </p:nvSpPr>
          <p:spPr>
            <a:xfrm>
              <a:off x="4136628" y="1318845"/>
              <a:ext cx="6648293" cy="673952"/>
            </a:xfrm>
            <a:prstGeom prst="roundRect">
              <a:avLst>
                <a:gd name="adj" fmla="val 50000"/>
              </a:avLst>
            </a:prstGeom>
            <a:noFill/>
            <a:ln w="25400">
              <a:gradFill>
                <a:gsLst>
                  <a:gs pos="0">
                    <a:srgbClr val="4EBBF6"/>
                  </a:gs>
                  <a:gs pos="100000">
                    <a:srgbClr val="1380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350">
                <a:solidFill>
                  <a:prstClr val="white"/>
                </a:solidFill>
                <a:sym typeface="+mn-ea"/>
              </a:endParaRPr>
            </a:p>
          </p:txBody>
        </p:sp>
        <p:sp>
          <p:nvSpPr>
            <p:cNvPr id="11" name="文本框 10"/>
            <p:cNvSpPr txBox="1"/>
            <p:nvPr/>
          </p:nvSpPr>
          <p:spPr>
            <a:xfrm>
              <a:off x="4708574" y="1430814"/>
              <a:ext cx="3678590" cy="414020"/>
            </a:xfrm>
            <a:prstGeom prst="rect">
              <a:avLst/>
            </a:prstGeom>
            <a:noFill/>
          </p:spPr>
          <p:txBody>
            <a:bodyPr wrap="square" rtlCol="0">
              <a:spAutoFit/>
            </a:bodyPr>
            <a:lstStyle/>
            <a:p>
              <a:r>
                <a:rPr lang="en-US" altLang="zh-CN" sz="2100" b="1" dirty="0">
                  <a:solidFill>
                    <a:srgbClr val="17406D">
                      <a:lumMod val="50000"/>
                    </a:srgbClr>
                  </a:solidFill>
                  <a:latin typeface="微软雅黑" panose="020B0503020204020204" pitchFamily="34" charset="-122"/>
                  <a:ea typeface="微软雅黑" panose="020B0503020204020204" pitchFamily="34" charset="-122"/>
                  <a:sym typeface="+mn-ea"/>
                </a:rPr>
                <a:t>CPMM </a:t>
              </a:r>
              <a:r>
                <a:rPr lang="zh-CN" altLang="en-US" sz="2100" b="1" dirty="0">
                  <a:solidFill>
                    <a:schemeClr val="tx2">
                      <a:lumMod val="50000"/>
                    </a:schemeClr>
                  </a:solidFill>
                  <a:latin typeface="微软雅黑" panose="020B0503020204020204" pitchFamily="34" charset="-122"/>
                  <a:ea typeface="微软雅黑" panose="020B0503020204020204" pitchFamily="34" charset="-122"/>
                  <a:sym typeface="+mn-ea"/>
                </a:rPr>
                <a:t>评估的价值</a:t>
              </a:r>
              <a:endParaRPr lang="zh-CN" altLang="en-US" sz="2100" b="1"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12" name="椭圆 11"/>
            <p:cNvSpPr/>
            <p:nvPr/>
          </p:nvSpPr>
          <p:spPr>
            <a:xfrm>
              <a:off x="4193480" y="1366007"/>
              <a:ext cx="545112" cy="545112"/>
            </a:xfrm>
            <a:prstGeom prst="ellipse">
              <a:avLst/>
            </a:prstGeom>
            <a:gradFill>
              <a:gsLst>
                <a:gs pos="0">
                  <a:srgbClr val="F3AA3B"/>
                </a:gs>
                <a:gs pos="100000">
                  <a:srgbClr val="F16D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prstClr val="white"/>
                  </a:solidFill>
                  <a:latin typeface="微软雅黑" panose="020B0503020204020204" pitchFamily="34" charset="-122"/>
                  <a:ea typeface="微软雅黑" panose="020B0503020204020204" pitchFamily="34" charset="-122"/>
                </a:rPr>
                <a:t>2</a:t>
              </a:r>
              <a:endParaRPr lang="en-US" altLang="zh-CN" sz="2100" b="1" dirty="0">
                <a:solidFill>
                  <a:prstClr val="white"/>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4042763" y="4275050"/>
            <a:ext cx="6648293" cy="673952"/>
            <a:chOff x="4136628" y="1318845"/>
            <a:chExt cx="6648293" cy="673952"/>
          </a:xfrm>
        </p:grpSpPr>
        <p:sp>
          <p:nvSpPr>
            <p:cNvPr id="16" name="圆角矩形 15"/>
            <p:cNvSpPr/>
            <p:nvPr/>
          </p:nvSpPr>
          <p:spPr>
            <a:xfrm>
              <a:off x="4136628" y="1318845"/>
              <a:ext cx="6648293" cy="673952"/>
            </a:xfrm>
            <a:prstGeom prst="roundRect">
              <a:avLst>
                <a:gd name="adj" fmla="val 50000"/>
              </a:avLst>
            </a:prstGeom>
            <a:solidFill>
              <a:schemeClr val="accent2">
                <a:lumMod val="60000"/>
                <a:lumOff val="40000"/>
              </a:schemeClr>
            </a:solidFill>
            <a:ln w="25400">
              <a:gradFill>
                <a:gsLst>
                  <a:gs pos="0">
                    <a:srgbClr val="4EBBF6"/>
                  </a:gs>
                  <a:gs pos="100000">
                    <a:srgbClr val="1380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350">
                <a:solidFill>
                  <a:prstClr val="white"/>
                </a:solidFill>
                <a:sym typeface="+mn-ea"/>
              </a:endParaRPr>
            </a:p>
          </p:txBody>
        </p:sp>
        <p:sp>
          <p:nvSpPr>
            <p:cNvPr id="17" name="文本框 16"/>
            <p:cNvSpPr txBox="1"/>
            <p:nvPr/>
          </p:nvSpPr>
          <p:spPr>
            <a:xfrm>
              <a:off x="4708574" y="1430814"/>
              <a:ext cx="3678590" cy="414020"/>
            </a:xfrm>
            <a:prstGeom prst="rect">
              <a:avLst/>
            </a:prstGeom>
            <a:noFill/>
          </p:spPr>
          <p:txBody>
            <a:bodyPr wrap="square" rtlCol="0">
              <a:spAutoFit/>
            </a:bodyPr>
            <a:lstStyle/>
            <a:p>
              <a:r>
                <a:rPr lang="en-US" altLang="zh-CN" sz="2100" b="1" dirty="0">
                  <a:solidFill>
                    <a:srgbClr val="17406D">
                      <a:lumMod val="50000"/>
                    </a:srgbClr>
                  </a:solidFill>
                  <a:latin typeface="微软雅黑" panose="020B0503020204020204" pitchFamily="34" charset="-122"/>
                  <a:ea typeface="微软雅黑" panose="020B0503020204020204" pitchFamily="34" charset="-122"/>
                  <a:sym typeface="+mn-ea"/>
                </a:rPr>
                <a:t>CPMM </a:t>
              </a:r>
              <a:r>
                <a:rPr lang="zh-CN" altLang="en-US" sz="2100" b="1" dirty="0">
                  <a:solidFill>
                    <a:srgbClr val="17406D">
                      <a:lumMod val="50000"/>
                    </a:srgbClr>
                  </a:solidFill>
                  <a:latin typeface="微软雅黑" panose="020B0503020204020204" pitchFamily="34" charset="-122"/>
                  <a:ea typeface="微软雅黑" panose="020B0503020204020204" pitchFamily="34" charset="-122"/>
                  <a:sym typeface="+mn-ea"/>
                </a:rPr>
                <a:t>评估体系</a:t>
              </a:r>
              <a:endParaRPr lang="zh-CN" altLang="en-US" sz="2100" b="1" dirty="0">
                <a:solidFill>
                  <a:srgbClr val="17406D">
                    <a:lumMod val="50000"/>
                  </a:srgbClr>
                </a:solidFill>
                <a:latin typeface="微软雅黑" panose="020B0503020204020204" pitchFamily="34" charset="-122"/>
                <a:ea typeface="微软雅黑" panose="020B0503020204020204" pitchFamily="34" charset="-122"/>
              </a:endParaRPr>
            </a:p>
          </p:txBody>
        </p:sp>
        <p:sp>
          <p:nvSpPr>
            <p:cNvPr id="18" name="椭圆 17"/>
            <p:cNvSpPr/>
            <p:nvPr/>
          </p:nvSpPr>
          <p:spPr>
            <a:xfrm>
              <a:off x="4193480" y="1366007"/>
              <a:ext cx="545112" cy="545112"/>
            </a:xfrm>
            <a:prstGeom prst="ellipse">
              <a:avLst/>
            </a:prstGeom>
            <a:gradFill>
              <a:gsLst>
                <a:gs pos="0">
                  <a:srgbClr val="F3AA3B"/>
                </a:gs>
                <a:gs pos="100000">
                  <a:srgbClr val="F16D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prstClr val="white"/>
                  </a:solidFill>
                  <a:latin typeface="微软雅黑" panose="020B0503020204020204" pitchFamily="34" charset="-122"/>
                  <a:ea typeface="微软雅黑" panose="020B0503020204020204" pitchFamily="34" charset="-122"/>
                </a:rPr>
                <a:t>3</a:t>
              </a:r>
              <a:endParaRPr lang="en-US" altLang="zh-CN" sz="2100" b="1" dirty="0">
                <a:solidFill>
                  <a:prstClr val="white"/>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4042763" y="2003068"/>
            <a:ext cx="6648293" cy="673952"/>
            <a:chOff x="4136628" y="1318845"/>
            <a:chExt cx="6648293" cy="673952"/>
          </a:xfrm>
        </p:grpSpPr>
        <p:sp>
          <p:nvSpPr>
            <p:cNvPr id="20" name="圆角矩形 19"/>
            <p:cNvSpPr/>
            <p:nvPr/>
          </p:nvSpPr>
          <p:spPr>
            <a:xfrm>
              <a:off x="4136628" y="1318845"/>
              <a:ext cx="6648293" cy="673952"/>
            </a:xfrm>
            <a:prstGeom prst="roundRect">
              <a:avLst>
                <a:gd name="adj" fmla="val 50000"/>
              </a:avLst>
            </a:prstGeom>
            <a:noFill/>
            <a:ln w="25400">
              <a:gradFill>
                <a:gsLst>
                  <a:gs pos="0">
                    <a:srgbClr val="4EBBF6"/>
                  </a:gs>
                  <a:gs pos="100000">
                    <a:srgbClr val="1380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350">
                <a:solidFill>
                  <a:schemeClr val="bg1"/>
                </a:solidFill>
                <a:sym typeface="+mn-ea"/>
              </a:endParaRPr>
            </a:p>
          </p:txBody>
        </p:sp>
        <p:sp>
          <p:nvSpPr>
            <p:cNvPr id="21" name="文本框 20"/>
            <p:cNvSpPr txBox="1"/>
            <p:nvPr/>
          </p:nvSpPr>
          <p:spPr>
            <a:xfrm>
              <a:off x="4708573" y="1430814"/>
              <a:ext cx="5729763" cy="414020"/>
            </a:xfrm>
            <a:prstGeom prst="rect">
              <a:avLst/>
            </a:prstGeom>
            <a:noFill/>
          </p:spPr>
          <p:txBody>
            <a:bodyPr wrap="square" rtlCol="0">
              <a:spAutoFit/>
            </a:bodyPr>
            <a:lstStyle/>
            <a:p>
              <a:r>
                <a:rPr lang="zh-CN" altLang="en-US" sz="2100" b="1" dirty="0">
                  <a:latin typeface="微软雅黑" panose="020B0503020204020204" pitchFamily="34" charset="-122"/>
                  <a:ea typeface="微软雅黑" panose="020B0503020204020204" pitchFamily="34" charset="-122"/>
                  <a:sym typeface="+mn-ea"/>
                </a:rPr>
                <a:t>项目经济背景和现状</a:t>
              </a:r>
              <a:endParaRPr lang="zh-CN" altLang="en-US" sz="2100" b="1" dirty="0">
                <a:latin typeface="微软雅黑" panose="020B0503020204020204" pitchFamily="34" charset="-122"/>
                <a:ea typeface="微软雅黑" panose="020B0503020204020204" pitchFamily="34" charset="-122"/>
              </a:endParaRPr>
            </a:p>
          </p:txBody>
        </p:sp>
        <p:sp>
          <p:nvSpPr>
            <p:cNvPr id="28" name="椭圆 27"/>
            <p:cNvSpPr/>
            <p:nvPr/>
          </p:nvSpPr>
          <p:spPr>
            <a:xfrm>
              <a:off x="4193480" y="1366007"/>
              <a:ext cx="545112" cy="545112"/>
            </a:xfrm>
            <a:prstGeom prst="ellipse">
              <a:avLst/>
            </a:prstGeom>
            <a:gradFill>
              <a:gsLst>
                <a:gs pos="0">
                  <a:srgbClr val="F3AA3B"/>
                </a:gs>
                <a:gs pos="100000">
                  <a:srgbClr val="F16D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prstClr val="white"/>
                  </a:solidFill>
                  <a:latin typeface="微软雅黑" panose="020B0503020204020204" pitchFamily="34" charset="-122"/>
                  <a:ea typeface="微软雅黑" panose="020B0503020204020204" pitchFamily="34" charset="-122"/>
                </a:rPr>
                <a:t>1</a:t>
              </a:r>
              <a:endParaRPr lang="en-US" altLang="zh-CN" sz="2100" b="1" dirty="0">
                <a:solidFill>
                  <a:prstClr val="white"/>
                </a:solidFill>
                <a:latin typeface="微软雅黑" panose="020B0503020204020204" pitchFamily="34" charset="-122"/>
                <a:ea typeface="微软雅黑" panose="020B0503020204020204" pitchFamily="34" charset="-122"/>
              </a:endParaRPr>
            </a:p>
          </p:txBody>
        </p:sp>
      </p:grpSp>
    </p:spTree>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nvSpPr>
        <p:spPr>
          <a:xfrm>
            <a:off x="0" y="175260"/>
            <a:ext cx="12176125" cy="583565"/>
          </a:xfrm>
          <a:prstGeom prst="rect">
            <a:avLst/>
          </a:prstGeom>
          <a:noFill/>
        </p:spPr>
        <p:txBody>
          <a:bodyPr wrap="square" rtlCol="0">
            <a:spAutoFit/>
          </a:body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CPMM大事记</a:t>
            </a:r>
            <a:endParaRPr lang="zh-CN" altLang="en-US" sz="3200" dirty="0" smtClean="0">
              <a:solidFill>
                <a:schemeClr val="bg1"/>
              </a:solidFill>
              <a:latin typeface="微软雅黑" panose="020B0503020204020204" pitchFamily="34" charset="-122"/>
              <a:ea typeface="微软雅黑" panose="020B0503020204020204" pitchFamily="34" charset="-122"/>
            </a:endParaRPr>
          </a:p>
        </p:txBody>
      </p:sp>
      <p:grpSp>
        <p:nvGrpSpPr>
          <p:cNvPr id="2" name="Group 1"/>
          <p:cNvGrpSpPr/>
          <p:nvPr/>
        </p:nvGrpSpPr>
        <p:grpSpPr>
          <a:xfrm>
            <a:off x="80645" y="2849245"/>
            <a:ext cx="12028805" cy="1623695"/>
            <a:chOff x="0" y="3187371"/>
            <a:chExt cx="12192000" cy="1546463"/>
          </a:xfrm>
        </p:grpSpPr>
        <p:sp>
          <p:nvSpPr>
            <p:cNvPr id="3" name="Shape 1240"/>
            <p:cNvSpPr/>
            <p:nvPr/>
          </p:nvSpPr>
          <p:spPr>
            <a:xfrm>
              <a:off x="0" y="3187371"/>
              <a:ext cx="12192000" cy="1546463"/>
            </a:xfrm>
            <a:prstGeom prst="rect">
              <a:avLst/>
            </a:prstGeom>
            <a:solidFill>
              <a:sysClr val="window" lastClr="FFFFFF">
                <a:lumMod val="85000"/>
              </a:sysClr>
            </a:solidFill>
            <a:ln w="12700" cap="flat">
              <a:noFill/>
              <a:miter lim="400000"/>
            </a:ln>
            <a:effectLst>
              <a:outerShdw blurRad="292100" dir="5580000" algn="tl" rotWithShape="0">
                <a:prstClr val="black">
                  <a:alpha val="40000"/>
                </a:prstClr>
              </a:outerShdw>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sp>
          <p:nvSpPr>
            <p:cNvPr id="9" name="Shape 1241"/>
            <p:cNvSpPr/>
            <p:nvPr/>
          </p:nvSpPr>
          <p:spPr>
            <a:xfrm>
              <a:off x="370020" y="3902220"/>
              <a:ext cx="596165" cy="115493"/>
            </a:xfrm>
            <a:prstGeom prst="rect">
              <a:avLst/>
            </a:prstGeom>
            <a:solidFill>
              <a:srgbClr val="FFFFFF"/>
            </a:solidFill>
            <a:ln w="12700" cap="flat">
              <a:noFill/>
              <a:miter lim="400000"/>
            </a:ln>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100" b="1">
                  <a:latin typeface="Kontrapunkt Bob Bold"/>
                  <a:ea typeface="Kontrapunkt Bob Bold"/>
                  <a:cs typeface="Kontrapunkt Bob Bold"/>
                  <a:sym typeface="Kontrapunkt Bob Bold"/>
                </a:defRPr>
              </a:pPr>
              <a:endParaRPr kumimoji="0" sz="4135"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Kontrapunkt Bob Bold"/>
                <a:sym typeface="Kontrapunkt Bob Bold"/>
              </a:endParaRPr>
            </a:p>
          </p:txBody>
        </p:sp>
        <p:sp>
          <p:nvSpPr>
            <p:cNvPr id="10" name="Shape 1242"/>
            <p:cNvSpPr/>
            <p:nvPr/>
          </p:nvSpPr>
          <p:spPr>
            <a:xfrm>
              <a:off x="1562350" y="3902220"/>
              <a:ext cx="596166" cy="115493"/>
            </a:xfrm>
            <a:prstGeom prst="rect">
              <a:avLst/>
            </a:prstGeom>
            <a:solidFill>
              <a:srgbClr val="FFFFFF"/>
            </a:solidFill>
            <a:ln w="12700" cap="flat">
              <a:noFill/>
              <a:miter lim="400000"/>
            </a:ln>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100" b="1">
                  <a:latin typeface="Kontrapunkt Bob Bold"/>
                  <a:ea typeface="Kontrapunkt Bob Bold"/>
                  <a:cs typeface="Kontrapunkt Bob Bold"/>
                  <a:sym typeface="Kontrapunkt Bob Bold"/>
                </a:defRPr>
              </a:pPr>
              <a:endParaRPr kumimoji="0" sz="4135"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Kontrapunkt Bob Bold"/>
                <a:sym typeface="Kontrapunkt Bob Bold"/>
              </a:endParaRPr>
            </a:p>
          </p:txBody>
        </p:sp>
        <p:sp>
          <p:nvSpPr>
            <p:cNvPr id="11" name="Shape 1243"/>
            <p:cNvSpPr/>
            <p:nvPr/>
          </p:nvSpPr>
          <p:spPr>
            <a:xfrm>
              <a:off x="2754680" y="3902220"/>
              <a:ext cx="596165" cy="115493"/>
            </a:xfrm>
            <a:prstGeom prst="rect">
              <a:avLst/>
            </a:prstGeom>
            <a:solidFill>
              <a:srgbClr val="FFFFFF"/>
            </a:solidFill>
            <a:ln w="12700" cap="flat">
              <a:noFill/>
              <a:miter lim="400000"/>
            </a:ln>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100" b="1">
                  <a:latin typeface="Kontrapunkt Bob Bold"/>
                  <a:ea typeface="Kontrapunkt Bob Bold"/>
                  <a:cs typeface="Kontrapunkt Bob Bold"/>
                  <a:sym typeface="Kontrapunkt Bob Bold"/>
                </a:defRPr>
              </a:pPr>
              <a:endParaRPr kumimoji="0" sz="4135"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Kontrapunkt Bob Bold"/>
                <a:sym typeface="Kontrapunkt Bob Bold"/>
              </a:endParaRPr>
            </a:p>
          </p:txBody>
        </p:sp>
        <p:sp>
          <p:nvSpPr>
            <p:cNvPr id="12" name="Shape 1244"/>
            <p:cNvSpPr/>
            <p:nvPr/>
          </p:nvSpPr>
          <p:spPr>
            <a:xfrm>
              <a:off x="3947010" y="3902220"/>
              <a:ext cx="596165" cy="115493"/>
            </a:xfrm>
            <a:prstGeom prst="rect">
              <a:avLst/>
            </a:prstGeom>
            <a:solidFill>
              <a:srgbClr val="FFFFFF"/>
            </a:solidFill>
            <a:ln w="12700" cap="flat">
              <a:noFill/>
              <a:miter lim="400000"/>
            </a:ln>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100" b="1">
                  <a:latin typeface="Kontrapunkt Bob Bold"/>
                  <a:ea typeface="Kontrapunkt Bob Bold"/>
                  <a:cs typeface="Kontrapunkt Bob Bold"/>
                  <a:sym typeface="Kontrapunkt Bob Bold"/>
                </a:defRPr>
              </a:pPr>
              <a:endParaRPr kumimoji="0" sz="4135"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Kontrapunkt Bob Bold"/>
                <a:sym typeface="Kontrapunkt Bob Bold"/>
              </a:endParaRPr>
            </a:p>
          </p:txBody>
        </p:sp>
        <p:sp>
          <p:nvSpPr>
            <p:cNvPr id="13" name="Shape 1245"/>
            <p:cNvSpPr/>
            <p:nvPr/>
          </p:nvSpPr>
          <p:spPr>
            <a:xfrm>
              <a:off x="5139339" y="3902220"/>
              <a:ext cx="596165" cy="115493"/>
            </a:xfrm>
            <a:prstGeom prst="rect">
              <a:avLst/>
            </a:prstGeom>
            <a:solidFill>
              <a:srgbClr val="FFFFFF"/>
            </a:solidFill>
            <a:ln w="12700" cap="flat">
              <a:noFill/>
              <a:miter lim="400000"/>
            </a:ln>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100" b="1">
                  <a:latin typeface="Kontrapunkt Bob Bold"/>
                  <a:ea typeface="Kontrapunkt Bob Bold"/>
                  <a:cs typeface="Kontrapunkt Bob Bold"/>
                  <a:sym typeface="Kontrapunkt Bob Bold"/>
                </a:defRPr>
              </a:pPr>
              <a:endParaRPr kumimoji="0" sz="4135"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Kontrapunkt Bob Bold"/>
                <a:sym typeface="Kontrapunkt Bob Bold"/>
              </a:endParaRPr>
            </a:p>
          </p:txBody>
        </p:sp>
        <p:sp>
          <p:nvSpPr>
            <p:cNvPr id="14" name="Shape 1246"/>
            <p:cNvSpPr/>
            <p:nvPr/>
          </p:nvSpPr>
          <p:spPr>
            <a:xfrm>
              <a:off x="6331670" y="3902220"/>
              <a:ext cx="596166" cy="115493"/>
            </a:xfrm>
            <a:prstGeom prst="rect">
              <a:avLst/>
            </a:prstGeom>
            <a:solidFill>
              <a:srgbClr val="FFFFFF"/>
            </a:solidFill>
            <a:ln w="12700" cap="flat">
              <a:noFill/>
              <a:miter lim="400000"/>
            </a:ln>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100" b="1">
                  <a:latin typeface="Kontrapunkt Bob Bold"/>
                  <a:ea typeface="Kontrapunkt Bob Bold"/>
                  <a:cs typeface="Kontrapunkt Bob Bold"/>
                  <a:sym typeface="Kontrapunkt Bob Bold"/>
                </a:defRPr>
              </a:pPr>
              <a:endParaRPr kumimoji="0" sz="4135"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Kontrapunkt Bob Bold"/>
                <a:sym typeface="Kontrapunkt Bob Bold"/>
              </a:endParaRPr>
            </a:p>
          </p:txBody>
        </p:sp>
        <p:sp>
          <p:nvSpPr>
            <p:cNvPr id="15" name="Shape 1247"/>
            <p:cNvSpPr/>
            <p:nvPr/>
          </p:nvSpPr>
          <p:spPr>
            <a:xfrm>
              <a:off x="7524000" y="3902220"/>
              <a:ext cx="596166" cy="115493"/>
            </a:xfrm>
            <a:prstGeom prst="rect">
              <a:avLst/>
            </a:prstGeom>
            <a:solidFill>
              <a:srgbClr val="FFFFFF"/>
            </a:solidFill>
            <a:ln w="12700" cap="flat">
              <a:noFill/>
              <a:miter lim="400000"/>
            </a:ln>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100" b="1">
                  <a:latin typeface="Kontrapunkt Bob Bold"/>
                  <a:ea typeface="Kontrapunkt Bob Bold"/>
                  <a:cs typeface="Kontrapunkt Bob Bold"/>
                  <a:sym typeface="Kontrapunkt Bob Bold"/>
                </a:defRPr>
              </a:pPr>
              <a:endParaRPr kumimoji="0" sz="4135"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Kontrapunkt Bob Bold"/>
                <a:sym typeface="Kontrapunkt Bob Bold"/>
              </a:endParaRPr>
            </a:p>
          </p:txBody>
        </p:sp>
        <p:sp>
          <p:nvSpPr>
            <p:cNvPr id="16" name="Shape 1248"/>
            <p:cNvSpPr/>
            <p:nvPr/>
          </p:nvSpPr>
          <p:spPr>
            <a:xfrm>
              <a:off x="8716330" y="3902220"/>
              <a:ext cx="596166" cy="115493"/>
            </a:xfrm>
            <a:prstGeom prst="rect">
              <a:avLst/>
            </a:prstGeom>
            <a:solidFill>
              <a:srgbClr val="FFFFFF"/>
            </a:solidFill>
            <a:ln w="12700" cap="flat">
              <a:noFill/>
              <a:miter lim="400000"/>
            </a:ln>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100" b="1">
                  <a:latin typeface="Kontrapunkt Bob Bold"/>
                  <a:ea typeface="Kontrapunkt Bob Bold"/>
                  <a:cs typeface="Kontrapunkt Bob Bold"/>
                  <a:sym typeface="Kontrapunkt Bob Bold"/>
                </a:defRPr>
              </a:pPr>
              <a:endParaRPr kumimoji="0" sz="4135"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Kontrapunkt Bob Bold"/>
                <a:sym typeface="Kontrapunkt Bob Bold"/>
              </a:endParaRPr>
            </a:p>
          </p:txBody>
        </p:sp>
        <p:sp>
          <p:nvSpPr>
            <p:cNvPr id="17" name="Shape 1249"/>
            <p:cNvSpPr/>
            <p:nvPr/>
          </p:nvSpPr>
          <p:spPr>
            <a:xfrm>
              <a:off x="9908659" y="3902220"/>
              <a:ext cx="596165" cy="115493"/>
            </a:xfrm>
            <a:prstGeom prst="rect">
              <a:avLst/>
            </a:prstGeom>
            <a:solidFill>
              <a:srgbClr val="FFFFFF"/>
            </a:solidFill>
            <a:ln w="12700" cap="flat">
              <a:noFill/>
              <a:miter lim="400000"/>
            </a:ln>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100" b="1">
                  <a:latin typeface="Kontrapunkt Bob Bold"/>
                  <a:ea typeface="Kontrapunkt Bob Bold"/>
                  <a:cs typeface="Kontrapunkt Bob Bold"/>
                  <a:sym typeface="Kontrapunkt Bob Bold"/>
                </a:defRPr>
              </a:pPr>
              <a:endParaRPr kumimoji="0" sz="4135"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Kontrapunkt Bob Bold"/>
                <a:sym typeface="Kontrapunkt Bob Bold"/>
              </a:endParaRPr>
            </a:p>
          </p:txBody>
        </p:sp>
        <p:sp>
          <p:nvSpPr>
            <p:cNvPr id="18" name="Shape 1250"/>
            <p:cNvSpPr/>
            <p:nvPr/>
          </p:nvSpPr>
          <p:spPr>
            <a:xfrm>
              <a:off x="11100989" y="3902220"/>
              <a:ext cx="596166" cy="115493"/>
            </a:xfrm>
            <a:prstGeom prst="rect">
              <a:avLst/>
            </a:prstGeom>
            <a:solidFill>
              <a:srgbClr val="FFFFFF"/>
            </a:solidFill>
            <a:ln w="12700" cap="flat">
              <a:noFill/>
              <a:miter lim="400000"/>
            </a:ln>
            <a:effectLst/>
          </p:spPr>
          <p:txBody>
            <a:bodyPr wrap="square" lIns="67733" tIns="67733" rIns="67733" bIns="67733" numCol="1" anchor="ctr">
              <a:noAutofit/>
            </a:bodyPr>
            <a:p>
              <a:pPr marL="0" marR="0" lvl="0" indent="0" defTabSz="914400" eaLnBrk="1" fontAlgn="base" latinLnBrk="0" hangingPunct="1">
                <a:lnSpc>
                  <a:spcPct val="100000"/>
                </a:lnSpc>
                <a:spcBef>
                  <a:spcPct val="0"/>
                </a:spcBef>
                <a:spcAft>
                  <a:spcPct val="0"/>
                </a:spcAft>
                <a:buClrTx/>
                <a:buSzTx/>
                <a:buFontTx/>
                <a:buNone/>
                <a:defRPr sz="3100" b="1">
                  <a:latin typeface="Kontrapunkt Bob Bold"/>
                  <a:ea typeface="Kontrapunkt Bob Bold"/>
                  <a:cs typeface="Kontrapunkt Bob Bold"/>
                  <a:sym typeface="Kontrapunkt Bob Bold"/>
                </a:defRPr>
              </a:pPr>
              <a:endParaRPr kumimoji="0" sz="4135" b="1"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Kontrapunkt Bob Bold"/>
                <a:sym typeface="Kontrapunkt Bob Bold"/>
              </a:endParaRPr>
            </a:p>
          </p:txBody>
        </p:sp>
      </p:grpSp>
      <p:grpSp>
        <p:nvGrpSpPr>
          <p:cNvPr id="20" name="Group 1262"/>
          <p:cNvGrpSpPr/>
          <p:nvPr/>
        </p:nvGrpSpPr>
        <p:grpSpPr>
          <a:xfrm>
            <a:off x="1560213" y="3020039"/>
            <a:ext cx="1464272" cy="760237"/>
            <a:chOff x="0" y="0"/>
            <a:chExt cx="3154022" cy="1635267"/>
          </a:xfrm>
          <a:solidFill>
            <a:sysClr val="windowText" lastClr="000000">
              <a:lumMod val="50000"/>
              <a:lumOff val="50000"/>
            </a:sysClr>
          </a:solidFill>
        </p:grpSpPr>
        <p:sp>
          <p:nvSpPr>
            <p:cNvPr id="21" name="Shape 1260"/>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grpFill/>
            <a:ln w="12700" cap="flat">
              <a:noFill/>
              <a:miter lim="400000"/>
            </a:ln>
            <a:effectLst/>
          </p:spPr>
          <p:txBody>
            <a:bodyPr wrap="square" lIns="50800" tIns="50800" rIns="50800" bIns="50800"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sp>
          <p:nvSpPr>
            <p:cNvPr id="22" name="Shape 1261"/>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grpFill/>
            <a:ln w="12700" cap="flat">
              <a:noFill/>
              <a:miter lim="400000"/>
            </a:ln>
            <a:effectLst/>
          </p:spPr>
          <p:txBody>
            <a:bodyPr wrap="square" lIns="50800" tIns="50800" rIns="50800" bIns="50800"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grpSp>
      <p:grpSp>
        <p:nvGrpSpPr>
          <p:cNvPr id="23" name="Group 1267"/>
          <p:cNvGrpSpPr/>
          <p:nvPr/>
        </p:nvGrpSpPr>
        <p:grpSpPr>
          <a:xfrm rot="10800000" flipH="1">
            <a:off x="3316618" y="3540927"/>
            <a:ext cx="1464272" cy="760237"/>
            <a:chOff x="0" y="0"/>
            <a:chExt cx="3154022" cy="1635267"/>
          </a:xfrm>
          <a:solidFill>
            <a:sysClr val="windowText" lastClr="000000">
              <a:lumMod val="65000"/>
              <a:lumOff val="35000"/>
            </a:sysClr>
          </a:solidFill>
        </p:grpSpPr>
        <p:sp>
          <p:nvSpPr>
            <p:cNvPr id="24" name="Shape 1265"/>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grpFill/>
            <a:ln w="12700" cap="flat">
              <a:noFill/>
              <a:miter lim="400000"/>
            </a:ln>
            <a:effectLst/>
          </p:spPr>
          <p:txBody>
            <a:bodyPr wrap="square" lIns="50800" tIns="50800" rIns="50800" bIns="50800"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sp>
          <p:nvSpPr>
            <p:cNvPr id="19" name="Shape 1266"/>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grpFill/>
            <a:ln w="12700" cap="flat">
              <a:noFill/>
              <a:miter lim="400000"/>
            </a:ln>
            <a:effectLst/>
          </p:spPr>
          <p:txBody>
            <a:bodyPr wrap="square" lIns="50800" tIns="50800" rIns="50800" bIns="50800"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grpSp>
      <p:grpSp>
        <p:nvGrpSpPr>
          <p:cNvPr id="26" name="Group 1272"/>
          <p:cNvGrpSpPr/>
          <p:nvPr/>
        </p:nvGrpSpPr>
        <p:grpSpPr>
          <a:xfrm>
            <a:off x="5071052" y="3020039"/>
            <a:ext cx="1464272" cy="760237"/>
            <a:chOff x="0" y="0"/>
            <a:chExt cx="3154022" cy="1635267"/>
          </a:xfrm>
          <a:solidFill>
            <a:sysClr val="windowText" lastClr="000000">
              <a:lumMod val="75000"/>
              <a:lumOff val="25000"/>
            </a:sysClr>
          </a:solidFill>
        </p:grpSpPr>
        <p:sp>
          <p:nvSpPr>
            <p:cNvPr id="27" name="Shape 1270"/>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grpFill/>
            <a:ln w="12700" cap="flat">
              <a:noFill/>
              <a:miter lim="400000"/>
            </a:ln>
            <a:effectLst/>
          </p:spPr>
          <p:txBody>
            <a:bodyPr wrap="square" lIns="50800" tIns="50800" rIns="50800" bIns="50800"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sp>
          <p:nvSpPr>
            <p:cNvPr id="28" name="Shape 1271"/>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grpFill/>
            <a:ln w="12700" cap="flat">
              <a:noFill/>
              <a:miter lim="400000"/>
            </a:ln>
            <a:effectLst/>
          </p:spPr>
          <p:txBody>
            <a:bodyPr wrap="square" lIns="50800" tIns="50800" rIns="50800" bIns="50800"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grpSp>
      <p:grpSp>
        <p:nvGrpSpPr>
          <p:cNvPr id="29" name="Group 1277"/>
          <p:cNvGrpSpPr/>
          <p:nvPr/>
        </p:nvGrpSpPr>
        <p:grpSpPr>
          <a:xfrm rot="10800000" flipH="1">
            <a:off x="6830213" y="3540927"/>
            <a:ext cx="1464272" cy="760237"/>
            <a:chOff x="0" y="0"/>
            <a:chExt cx="3154022" cy="1635267"/>
          </a:xfrm>
          <a:solidFill>
            <a:sysClr val="windowText" lastClr="000000">
              <a:lumMod val="85000"/>
              <a:lumOff val="15000"/>
            </a:sysClr>
          </a:solidFill>
        </p:grpSpPr>
        <p:sp>
          <p:nvSpPr>
            <p:cNvPr id="30" name="Shape 1275"/>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grpFill/>
            <a:ln w="12700" cap="flat">
              <a:noFill/>
              <a:miter lim="400000"/>
            </a:ln>
            <a:effectLst/>
          </p:spPr>
          <p:txBody>
            <a:bodyPr wrap="square" lIns="50800" tIns="50800" rIns="50800" bIns="50800"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sp>
          <p:nvSpPr>
            <p:cNvPr id="31" name="Shape 1276"/>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grpFill/>
            <a:ln w="12700" cap="flat">
              <a:noFill/>
              <a:miter lim="400000"/>
            </a:ln>
            <a:effectLst/>
          </p:spPr>
          <p:txBody>
            <a:bodyPr wrap="square" lIns="50800" tIns="50800" rIns="50800" bIns="50800"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grpSp>
      <p:grpSp>
        <p:nvGrpSpPr>
          <p:cNvPr id="32" name="Group 1282"/>
          <p:cNvGrpSpPr/>
          <p:nvPr/>
        </p:nvGrpSpPr>
        <p:grpSpPr>
          <a:xfrm>
            <a:off x="8578064" y="3020039"/>
            <a:ext cx="1464272" cy="760237"/>
            <a:chOff x="0" y="0"/>
            <a:chExt cx="3154022" cy="1635267"/>
          </a:xfrm>
          <a:solidFill>
            <a:srgbClr val="C00000"/>
          </a:solidFill>
        </p:grpSpPr>
        <p:sp>
          <p:nvSpPr>
            <p:cNvPr id="33" name="Shape 1280"/>
            <p:cNvSpPr/>
            <p:nvPr/>
          </p:nvSpPr>
          <p:spPr>
            <a:xfrm rot="21600000">
              <a:off x="0" y="0"/>
              <a:ext cx="775809" cy="1150325"/>
            </a:xfrm>
            <a:custGeom>
              <a:avLst/>
              <a:gdLst/>
              <a:ahLst/>
              <a:cxnLst>
                <a:cxn ang="0">
                  <a:pos x="wd2" y="hd2"/>
                </a:cxn>
                <a:cxn ang="5400000">
                  <a:pos x="wd2" y="hd2"/>
                </a:cxn>
                <a:cxn ang="10800000">
                  <a:pos x="wd2" y="hd2"/>
                </a:cxn>
                <a:cxn ang="16200000">
                  <a:pos x="wd2" y="hd2"/>
                </a:cxn>
              </a:cxnLst>
              <a:rect l="0" t="0" r="r" b="b"/>
              <a:pathLst>
                <a:path w="20197" h="20561" extrusionOk="0">
                  <a:moveTo>
                    <a:pt x="14114" y="20561"/>
                  </a:moveTo>
                  <a:cubicBezTo>
                    <a:pt x="4792" y="19243"/>
                    <a:pt x="-1403" y="13631"/>
                    <a:pt x="274" y="8032"/>
                  </a:cubicBezTo>
                  <a:cubicBezTo>
                    <a:pt x="1956" y="2433"/>
                    <a:pt x="10875" y="-1039"/>
                    <a:pt x="20197" y="279"/>
                  </a:cubicBezTo>
                  <a:cubicBezTo>
                    <a:pt x="20197" y="279"/>
                    <a:pt x="14114" y="20561"/>
                    <a:pt x="14114" y="20561"/>
                  </a:cubicBezTo>
                  <a:close/>
                </a:path>
              </a:pathLst>
            </a:custGeom>
            <a:grpFill/>
            <a:ln w="12700" cap="flat">
              <a:noFill/>
              <a:miter lim="400000"/>
            </a:ln>
            <a:effectLst/>
          </p:spPr>
          <p:txBody>
            <a:bodyPr wrap="square" lIns="50800" tIns="50800" rIns="50800" bIns="50800"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sp>
          <p:nvSpPr>
            <p:cNvPr id="34" name="Shape 1281"/>
            <p:cNvSpPr/>
            <p:nvPr/>
          </p:nvSpPr>
          <p:spPr>
            <a:xfrm>
              <a:off x="839287" y="60428"/>
              <a:ext cx="2314736" cy="1574840"/>
            </a:xfrm>
            <a:custGeom>
              <a:avLst/>
              <a:gdLst/>
              <a:ahLst/>
              <a:cxnLst>
                <a:cxn ang="0">
                  <a:pos x="wd2" y="hd2"/>
                </a:cxn>
                <a:cxn ang="5400000">
                  <a:pos x="wd2" y="hd2"/>
                </a:cxn>
                <a:cxn ang="10800000">
                  <a:pos x="wd2" y="hd2"/>
                </a:cxn>
                <a:cxn ang="16200000">
                  <a:pos x="wd2" y="hd2"/>
                </a:cxn>
              </a:cxnLst>
              <a:rect l="0" t="0" r="r" b="b"/>
              <a:pathLst>
                <a:path w="21146" h="21274" extrusionOk="0">
                  <a:moveTo>
                    <a:pt x="0" y="16030"/>
                  </a:moveTo>
                  <a:cubicBezTo>
                    <a:pt x="5" y="16003"/>
                    <a:pt x="2233" y="17535"/>
                    <a:pt x="5230" y="18906"/>
                  </a:cubicBezTo>
                  <a:cubicBezTo>
                    <a:pt x="8206" y="20294"/>
                    <a:pt x="11949" y="21521"/>
                    <a:pt x="14514" y="21231"/>
                  </a:cubicBezTo>
                  <a:cubicBezTo>
                    <a:pt x="18450" y="20817"/>
                    <a:pt x="20412" y="18334"/>
                    <a:pt x="20968" y="14141"/>
                  </a:cubicBezTo>
                  <a:cubicBezTo>
                    <a:pt x="20974" y="14091"/>
                    <a:pt x="20982" y="14038"/>
                    <a:pt x="20989" y="13985"/>
                  </a:cubicBezTo>
                  <a:cubicBezTo>
                    <a:pt x="21600" y="9813"/>
                    <a:pt x="20460" y="6384"/>
                    <a:pt x="16957" y="3703"/>
                  </a:cubicBezTo>
                  <a:cubicBezTo>
                    <a:pt x="14676" y="1937"/>
                    <a:pt x="10910" y="877"/>
                    <a:pt x="7805" y="412"/>
                  </a:cubicBezTo>
                  <a:cubicBezTo>
                    <a:pt x="4688" y="-79"/>
                    <a:pt x="2230" y="25"/>
                    <a:pt x="2233" y="0"/>
                  </a:cubicBezTo>
                  <a:cubicBezTo>
                    <a:pt x="1356" y="6292"/>
                    <a:pt x="745" y="10673"/>
                    <a:pt x="0" y="16030"/>
                  </a:cubicBezTo>
                </a:path>
              </a:pathLst>
            </a:custGeom>
            <a:grpFill/>
            <a:ln w="12700" cap="flat">
              <a:noFill/>
              <a:miter lim="400000"/>
            </a:ln>
            <a:effectLst/>
          </p:spPr>
          <p:txBody>
            <a:bodyPr wrap="square" lIns="50800" tIns="50800" rIns="50800" bIns="50800" numCol="1" anchor="ctr">
              <a:noAutofit/>
            </a:bodyPr>
            <a:p>
              <a:pPr marL="0" marR="0" lvl="0" indent="0" defTabSz="914400" eaLnBrk="1" fontAlgn="base" latinLnBrk="0" hangingPunct="1">
                <a:lnSpc>
                  <a:spcPct val="100000"/>
                </a:lnSpc>
                <a:spcBef>
                  <a:spcPct val="0"/>
                </a:spcBef>
                <a:spcAft>
                  <a:spcPct val="0"/>
                </a:spcAft>
                <a:buClrTx/>
                <a:buSzTx/>
                <a:buFontTx/>
                <a:buNone/>
                <a:defRPr sz="3200">
                  <a:solidFill>
                    <a:srgbClr val="FFFFFF"/>
                  </a:solidFill>
                  <a:latin typeface="Helvetica Light"/>
                  <a:ea typeface="Helvetica Light"/>
                  <a:cs typeface="Helvetica Light"/>
                  <a:sym typeface="Helvetica Light"/>
                </a:defRPr>
              </a:pPr>
              <a:endParaRPr kumimoji="0" sz="426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Helvetica Light"/>
                <a:sym typeface="Helvetica Light"/>
              </a:endParaRPr>
            </a:p>
          </p:txBody>
        </p:sp>
      </p:grpSp>
      <p:sp>
        <p:nvSpPr>
          <p:cNvPr id="36" name="TextBox 47"/>
          <p:cNvSpPr txBox="1"/>
          <p:nvPr/>
        </p:nvSpPr>
        <p:spPr>
          <a:xfrm>
            <a:off x="1560705" y="2015410"/>
            <a:ext cx="2912608" cy="430530"/>
          </a:xfrm>
          <a:prstGeom prst="rect">
            <a:avLst/>
          </a:prstGeom>
          <a:noFill/>
        </p:spPr>
        <p:txBody>
          <a:bodyPr wrap="square" lIns="0" tIns="0" rIns="0" bIns="0" rtlCol="0">
            <a:spAutoFit/>
          </a:bodyPr>
          <a:p>
            <a:pPr fontAlgn="base">
              <a:spcBef>
                <a:spcPct val="0"/>
              </a:spcBef>
              <a:spcAft>
                <a:spcPct val="0"/>
              </a:spcAft>
            </a:pPr>
            <a:r>
              <a:rPr kumimoji="1" lang="en-US" sz="1400" dirty="0">
                <a:solidFill>
                  <a:srgbClr val="122B6A"/>
                </a:solidFill>
                <a:latin typeface="微软雅黑" panose="020B0503020204020204" pitchFamily="34" charset="-122"/>
                <a:ea typeface="微软雅黑" panose="020B0503020204020204" pitchFamily="34" charset="-122"/>
              </a:rPr>
              <a:t>1</a:t>
            </a:r>
            <a:r>
              <a:rPr kumimoji="1" lang="zh-CN" altLang="en-US" sz="1400" dirty="0">
                <a:solidFill>
                  <a:srgbClr val="122B6A"/>
                </a:solidFill>
                <a:latin typeface="微软雅黑" panose="020B0503020204020204" pitchFamily="34" charset="-122"/>
                <a:ea typeface="微软雅黑" panose="020B0503020204020204" pitchFamily="34" charset="-122"/>
              </a:rPr>
              <a:t>月，</a:t>
            </a:r>
            <a:r>
              <a:rPr kumimoji="1" lang="zh-CN" altLang="en-US" sz="1400" dirty="0">
                <a:solidFill>
                  <a:srgbClr val="122B6A"/>
                </a:solidFill>
                <a:latin typeface="微软雅黑" panose="020B0503020204020204" pitchFamily="34" charset="-122"/>
                <a:ea typeface="微软雅黑" panose="020B0503020204020204" pitchFamily="34" charset="-122"/>
                <a:sym typeface="+mn-ea"/>
              </a:rPr>
              <a:t>中国软协项目管理专委会设立</a:t>
            </a:r>
            <a:endParaRPr kumimoji="1" lang="zh-CN" altLang="en-US" sz="1400" dirty="0">
              <a:solidFill>
                <a:srgbClr val="122B6A"/>
              </a:solidFill>
              <a:latin typeface="微软雅黑" panose="020B0503020204020204" pitchFamily="34" charset="-122"/>
              <a:ea typeface="微软雅黑" panose="020B0503020204020204" pitchFamily="34" charset="-122"/>
            </a:endParaRPr>
          </a:p>
          <a:p>
            <a:pPr fontAlgn="base">
              <a:spcBef>
                <a:spcPct val="0"/>
              </a:spcBef>
              <a:spcAft>
                <a:spcPct val="0"/>
              </a:spcAft>
            </a:pPr>
            <a:r>
              <a:rPr kumimoji="1" lang="zh-CN" altLang="en-US" sz="1400" dirty="0">
                <a:solidFill>
                  <a:srgbClr val="122B6A"/>
                </a:solidFill>
                <a:latin typeface="微软雅黑" panose="020B0503020204020204" pitchFamily="34" charset="-122"/>
                <a:ea typeface="微软雅黑" panose="020B0503020204020204" pitchFamily="34" charset="-122"/>
              </a:rPr>
              <a:t>软件项目管理标准簇</a:t>
            </a:r>
            <a:r>
              <a:rPr kumimoji="1" lang="zh-CN" altLang="en-US" sz="1400" dirty="0">
                <a:solidFill>
                  <a:srgbClr val="122B6A"/>
                </a:solidFill>
                <a:latin typeface="微软雅黑" panose="020B0503020204020204" pitchFamily="34" charset="-122"/>
                <a:ea typeface="微软雅黑" panose="020B0503020204020204" pitchFamily="34" charset="-122"/>
              </a:rPr>
              <a:t>首发</a:t>
            </a:r>
            <a:endParaRPr kumimoji="1" lang="zh-CN" altLang="en-US" sz="1400" dirty="0">
              <a:solidFill>
                <a:srgbClr val="122B6A"/>
              </a:solidFill>
              <a:latin typeface="微软雅黑" panose="020B0503020204020204" pitchFamily="34" charset="-122"/>
              <a:ea typeface="微软雅黑" panose="020B0503020204020204" pitchFamily="34" charset="-122"/>
            </a:endParaRPr>
          </a:p>
        </p:txBody>
      </p:sp>
      <p:sp>
        <p:nvSpPr>
          <p:cNvPr id="37" name="TextBox 48"/>
          <p:cNvSpPr txBox="1"/>
          <p:nvPr/>
        </p:nvSpPr>
        <p:spPr>
          <a:xfrm>
            <a:off x="1560704" y="1700809"/>
            <a:ext cx="2414652" cy="328930"/>
          </a:xfrm>
          <a:prstGeom prst="rect">
            <a:avLst/>
          </a:prstGeom>
          <a:noFill/>
        </p:spPr>
        <p:txBody>
          <a:bodyPr wrap="square" lIns="0" tIns="0" rIns="0" bIns="0" rtlCol="0">
            <a:spAutoFit/>
          </a:bodyPr>
          <a:p>
            <a:pPr fontAlgn="base">
              <a:spcBef>
                <a:spcPct val="0"/>
              </a:spcBef>
              <a:spcAft>
                <a:spcPct val="0"/>
              </a:spcAft>
            </a:pPr>
            <a:r>
              <a:rPr lang="en-US" altLang="zh-CN" sz="2135" b="1" dirty="0">
                <a:solidFill>
                  <a:prstClr val="black">
                    <a:lumMod val="50000"/>
                    <a:lumOff val="50000"/>
                  </a:prstClr>
                </a:solidFill>
                <a:latin typeface="微软雅黑" panose="020B0503020204020204" pitchFamily="34" charset="-122"/>
                <a:ea typeface="微软雅黑" panose="020B0503020204020204" pitchFamily="34" charset="-122"/>
              </a:rPr>
              <a:t>2019</a:t>
            </a:r>
            <a:endParaRPr lang="en-GB" sz="2135" b="1" dirty="0">
              <a:solidFill>
                <a:prstClr val="black">
                  <a:lumMod val="50000"/>
                  <a:lumOff val="50000"/>
                </a:prstClr>
              </a:solidFill>
              <a:latin typeface="微软雅黑" panose="020B0503020204020204" pitchFamily="34" charset="-122"/>
              <a:ea typeface="微软雅黑" panose="020B0503020204020204" pitchFamily="34" charset="-122"/>
            </a:endParaRPr>
          </a:p>
        </p:txBody>
      </p:sp>
      <p:sp>
        <p:nvSpPr>
          <p:cNvPr id="38" name="Rectangle 137"/>
          <p:cNvSpPr/>
          <p:nvPr/>
        </p:nvSpPr>
        <p:spPr>
          <a:xfrm rot="594578">
            <a:off x="2040626" y="3271065"/>
            <a:ext cx="890271" cy="276860"/>
          </a:xfrm>
          <a:prstGeom prst="rect">
            <a:avLst/>
          </a:prstGeom>
        </p:spPr>
        <p:txBody>
          <a:bodyPr wrap="square" lIns="93084" tIns="46541" rIns="93084" bIns="46541">
            <a:spAutoFit/>
          </a:bodyPr>
          <a:p>
            <a:pPr algn="ctr" fontAlgn="base">
              <a:spcBef>
                <a:spcPct val="0"/>
              </a:spcBef>
              <a:spcAft>
                <a:spcPct val="0"/>
              </a:spcAft>
            </a:pPr>
            <a:r>
              <a:rPr lang="en-US" sz="1200" b="1" dirty="0">
                <a:solidFill>
                  <a:prstClr val="white"/>
                </a:solidFill>
                <a:latin typeface="微软雅黑" panose="020B0503020204020204" pitchFamily="34" charset="-122"/>
                <a:ea typeface="微软雅黑" panose="020B0503020204020204" pitchFamily="34" charset="-122"/>
              </a:rPr>
              <a:t>2019</a:t>
            </a:r>
            <a:endParaRPr lang="en-US" sz="1200" b="1" dirty="0">
              <a:solidFill>
                <a:prstClr val="white"/>
              </a:solidFill>
              <a:latin typeface="微软雅黑" panose="020B0503020204020204" pitchFamily="34" charset="-122"/>
              <a:ea typeface="微软雅黑" panose="020B0503020204020204" pitchFamily="34" charset="-122"/>
            </a:endParaRPr>
          </a:p>
        </p:txBody>
      </p:sp>
      <p:sp>
        <p:nvSpPr>
          <p:cNvPr id="39" name="Rectangle 142"/>
          <p:cNvSpPr/>
          <p:nvPr/>
        </p:nvSpPr>
        <p:spPr>
          <a:xfrm rot="20856684">
            <a:off x="3787558" y="3743966"/>
            <a:ext cx="890271" cy="276860"/>
          </a:xfrm>
          <a:prstGeom prst="rect">
            <a:avLst/>
          </a:prstGeom>
        </p:spPr>
        <p:txBody>
          <a:bodyPr wrap="square" lIns="93084" tIns="46541" rIns="93084" bIns="46541">
            <a:spAutoFit/>
          </a:bodyPr>
          <a:p>
            <a:pPr algn="ctr" fontAlgn="base">
              <a:spcBef>
                <a:spcPct val="0"/>
              </a:spcBef>
              <a:spcAft>
                <a:spcPct val="0"/>
              </a:spcAft>
            </a:pPr>
            <a:r>
              <a:rPr lang="en-US" sz="1200" b="1" dirty="0">
                <a:solidFill>
                  <a:prstClr val="white"/>
                </a:solidFill>
                <a:latin typeface="微软雅黑" panose="020B0503020204020204" pitchFamily="34" charset="-122"/>
                <a:ea typeface="微软雅黑" panose="020B0503020204020204" pitchFamily="34" charset="-122"/>
              </a:rPr>
              <a:t>2019</a:t>
            </a:r>
            <a:endParaRPr lang="en-US" sz="1200" b="1" dirty="0">
              <a:solidFill>
                <a:prstClr val="white"/>
              </a:solidFill>
              <a:latin typeface="微软雅黑" panose="020B0503020204020204" pitchFamily="34" charset="-122"/>
              <a:ea typeface="微软雅黑" panose="020B0503020204020204" pitchFamily="34" charset="-122"/>
            </a:endParaRPr>
          </a:p>
        </p:txBody>
      </p:sp>
      <p:sp>
        <p:nvSpPr>
          <p:cNvPr id="40" name="Rectangle 143"/>
          <p:cNvSpPr/>
          <p:nvPr/>
        </p:nvSpPr>
        <p:spPr>
          <a:xfrm rot="630609">
            <a:off x="5563886" y="3275616"/>
            <a:ext cx="890271" cy="276860"/>
          </a:xfrm>
          <a:prstGeom prst="rect">
            <a:avLst/>
          </a:prstGeom>
        </p:spPr>
        <p:txBody>
          <a:bodyPr wrap="square" lIns="93084" tIns="46541" rIns="93084" bIns="46541">
            <a:spAutoFit/>
          </a:bodyPr>
          <a:p>
            <a:pPr algn="ctr" fontAlgn="base">
              <a:spcBef>
                <a:spcPct val="0"/>
              </a:spcBef>
              <a:spcAft>
                <a:spcPct val="0"/>
              </a:spcAft>
            </a:pPr>
            <a:r>
              <a:rPr lang="en-US" sz="1200" b="1" dirty="0">
                <a:solidFill>
                  <a:prstClr val="white"/>
                </a:solidFill>
                <a:latin typeface="微软雅黑" panose="020B0503020204020204" pitchFamily="34" charset="-122"/>
                <a:ea typeface="微软雅黑" panose="020B0503020204020204" pitchFamily="34" charset="-122"/>
              </a:rPr>
              <a:t>2020</a:t>
            </a:r>
            <a:endParaRPr lang="en-US" sz="1200" b="1" dirty="0">
              <a:solidFill>
                <a:prstClr val="white"/>
              </a:solidFill>
              <a:latin typeface="微软雅黑" panose="020B0503020204020204" pitchFamily="34" charset="-122"/>
              <a:ea typeface="微软雅黑" panose="020B0503020204020204" pitchFamily="34" charset="-122"/>
            </a:endParaRPr>
          </a:p>
        </p:txBody>
      </p:sp>
      <p:sp>
        <p:nvSpPr>
          <p:cNvPr id="41" name="Rectangle 144"/>
          <p:cNvSpPr/>
          <p:nvPr/>
        </p:nvSpPr>
        <p:spPr>
          <a:xfrm rot="20816511">
            <a:off x="7318171" y="3735588"/>
            <a:ext cx="890271" cy="276860"/>
          </a:xfrm>
          <a:prstGeom prst="rect">
            <a:avLst/>
          </a:prstGeom>
        </p:spPr>
        <p:txBody>
          <a:bodyPr wrap="square" lIns="93084" tIns="46541" rIns="93084" bIns="46541">
            <a:spAutoFit/>
          </a:bodyPr>
          <a:p>
            <a:pPr algn="ctr" fontAlgn="base">
              <a:spcBef>
                <a:spcPct val="0"/>
              </a:spcBef>
              <a:spcAft>
                <a:spcPct val="0"/>
              </a:spcAft>
            </a:pPr>
            <a:r>
              <a:rPr lang="en-US" sz="1200" b="1" dirty="0">
                <a:solidFill>
                  <a:prstClr val="white"/>
                </a:solidFill>
                <a:latin typeface="微软雅黑" panose="020B0503020204020204" pitchFamily="34" charset="-122"/>
                <a:ea typeface="微软雅黑" panose="020B0503020204020204" pitchFamily="34" charset="-122"/>
              </a:rPr>
              <a:t>2021</a:t>
            </a:r>
            <a:endParaRPr lang="en-US" sz="1200" b="1" dirty="0">
              <a:solidFill>
                <a:prstClr val="white"/>
              </a:solidFill>
              <a:latin typeface="微软雅黑" panose="020B0503020204020204" pitchFamily="34" charset="-122"/>
              <a:ea typeface="微软雅黑" panose="020B0503020204020204" pitchFamily="34" charset="-122"/>
            </a:endParaRPr>
          </a:p>
        </p:txBody>
      </p:sp>
      <p:sp>
        <p:nvSpPr>
          <p:cNvPr id="42" name="Rectangle 145"/>
          <p:cNvSpPr/>
          <p:nvPr/>
        </p:nvSpPr>
        <p:spPr>
          <a:xfrm rot="847487">
            <a:off x="9079067" y="3254857"/>
            <a:ext cx="890271" cy="278657"/>
          </a:xfrm>
          <a:prstGeom prst="rect">
            <a:avLst/>
          </a:prstGeom>
        </p:spPr>
        <p:txBody>
          <a:bodyPr wrap="square" lIns="93084" tIns="46541" rIns="93084" bIns="46541">
            <a:spAutoFit/>
          </a:bodyPr>
          <a:p>
            <a:pPr algn="ctr" fontAlgn="base">
              <a:spcBef>
                <a:spcPct val="0"/>
              </a:spcBef>
              <a:spcAft>
                <a:spcPct val="0"/>
              </a:spcAft>
            </a:pPr>
            <a:r>
              <a:rPr lang="en-US" sz="1200" b="1" dirty="0">
                <a:solidFill>
                  <a:prstClr val="white"/>
                </a:solidFill>
                <a:latin typeface="微软雅黑" panose="020B0503020204020204" pitchFamily="34" charset="-122"/>
                <a:ea typeface="微软雅黑" panose="020B0503020204020204" pitchFamily="34" charset="-122"/>
              </a:rPr>
              <a:t>2021</a:t>
            </a:r>
            <a:endParaRPr lang="en-US" sz="1200" b="1" dirty="0">
              <a:solidFill>
                <a:prstClr val="white"/>
              </a:solidFill>
              <a:latin typeface="微软雅黑" panose="020B0503020204020204" pitchFamily="34" charset="-122"/>
              <a:ea typeface="微软雅黑" panose="020B0503020204020204" pitchFamily="34" charset="-122"/>
            </a:endParaRPr>
          </a:p>
        </p:txBody>
      </p:sp>
      <p:sp>
        <p:nvSpPr>
          <p:cNvPr id="45" name="TextBox 56"/>
          <p:cNvSpPr txBox="1"/>
          <p:nvPr/>
        </p:nvSpPr>
        <p:spPr>
          <a:xfrm>
            <a:off x="3286760" y="5121275"/>
            <a:ext cx="2258695" cy="430530"/>
          </a:xfrm>
          <a:prstGeom prst="rect">
            <a:avLst/>
          </a:prstGeom>
          <a:noFill/>
        </p:spPr>
        <p:txBody>
          <a:bodyPr wrap="square" lIns="0" tIns="0" rIns="0" bIns="0" rtlCol="0">
            <a:spAutoFit/>
          </a:bodyPr>
          <a:p>
            <a:pPr fontAlgn="base">
              <a:spcBef>
                <a:spcPct val="0"/>
              </a:spcBef>
              <a:spcAft>
                <a:spcPct val="0"/>
              </a:spcAft>
            </a:pPr>
            <a:r>
              <a:rPr kumimoji="1" lang="en-US" sz="1400" dirty="0">
                <a:solidFill>
                  <a:srgbClr val="122B6A"/>
                </a:solidFill>
                <a:latin typeface="微软雅黑" panose="020B0503020204020204" pitchFamily="34" charset="-122"/>
                <a:ea typeface="微软雅黑" panose="020B0503020204020204" pitchFamily="34" charset="-122"/>
              </a:rPr>
              <a:t>6</a:t>
            </a:r>
            <a:r>
              <a:rPr kumimoji="1" lang="zh-CN" altLang="en-US" sz="1400" dirty="0">
                <a:solidFill>
                  <a:srgbClr val="122B6A"/>
                </a:solidFill>
                <a:latin typeface="微软雅黑" panose="020B0503020204020204" pitchFamily="34" charset="-122"/>
                <a:ea typeface="微软雅黑" panose="020B0503020204020204" pitchFamily="34" charset="-122"/>
              </a:rPr>
              <a:t>月，正式发布软件及信息服务业项目管理能力服务</a:t>
            </a:r>
            <a:r>
              <a:rPr kumimoji="1" lang="zh-CN" altLang="en-US" sz="1400" dirty="0">
                <a:solidFill>
                  <a:srgbClr val="122B6A"/>
                </a:solidFill>
                <a:latin typeface="微软雅黑" panose="020B0503020204020204" pitchFamily="34" charset="-122"/>
                <a:ea typeface="微软雅黑" panose="020B0503020204020204" pitchFamily="34" charset="-122"/>
              </a:rPr>
              <a:t>体系</a:t>
            </a:r>
            <a:endParaRPr kumimoji="1" lang="zh-CN" altLang="en-US" sz="1400" dirty="0">
              <a:solidFill>
                <a:srgbClr val="122B6A"/>
              </a:solidFill>
              <a:latin typeface="微软雅黑" panose="020B0503020204020204" pitchFamily="34" charset="-122"/>
              <a:ea typeface="微软雅黑" panose="020B0503020204020204" pitchFamily="34" charset="-122"/>
            </a:endParaRPr>
          </a:p>
        </p:txBody>
      </p:sp>
      <p:sp>
        <p:nvSpPr>
          <p:cNvPr id="46" name="TextBox 57"/>
          <p:cNvSpPr txBox="1"/>
          <p:nvPr/>
        </p:nvSpPr>
        <p:spPr>
          <a:xfrm>
            <a:off x="3286539" y="4773150"/>
            <a:ext cx="2414652" cy="328930"/>
          </a:xfrm>
          <a:prstGeom prst="rect">
            <a:avLst/>
          </a:prstGeom>
          <a:noFill/>
        </p:spPr>
        <p:txBody>
          <a:bodyPr wrap="square" lIns="0" tIns="0" rIns="0" bIns="0" rtlCol="0">
            <a:spAutoFit/>
          </a:bodyPr>
          <a:p>
            <a:pPr fontAlgn="base">
              <a:spcBef>
                <a:spcPct val="0"/>
              </a:spcBef>
              <a:spcAft>
                <a:spcPct val="0"/>
              </a:spcAft>
            </a:pPr>
            <a:r>
              <a:rPr lang="en-US" altLang="zh-CN" sz="2135" b="1" dirty="0">
                <a:solidFill>
                  <a:prstClr val="black">
                    <a:lumMod val="65000"/>
                    <a:lumOff val="35000"/>
                  </a:prstClr>
                </a:solidFill>
                <a:latin typeface="微软雅黑" panose="020B0503020204020204" pitchFamily="34" charset="-122"/>
                <a:ea typeface="微软雅黑" panose="020B0503020204020204" pitchFamily="34" charset="-122"/>
              </a:rPr>
              <a:t>2019</a:t>
            </a:r>
            <a:endParaRPr lang="en-GB" sz="2135" b="1" dirty="0">
              <a:solidFill>
                <a:prstClr val="black">
                  <a:lumMod val="65000"/>
                  <a:lumOff val="35000"/>
                </a:prstClr>
              </a:solidFill>
              <a:latin typeface="微软雅黑" panose="020B0503020204020204" pitchFamily="34" charset="-122"/>
              <a:ea typeface="微软雅黑" panose="020B0503020204020204" pitchFamily="34" charset="-122"/>
            </a:endParaRPr>
          </a:p>
        </p:txBody>
      </p:sp>
      <p:sp>
        <p:nvSpPr>
          <p:cNvPr id="47" name="TextBox 58"/>
          <p:cNvSpPr txBox="1"/>
          <p:nvPr/>
        </p:nvSpPr>
        <p:spPr>
          <a:xfrm>
            <a:off x="5046345" y="2015490"/>
            <a:ext cx="2542540" cy="430530"/>
          </a:xfrm>
          <a:prstGeom prst="rect">
            <a:avLst/>
          </a:prstGeom>
          <a:noFill/>
        </p:spPr>
        <p:txBody>
          <a:bodyPr wrap="square" lIns="0" tIns="0" rIns="0" bIns="0" rtlCol="0">
            <a:spAutoFit/>
          </a:bodyPr>
          <a:p>
            <a:pPr fontAlgn="base">
              <a:spcBef>
                <a:spcPct val="0"/>
              </a:spcBef>
              <a:spcAft>
                <a:spcPct val="0"/>
              </a:spcAft>
            </a:pPr>
            <a:r>
              <a:rPr kumimoji="1" lang="en-US" sz="1400" dirty="0">
                <a:solidFill>
                  <a:srgbClr val="122B6A"/>
                </a:solidFill>
                <a:latin typeface="微软雅黑" panose="020B0503020204020204" pitchFamily="34" charset="-122"/>
                <a:ea typeface="微软雅黑" panose="020B0503020204020204" pitchFamily="34" charset="-122"/>
              </a:rPr>
              <a:t>1</a:t>
            </a:r>
            <a:r>
              <a:rPr kumimoji="1" lang="zh-CN" altLang="en-US" sz="1400" dirty="0">
                <a:solidFill>
                  <a:srgbClr val="122B6A"/>
                </a:solidFill>
                <a:latin typeface="微软雅黑" panose="020B0503020204020204" pitchFamily="34" charset="-122"/>
                <a:ea typeface="微软雅黑" panose="020B0503020204020204" pitchFamily="34" charset="-122"/>
              </a:rPr>
              <a:t>月，发布软件及信息服务业企业的项目管理能力评价</a:t>
            </a:r>
            <a:r>
              <a:rPr kumimoji="1" lang="zh-CN" altLang="en-US" sz="1400" dirty="0">
                <a:solidFill>
                  <a:srgbClr val="122B6A"/>
                </a:solidFill>
                <a:latin typeface="微软雅黑" panose="020B0503020204020204" pitchFamily="34" charset="-122"/>
                <a:ea typeface="微软雅黑" panose="020B0503020204020204" pitchFamily="34" charset="-122"/>
              </a:rPr>
              <a:t>标准</a:t>
            </a:r>
            <a:endParaRPr kumimoji="1" lang="zh-CN" altLang="en-US" sz="1400" dirty="0">
              <a:solidFill>
                <a:srgbClr val="122B6A"/>
              </a:solidFill>
              <a:latin typeface="微软雅黑" panose="020B0503020204020204" pitchFamily="34" charset="-122"/>
              <a:ea typeface="微软雅黑" panose="020B0503020204020204" pitchFamily="34" charset="-122"/>
            </a:endParaRPr>
          </a:p>
        </p:txBody>
      </p:sp>
      <p:sp>
        <p:nvSpPr>
          <p:cNvPr id="48" name="TextBox 59"/>
          <p:cNvSpPr txBox="1"/>
          <p:nvPr/>
        </p:nvSpPr>
        <p:spPr>
          <a:xfrm>
            <a:off x="5046503" y="1700809"/>
            <a:ext cx="2414652" cy="328930"/>
          </a:xfrm>
          <a:prstGeom prst="rect">
            <a:avLst/>
          </a:prstGeom>
          <a:noFill/>
        </p:spPr>
        <p:txBody>
          <a:bodyPr wrap="square" lIns="0" tIns="0" rIns="0" bIns="0" rtlCol="0">
            <a:spAutoFit/>
          </a:bodyPr>
          <a:p>
            <a:pPr fontAlgn="base">
              <a:spcBef>
                <a:spcPct val="0"/>
              </a:spcBef>
              <a:spcAft>
                <a:spcPct val="0"/>
              </a:spcAft>
            </a:pPr>
            <a:r>
              <a:rPr lang="en-US" altLang="zh-CN" sz="2135" b="1" dirty="0">
                <a:solidFill>
                  <a:prstClr val="black">
                    <a:lumMod val="75000"/>
                    <a:lumOff val="25000"/>
                  </a:prstClr>
                </a:solidFill>
                <a:latin typeface="微软雅黑" panose="020B0503020204020204" pitchFamily="34" charset="-122"/>
                <a:ea typeface="微软雅黑" panose="020B0503020204020204" pitchFamily="34" charset="-122"/>
              </a:rPr>
              <a:t>2020</a:t>
            </a:r>
            <a:endParaRPr lang="en-GB" sz="2135" b="1"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49" name="TextBox 60"/>
          <p:cNvSpPr txBox="1"/>
          <p:nvPr/>
        </p:nvSpPr>
        <p:spPr>
          <a:xfrm>
            <a:off x="6813272" y="5121239"/>
            <a:ext cx="2912608" cy="645795"/>
          </a:xfrm>
          <a:prstGeom prst="rect">
            <a:avLst/>
          </a:prstGeom>
          <a:noFill/>
        </p:spPr>
        <p:txBody>
          <a:bodyPr wrap="square" lIns="0" tIns="0" rIns="0" bIns="0" rtlCol="0">
            <a:spAutoFit/>
          </a:bodyPr>
          <a:p>
            <a:pPr fontAlgn="base">
              <a:spcBef>
                <a:spcPct val="0"/>
              </a:spcBef>
              <a:spcAft>
                <a:spcPct val="0"/>
              </a:spcAft>
            </a:pPr>
            <a:r>
              <a:rPr kumimoji="1" lang="en-US" altLang="zh-CN" sz="1400" dirty="0">
                <a:solidFill>
                  <a:srgbClr val="122B6A"/>
                </a:solidFill>
                <a:latin typeface="微软雅黑" panose="020B0503020204020204" pitchFamily="34" charset="-122"/>
                <a:ea typeface="微软雅黑" panose="020B0503020204020204" pitchFamily="34" charset="-122"/>
              </a:rPr>
              <a:t>8</a:t>
            </a:r>
            <a:r>
              <a:rPr kumimoji="1" lang="zh-CN" altLang="en-US" sz="1400" dirty="0">
                <a:solidFill>
                  <a:srgbClr val="122B6A"/>
                </a:solidFill>
                <a:latin typeface="微软雅黑" panose="020B0503020204020204" pitchFamily="34" charset="-122"/>
                <a:ea typeface="微软雅黑" panose="020B0503020204020204" pitchFamily="34" charset="-122"/>
              </a:rPr>
              <a:t>月，发布软件及信息服务业企业的项目管理能力</a:t>
            </a:r>
            <a:r>
              <a:rPr kumimoji="1" lang="zh-CN" altLang="en-US" sz="1400" dirty="0">
                <a:solidFill>
                  <a:srgbClr val="122B6A"/>
                </a:solidFill>
                <a:latin typeface="微软雅黑" panose="020B0503020204020204" pitchFamily="34" charset="-122"/>
                <a:ea typeface="微软雅黑" panose="020B0503020204020204" pitchFamily="34" charset="-122"/>
              </a:rPr>
              <a:t>评估体系</a:t>
            </a:r>
            <a:endParaRPr kumimoji="1" lang="zh-CN" altLang="en-US" sz="1400" dirty="0">
              <a:solidFill>
                <a:srgbClr val="122B6A"/>
              </a:solidFill>
              <a:latin typeface="微软雅黑" panose="020B0503020204020204" pitchFamily="34" charset="-122"/>
              <a:ea typeface="微软雅黑" panose="020B0503020204020204" pitchFamily="34" charset="-122"/>
            </a:endParaRPr>
          </a:p>
          <a:p>
            <a:pPr fontAlgn="base">
              <a:spcBef>
                <a:spcPct val="0"/>
              </a:spcBef>
              <a:spcAft>
                <a:spcPct val="0"/>
              </a:spcAft>
            </a:pPr>
            <a:r>
              <a:rPr kumimoji="1" lang="zh-CN" altLang="en-US" sz="1400" dirty="0">
                <a:solidFill>
                  <a:srgbClr val="122B6A"/>
                </a:solidFill>
                <a:latin typeface="微软雅黑" panose="020B0503020204020204" pitchFamily="34" charset="-122"/>
                <a:ea typeface="微软雅黑" panose="020B0503020204020204" pitchFamily="34" charset="-122"/>
              </a:rPr>
              <a:t>全国</a:t>
            </a:r>
            <a:r>
              <a:rPr kumimoji="1" lang="en-US" altLang="zh-CN" sz="1400" dirty="0">
                <a:solidFill>
                  <a:srgbClr val="122B6A"/>
                </a:solidFill>
                <a:latin typeface="微软雅黑" panose="020B0503020204020204" pitchFamily="34" charset="-122"/>
                <a:ea typeface="微软雅黑" panose="020B0503020204020204" pitchFamily="34" charset="-122"/>
              </a:rPr>
              <a:t>34</a:t>
            </a:r>
            <a:r>
              <a:rPr kumimoji="1" lang="zh-CN" altLang="en-US" sz="1400" dirty="0">
                <a:solidFill>
                  <a:srgbClr val="122B6A"/>
                </a:solidFill>
                <a:latin typeface="微软雅黑" panose="020B0503020204020204" pitchFamily="34" charset="-122"/>
                <a:ea typeface="微软雅黑" panose="020B0503020204020204" pitchFamily="34" charset="-122"/>
              </a:rPr>
              <a:t>个地方软协共同</a:t>
            </a:r>
            <a:r>
              <a:rPr kumimoji="1" lang="zh-CN" altLang="en-US" sz="1400" dirty="0">
                <a:solidFill>
                  <a:srgbClr val="122B6A"/>
                </a:solidFill>
                <a:latin typeface="微软雅黑" panose="020B0503020204020204" pitchFamily="34" charset="-122"/>
                <a:ea typeface="微软雅黑" panose="020B0503020204020204" pitchFamily="34" charset="-122"/>
              </a:rPr>
              <a:t>参与</a:t>
            </a:r>
            <a:endParaRPr kumimoji="1" lang="zh-CN" altLang="en-US" sz="1400" dirty="0">
              <a:solidFill>
                <a:srgbClr val="122B6A"/>
              </a:solidFill>
              <a:latin typeface="微软雅黑" panose="020B0503020204020204" pitchFamily="34" charset="-122"/>
              <a:ea typeface="微软雅黑" panose="020B0503020204020204" pitchFamily="34" charset="-122"/>
            </a:endParaRPr>
          </a:p>
        </p:txBody>
      </p:sp>
      <p:sp>
        <p:nvSpPr>
          <p:cNvPr id="50" name="TextBox 61"/>
          <p:cNvSpPr txBox="1"/>
          <p:nvPr/>
        </p:nvSpPr>
        <p:spPr>
          <a:xfrm>
            <a:off x="6813271" y="4773152"/>
            <a:ext cx="2414652" cy="328930"/>
          </a:xfrm>
          <a:prstGeom prst="rect">
            <a:avLst/>
          </a:prstGeom>
          <a:noFill/>
        </p:spPr>
        <p:txBody>
          <a:bodyPr wrap="square" lIns="0" tIns="0" rIns="0" bIns="0" rtlCol="0">
            <a:spAutoFit/>
          </a:bodyPr>
          <a:p>
            <a:pPr fontAlgn="base">
              <a:spcBef>
                <a:spcPct val="0"/>
              </a:spcBef>
              <a:spcAft>
                <a:spcPct val="0"/>
              </a:spcAft>
            </a:pPr>
            <a:r>
              <a:rPr lang="en-US" altLang="zh-CN" sz="2135" b="1" dirty="0">
                <a:solidFill>
                  <a:prstClr val="black"/>
                </a:solidFill>
                <a:latin typeface="微软雅黑" panose="020B0503020204020204" pitchFamily="34" charset="-122"/>
                <a:ea typeface="微软雅黑" panose="020B0503020204020204" pitchFamily="34" charset="-122"/>
              </a:rPr>
              <a:t>2021</a:t>
            </a:r>
            <a:endParaRPr lang="en-GB" sz="2135" b="1" dirty="0">
              <a:solidFill>
                <a:prstClr val="black"/>
              </a:solidFill>
              <a:latin typeface="微软雅黑" panose="020B0503020204020204" pitchFamily="34" charset="-122"/>
              <a:ea typeface="微软雅黑" panose="020B0503020204020204" pitchFamily="34" charset="-122"/>
            </a:endParaRPr>
          </a:p>
        </p:txBody>
      </p:sp>
      <p:sp>
        <p:nvSpPr>
          <p:cNvPr id="51" name="TextBox 66"/>
          <p:cNvSpPr txBox="1"/>
          <p:nvPr/>
        </p:nvSpPr>
        <p:spPr>
          <a:xfrm>
            <a:off x="8562340" y="2015490"/>
            <a:ext cx="2563495" cy="430530"/>
          </a:xfrm>
          <a:prstGeom prst="rect">
            <a:avLst/>
          </a:prstGeom>
          <a:noFill/>
        </p:spPr>
        <p:txBody>
          <a:bodyPr wrap="square" lIns="0" tIns="0" rIns="0" bIns="0" rtlCol="0">
            <a:spAutoFit/>
          </a:bodyPr>
          <a:p>
            <a:r>
              <a:rPr kumimoji="1" lang="en-US" altLang="ja-JP" sz="1400" dirty="0">
                <a:solidFill>
                  <a:srgbClr val="122B6A"/>
                </a:solidFill>
                <a:latin typeface="微软雅黑" panose="020B0503020204020204" pitchFamily="34" charset="-122"/>
                <a:ea typeface="微软雅黑" panose="020B0503020204020204" pitchFamily="34" charset="-122"/>
              </a:rPr>
              <a:t>11</a:t>
            </a:r>
            <a:r>
              <a:rPr kumimoji="1" lang="zh-CN" altLang="en-US" sz="1400" dirty="0">
                <a:solidFill>
                  <a:srgbClr val="122B6A"/>
                </a:solidFill>
                <a:latin typeface="微软雅黑" panose="020B0503020204020204" pitchFamily="34" charset="-122"/>
                <a:ea typeface="微软雅黑" panose="020B0503020204020204" pitchFamily="34" charset="-122"/>
              </a:rPr>
              <a:t>月底，开始试点</a:t>
            </a:r>
            <a:r>
              <a:rPr kumimoji="1" lang="zh-CN" altLang="en-US" sz="1400" dirty="0">
                <a:solidFill>
                  <a:srgbClr val="122B6A"/>
                </a:solidFill>
                <a:latin typeface="微软雅黑" panose="020B0503020204020204" pitchFamily="34" charset="-122"/>
                <a:ea typeface="微软雅黑" panose="020B0503020204020204" pitchFamily="34" charset="-122"/>
              </a:rPr>
              <a:t>评估工作</a:t>
            </a:r>
            <a:endParaRPr kumimoji="1" lang="zh-CN" altLang="en-US" sz="1400" dirty="0">
              <a:solidFill>
                <a:srgbClr val="122B6A"/>
              </a:solidFill>
              <a:latin typeface="微软雅黑" panose="020B0503020204020204" pitchFamily="34" charset="-122"/>
              <a:ea typeface="微软雅黑" panose="020B0503020204020204" pitchFamily="34" charset="-122"/>
            </a:endParaRPr>
          </a:p>
          <a:p>
            <a:r>
              <a:rPr kumimoji="1" lang="zh-CN" altLang="en-US" sz="1400" dirty="0">
                <a:solidFill>
                  <a:srgbClr val="122B6A"/>
                </a:solidFill>
                <a:latin typeface="微软雅黑" panose="020B0503020204020204" pitchFamily="34" charset="-122"/>
                <a:ea typeface="微软雅黑" panose="020B0503020204020204" pitchFamily="34" charset="-122"/>
              </a:rPr>
              <a:t>企业能力评估服务产品</a:t>
            </a:r>
            <a:r>
              <a:rPr kumimoji="1" lang="zh-CN" altLang="en-US" sz="1400" dirty="0">
                <a:solidFill>
                  <a:srgbClr val="122B6A"/>
                </a:solidFill>
                <a:latin typeface="微软雅黑" panose="020B0503020204020204" pitchFamily="34" charset="-122"/>
                <a:ea typeface="微软雅黑" panose="020B0503020204020204" pitchFamily="34" charset="-122"/>
              </a:rPr>
              <a:t>正式上线</a:t>
            </a:r>
            <a:endParaRPr kumimoji="1" lang="zh-CN" altLang="en-US" sz="1400" dirty="0">
              <a:solidFill>
                <a:srgbClr val="122B6A"/>
              </a:solidFill>
              <a:latin typeface="微软雅黑" panose="020B0503020204020204" pitchFamily="34" charset="-122"/>
              <a:ea typeface="微软雅黑" panose="020B0503020204020204" pitchFamily="34" charset="-122"/>
            </a:endParaRPr>
          </a:p>
        </p:txBody>
      </p:sp>
      <p:sp>
        <p:nvSpPr>
          <p:cNvPr id="52" name="TextBox 72"/>
          <p:cNvSpPr txBox="1"/>
          <p:nvPr/>
        </p:nvSpPr>
        <p:spPr>
          <a:xfrm>
            <a:off x="8562422" y="1700809"/>
            <a:ext cx="2414652" cy="328231"/>
          </a:xfrm>
          <a:prstGeom prst="rect">
            <a:avLst/>
          </a:prstGeom>
          <a:noFill/>
        </p:spPr>
        <p:txBody>
          <a:bodyPr wrap="square" lIns="0" tIns="0" rIns="0" bIns="0" rtlCol="0">
            <a:spAutoFit/>
          </a:bodyPr>
          <a:p>
            <a:pPr fontAlgn="base">
              <a:spcBef>
                <a:spcPct val="0"/>
              </a:spcBef>
              <a:spcAft>
                <a:spcPct val="0"/>
              </a:spcAft>
            </a:pPr>
            <a:r>
              <a:rPr lang="en-US" altLang="zh-CN" sz="2135" b="1" dirty="0">
                <a:solidFill>
                  <a:srgbClr val="C00000"/>
                </a:solidFill>
                <a:latin typeface="微软雅黑" panose="020B0503020204020204" pitchFamily="34" charset="-122"/>
                <a:ea typeface="微软雅黑" panose="020B0503020204020204" pitchFamily="34" charset="-122"/>
              </a:rPr>
              <a:t>2021</a:t>
            </a:r>
            <a:endParaRPr lang="en-GB" sz="2135" b="1" dirty="0">
              <a:solidFill>
                <a:srgbClr val="C00000"/>
              </a:solidFill>
              <a:latin typeface="微软雅黑" panose="020B0503020204020204" pitchFamily="34" charset="-122"/>
              <a:ea typeface="微软雅黑" panose="020B0503020204020204" pitchFamily="34" charset="-122"/>
            </a:endParaRPr>
          </a:p>
        </p:txBody>
      </p:sp>
      <p:sp>
        <p:nvSpPr>
          <p:cNvPr id="4" name="Rectangle 71"/>
          <p:cNvSpPr/>
          <p:nvPr/>
        </p:nvSpPr>
        <p:spPr>
          <a:xfrm>
            <a:off x="788670" y="929953"/>
            <a:ext cx="10614660" cy="464820"/>
          </a:xfrm>
          <a:prstGeom prst="rect">
            <a:avLst/>
          </a:prstGeom>
        </p:spPr>
        <p:txBody>
          <a:bodyPr wrap="square" lIns="34290" tIns="17145" rIns="34290" bIns="17145">
            <a:spAutoFit/>
          </a:bodyPr>
          <a:p>
            <a:pPr lvl="0" algn="ctr">
              <a:defRPr/>
            </a:pPr>
            <a:r>
              <a:rPr lang="zh-CN" altLang="en-US" sz="2800" baseline="0" dirty="0" smtClean="0">
                <a:latin typeface="微软雅黑" panose="020B0503020204020204" pitchFamily="34" charset="-122"/>
                <a:ea typeface="微软雅黑" panose="020B0503020204020204" pitchFamily="34" charset="-122"/>
                <a:cs typeface="幼圆" panose="02010509060101010101" pitchFamily="49" charset="-122"/>
                <a:sym typeface="+mn-ea"/>
              </a:rPr>
              <a:t>历时三年，软件及信息服务业企业项目管理能力评价体系正式上线</a:t>
            </a:r>
            <a:endParaRPr lang="zh-CN" altLang="en-US" sz="2800" baseline="0" dirty="0" smtClean="0">
              <a:latin typeface="微软雅黑" panose="020B0503020204020204" pitchFamily="34" charset="-122"/>
              <a:ea typeface="微软雅黑" panose="020B0503020204020204" pitchFamily="34" charset="-122"/>
              <a:cs typeface="幼圆" panose="02010509060101010101" pitchFamily="49" charset="-122"/>
              <a:sym typeface="+mn-ea"/>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8"/>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500"/>
                                        <p:tgtEl>
                                          <p:spTgt spid="37"/>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fade">
                                      <p:cBhvr>
                                        <p:cTn id="30" dur="500"/>
                                        <p:tgtEl>
                                          <p:spTgt spid="4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500"/>
                                        <p:tgtEl>
                                          <p:spTgt spid="46"/>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fade">
                                      <p:cBhvr>
                                        <p:cTn id="43" dur="500"/>
                                        <p:tgtEl>
                                          <p:spTgt spid="4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fade">
                                      <p:cBhvr>
                                        <p:cTn id="46" dur="500"/>
                                        <p:tgtEl>
                                          <p:spTgt spid="48"/>
                                        </p:tgtEl>
                                      </p:cBhvr>
                                    </p:animEffect>
                                  </p:childTnLst>
                                </p:cTn>
                              </p:par>
                            </p:childTnLst>
                          </p:cTn>
                        </p:par>
                        <p:par>
                          <p:cTn id="47" fill="hold">
                            <p:stCondLst>
                              <p:cond delay="3500"/>
                            </p:stCondLst>
                            <p:childTnLst>
                              <p:par>
                                <p:cTn id="48" presetID="10" presetClass="entr" presetSubtype="0" fill="hold" nodeType="after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par>
                                <p:cTn id="51" presetID="1" presetClass="entr" presetSubtype="0"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childTnLst>
                                </p:cTn>
                              </p:par>
                            </p:childTnLst>
                          </p:cTn>
                        </p:par>
                        <p:par>
                          <p:cTn id="53" fill="hold">
                            <p:stCondLst>
                              <p:cond delay="4000"/>
                            </p:stCondLst>
                            <p:childTnLst>
                              <p:par>
                                <p:cTn id="54" presetID="10" presetClass="entr" presetSubtype="0" fill="hold" grpId="0" nodeType="afterEffect">
                                  <p:stCondLst>
                                    <p:cond delay="0"/>
                                  </p:stCondLst>
                                  <p:childTnLst>
                                    <p:set>
                                      <p:cBhvr>
                                        <p:cTn id="55" dur="1" fill="hold">
                                          <p:stCondLst>
                                            <p:cond delay="0"/>
                                          </p:stCondLst>
                                        </p:cTn>
                                        <p:tgtEl>
                                          <p:spTgt spid="49"/>
                                        </p:tgtEl>
                                        <p:attrNameLst>
                                          <p:attrName>style.visibility</p:attrName>
                                        </p:attrNameLst>
                                      </p:cBhvr>
                                      <p:to>
                                        <p:strVal val="visible"/>
                                      </p:to>
                                    </p:set>
                                    <p:animEffect transition="in" filter="fade">
                                      <p:cBhvr>
                                        <p:cTn id="56" dur="500"/>
                                        <p:tgtEl>
                                          <p:spTgt spid="4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fade">
                                      <p:cBhvr>
                                        <p:cTn id="59" dur="500"/>
                                        <p:tgtEl>
                                          <p:spTgt spid="50"/>
                                        </p:tgtEl>
                                      </p:cBhvr>
                                    </p:animEffect>
                                  </p:childTnLst>
                                </p:cTn>
                              </p:par>
                            </p:childTnLst>
                          </p:cTn>
                        </p:par>
                        <p:par>
                          <p:cTn id="60" fill="hold">
                            <p:stCondLst>
                              <p:cond delay="4500"/>
                            </p:stCondLst>
                            <p:childTnLst>
                              <p:par>
                                <p:cTn id="61" presetID="10" presetClass="entr" presetSubtype="0" fill="hold"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500"/>
                                        <p:tgtEl>
                                          <p:spTgt spid="32"/>
                                        </p:tgtEl>
                                      </p:cBhvr>
                                    </p:animEffect>
                                  </p:childTnLst>
                                </p:cTn>
                              </p:par>
                              <p:par>
                                <p:cTn id="64" presetID="1" presetClass="entr" presetSubtype="0" fill="hold" grpId="0" nodeType="withEffect">
                                  <p:stCondLst>
                                    <p:cond delay="0"/>
                                  </p:stCondLst>
                                  <p:childTnLst>
                                    <p:set>
                                      <p:cBhvr>
                                        <p:cTn id="65" dur="1" fill="hold">
                                          <p:stCondLst>
                                            <p:cond delay="0"/>
                                          </p:stCondLst>
                                        </p:cTn>
                                        <p:tgtEl>
                                          <p:spTgt spid="42"/>
                                        </p:tgtEl>
                                        <p:attrNameLst>
                                          <p:attrName>style.visibility</p:attrName>
                                        </p:attrNameLst>
                                      </p:cBhvr>
                                      <p:to>
                                        <p:strVal val="visible"/>
                                      </p:to>
                                    </p:set>
                                  </p:childTnLst>
                                </p:cTn>
                              </p:par>
                            </p:childTnLst>
                          </p:cTn>
                        </p:par>
                        <p:par>
                          <p:cTn id="66" fill="hold">
                            <p:stCondLst>
                              <p:cond delay="5000"/>
                            </p:stCondLst>
                            <p:childTnLst>
                              <p:par>
                                <p:cTn id="67" presetID="10" presetClass="entr" presetSubtype="0" fill="hold" grpId="0" nodeType="afterEffect">
                                  <p:stCondLst>
                                    <p:cond delay="0"/>
                                  </p:stCondLst>
                                  <p:childTnLst>
                                    <p:set>
                                      <p:cBhvr>
                                        <p:cTn id="68" dur="1" fill="hold">
                                          <p:stCondLst>
                                            <p:cond delay="0"/>
                                          </p:stCondLst>
                                        </p:cTn>
                                        <p:tgtEl>
                                          <p:spTgt spid="51"/>
                                        </p:tgtEl>
                                        <p:attrNameLst>
                                          <p:attrName>style.visibility</p:attrName>
                                        </p:attrNameLst>
                                      </p:cBhvr>
                                      <p:to>
                                        <p:strVal val="visible"/>
                                      </p:to>
                                    </p:set>
                                    <p:animEffect transition="in" filter="fade">
                                      <p:cBhvr>
                                        <p:cTn id="69" dur="500"/>
                                        <p:tgtEl>
                                          <p:spTgt spid="5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52"/>
                                        </p:tgtEl>
                                        <p:attrNameLst>
                                          <p:attrName>style.visibility</p:attrName>
                                        </p:attrNameLst>
                                      </p:cBhvr>
                                      <p:to>
                                        <p:strVal val="visible"/>
                                      </p:to>
                                    </p:set>
                                    <p:animEffect transition="in" filter="fade">
                                      <p:cBhvr>
                                        <p:cTn id="7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42" grpId="0"/>
      <p:bldP spid="45" grpId="0"/>
      <p:bldP spid="46" grpId="0"/>
      <p:bldP spid="47" grpId="0"/>
      <p:bldP spid="48" grpId="0"/>
      <p:bldP spid="49" grpId="0"/>
      <p:bldP spid="50" grpId="0"/>
      <p:bldP spid="51" grpId="0"/>
      <p:bldP spid="5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8"/>
          <p:cNvSpPr txBox="1"/>
          <p:nvPr/>
        </p:nvSpPr>
        <p:spPr>
          <a:xfrm>
            <a:off x="1055370" y="981075"/>
            <a:ext cx="10556875" cy="5023939"/>
          </a:xfrm>
          <a:prstGeom prst="rect">
            <a:avLst/>
          </a:prstGeom>
          <a:noFill/>
        </p:spPr>
        <p:txBody>
          <a:bodyPr wrap="square" rtlCol="0">
            <a:spAutoFit/>
          </a:bodyPr>
          <a:lstStyle/>
          <a:p>
            <a:pPr lvl="1" indent="-457200" algn="l">
              <a:lnSpc>
                <a:spcPct val="150000"/>
              </a:lnSpc>
              <a:spcAft>
                <a:spcPts val="600"/>
              </a:spcAft>
              <a:buClrTx/>
              <a:buSzTx/>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标准由中国软协发布（全国团体标准信息平台（www.ttbz.org.cn）公示）</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1" indent="-457200" algn="l">
              <a:lnSpc>
                <a:spcPct val="150000"/>
              </a:lnSpc>
              <a:spcAft>
                <a:spcPts val="600"/>
              </a:spcAft>
              <a:buClrTx/>
              <a:buSzTx/>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中国软协项目管理专委会牵头打造</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1" indent="-457200" algn="l">
              <a:lnSpc>
                <a:spcPct val="150000"/>
              </a:lnSpc>
              <a:spcAft>
                <a:spcPts val="600"/>
              </a:spcAft>
              <a:buClrTx/>
              <a:buSzTx/>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国内知名专家、国际组织、全国主要地方软协、行业龙头企业共同参与起草</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2" indent="-457200" algn="l">
              <a:lnSpc>
                <a:spcPct val="150000"/>
              </a:lnSpc>
              <a:spcAft>
                <a:spcPts val="600"/>
              </a:spcAft>
              <a:buClrTx/>
              <a:buSzTx/>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cs typeface="幼圆" panose="02010509060101010101" pitchFamily="49" charset="-122"/>
                <a:sym typeface="+mn-ea"/>
              </a:rPr>
              <a:t>国内项目管理领域顶级专家，陈信祥博士、清华大学强茂山教授</a:t>
            </a:r>
            <a:endParaRPr lang="zh-CN" altLang="en-US" sz="20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2" indent="-457200" algn="l">
              <a:lnSpc>
                <a:spcPct val="150000"/>
              </a:lnSpc>
              <a:spcAft>
                <a:spcPts val="600"/>
              </a:spcAft>
              <a:buClrTx/>
              <a:buSzTx/>
              <a:buFont typeface="Arial" panose="020B0604020202020204" pitchFamily="34" charset="0"/>
              <a:buChar char="•"/>
            </a:pPr>
            <a:r>
              <a:rPr lang="en-US" altLang="zh-CN" sz="2000" dirty="0">
                <a:latin typeface="微软雅黑" panose="020B0503020204020204" pitchFamily="34" charset="-122"/>
                <a:ea typeface="微软雅黑" panose="020B0503020204020204" pitchFamily="34" charset="-122"/>
                <a:cs typeface="幼圆" panose="02010509060101010101" pitchFamily="49" charset="-122"/>
                <a:sym typeface="+mn-ea"/>
              </a:rPr>
              <a:t>PMI</a:t>
            </a:r>
            <a:r>
              <a:rPr lang="zh-CN" altLang="en-US" sz="2000" dirty="0">
                <a:latin typeface="微软雅黑" panose="020B0503020204020204" pitchFamily="34" charset="-122"/>
                <a:ea typeface="微软雅黑" panose="020B0503020204020204" pitchFamily="34" charset="-122"/>
                <a:cs typeface="幼圆" panose="02010509060101010101" pitchFamily="49" charset="-122"/>
                <a:sym typeface="+mn-ea"/>
              </a:rPr>
              <a:t>（中国）</a:t>
            </a:r>
            <a:endParaRPr lang="en-US" altLang="zh-CN" sz="20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2" indent="-457200">
              <a:lnSpc>
                <a:spcPct val="150000"/>
              </a:lnSpc>
              <a:spcAft>
                <a:spcPts val="600"/>
              </a:spcAft>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cs typeface="幼圆" panose="02010509060101010101" pitchFamily="49" charset="-122"/>
                <a:sym typeface="+mn-ea"/>
              </a:rPr>
              <a:t>北京、上海、广东、深圳、浙江、江苏、山东等近</a:t>
            </a:r>
            <a:r>
              <a:rPr lang="en-US" altLang="zh-CN" sz="2000" dirty="0">
                <a:latin typeface="微软雅黑" panose="020B0503020204020204" pitchFamily="34" charset="-122"/>
                <a:ea typeface="微软雅黑" panose="020B0503020204020204" pitchFamily="34" charset="-122"/>
                <a:cs typeface="幼圆" panose="02010509060101010101" pitchFamily="49" charset="-122"/>
                <a:sym typeface="+mn-ea"/>
              </a:rPr>
              <a:t>20</a:t>
            </a:r>
            <a:r>
              <a:rPr lang="zh-CN" altLang="en-US" sz="2000" dirty="0">
                <a:latin typeface="微软雅黑" panose="020B0503020204020204" pitchFamily="34" charset="-122"/>
                <a:ea typeface="微软雅黑" panose="020B0503020204020204" pitchFamily="34" charset="-122"/>
                <a:cs typeface="幼圆" panose="02010509060101010101" pitchFamily="49" charset="-122"/>
                <a:sym typeface="+mn-ea"/>
              </a:rPr>
              <a:t>个地方协会及当地标准所的主要负责人</a:t>
            </a:r>
            <a:endParaRPr lang="zh-CN" altLang="en-US" sz="20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2" indent="-457200" algn="l">
              <a:lnSpc>
                <a:spcPct val="150000"/>
              </a:lnSpc>
              <a:spcAft>
                <a:spcPts val="600"/>
              </a:spcAft>
              <a:buClrTx/>
              <a:buSzTx/>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cs typeface="幼圆" panose="02010509060101010101" pitchFamily="49" charset="-122"/>
                <a:sym typeface="+mn-ea"/>
              </a:rPr>
              <a:t>海康威视、中电长城、思科、诺基亚等企业的专家</a:t>
            </a:r>
            <a:endParaRPr lang="zh-CN" altLang="en-US" sz="2000"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文本框 3"/>
          <p:cNvSpPr txBox="1"/>
          <p:nvPr/>
        </p:nvSpPr>
        <p:spPr>
          <a:xfrm>
            <a:off x="635" y="172085"/>
            <a:ext cx="1217168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软件项目管理标准簇建设</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35" y="164465"/>
            <a:ext cx="12125960" cy="583565"/>
          </a:xfrm>
          <a:prstGeom prst="rect">
            <a:avLst/>
          </a:prstGeom>
        </p:spPr>
        <p:txBody>
          <a:bodyPr wrap="square" rtlCol="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CPMM</a:t>
            </a:r>
            <a:r>
              <a:rPr lang="zh-CN" altLang="en-US" sz="3200" dirty="0">
                <a:solidFill>
                  <a:schemeClr val="bg1"/>
                </a:solidFill>
                <a:latin typeface="微软雅黑" panose="020B0503020204020204" pitchFamily="34" charset="-122"/>
                <a:ea typeface="微软雅黑" panose="020B0503020204020204" pitchFamily="34" charset="-122"/>
                <a:sym typeface="+mn-ea"/>
              </a:rPr>
              <a:t>项目管理能力评估标准</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
        <p:nvSpPr>
          <p:cNvPr id="6" name="内容占位符 3"/>
          <p:cNvSpPr txBox="1"/>
          <p:nvPr/>
        </p:nvSpPr>
        <p:spPr>
          <a:xfrm>
            <a:off x="4871864" y="1196752"/>
            <a:ext cx="6984776" cy="518499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2800" dirty="0">
                <a:solidFill>
                  <a:srgbClr val="002060"/>
                </a:solidFill>
                <a:latin typeface="微软雅黑" panose="020B0503020204020204" pitchFamily="34" charset="-122"/>
                <a:ea typeface="微软雅黑" panose="020B0503020204020204" pitchFamily="34" charset="-122"/>
              </a:rPr>
              <a:t>编制基本原则</a:t>
            </a:r>
            <a:endParaRPr lang="en-US" altLang="zh-CN" sz="2800" dirty="0">
              <a:solidFill>
                <a:srgbClr val="002060"/>
              </a:solidFill>
              <a:latin typeface="微软雅黑" panose="020B0503020204020204" pitchFamily="34" charset="-122"/>
              <a:ea typeface="微软雅黑" panose="020B0503020204020204" pitchFamily="34" charset="-122"/>
            </a:endParaRPr>
          </a:p>
          <a:p>
            <a:pPr lvl="1"/>
            <a:r>
              <a:rPr lang="zh-CN" altLang="en-US" sz="2400" dirty="0">
                <a:solidFill>
                  <a:srgbClr val="002060"/>
                </a:solidFill>
                <a:latin typeface="微软雅黑" panose="020B0503020204020204" pitchFamily="34" charset="-122"/>
                <a:ea typeface="微软雅黑" panose="020B0503020204020204" pitchFamily="34" charset="-122"/>
              </a:rPr>
              <a:t>参照国际项目管理知识体系</a:t>
            </a:r>
            <a:endParaRPr lang="en-US" altLang="zh-CN" sz="2400" dirty="0">
              <a:solidFill>
                <a:srgbClr val="002060"/>
              </a:solidFill>
              <a:latin typeface="微软雅黑" panose="020B0503020204020204" pitchFamily="34" charset="-122"/>
              <a:ea typeface="微软雅黑" panose="020B0503020204020204" pitchFamily="34" charset="-122"/>
            </a:endParaRPr>
          </a:p>
          <a:p>
            <a:pPr lvl="1"/>
            <a:r>
              <a:rPr lang="zh-CN" altLang="en-US" sz="2400" dirty="0">
                <a:solidFill>
                  <a:srgbClr val="002060"/>
                </a:solidFill>
                <a:latin typeface="微软雅黑" panose="020B0503020204020204" pitchFamily="34" charset="-122"/>
                <a:ea typeface="微软雅黑" panose="020B0503020204020204" pitchFamily="34" charset="-122"/>
              </a:rPr>
              <a:t>借鉴国内外标准和实践</a:t>
            </a:r>
            <a:endParaRPr lang="en-US" altLang="zh-CN" sz="2400" dirty="0">
              <a:solidFill>
                <a:srgbClr val="002060"/>
              </a:solidFill>
              <a:latin typeface="微软雅黑" panose="020B0503020204020204" pitchFamily="34" charset="-122"/>
              <a:ea typeface="微软雅黑" panose="020B0503020204020204" pitchFamily="34" charset="-122"/>
            </a:endParaRPr>
          </a:p>
          <a:p>
            <a:pPr lvl="1"/>
            <a:r>
              <a:rPr lang="zh-CN" altLang="en-US" sz="2400" dirty="0">
                <a:solidFill>
                  <a:srgbClr val="002060"/>
                </a:solidFill>
                <a:latin typeface="微软雅黑" panose="020B0503020204020204" pitchFamily="34" charset="-122"/>
                <a:ea typeface="微软雅黑" panose="020B0503020204020204" pitchFamily="34" charset="-122"/>
              </a:rPr>
              <a:t>聚焦软件与信息服务业项目管理</a:t>
            </a:r>
            <a:endParaRPr lang="en-US" altLang="zh-CN" sz="2400" dirty="0">
              <a:solidFill>
                <a:srgbClr val="002060"/>
              </a:solidFill>
              <a:latin typeface="微软雅黑" panose="020B0503020204020204" pitchFamily="34" charset="-122"/>
              <a:ea typeface="微软雅黑" panose="020B0503020204020204" pitchFamily="34" charset="-122"/>
            </a:endParaRPr>
          </a:p>
          <a:p>
            <a:pPr lvl="1"/>
            <a:endParaRPr lang="en-US" altLang="zh-CN" sz="2400" dirty="0">
              <a:solidFill>
                <a:srgbClr val="002060"/>
              </a:solidFill>
              <a:latin typeface="微软雅黑" panose="020B0503020204020204" pitchFamily="34" charset="-122"/>
              <a:ea typeface="微软雅黑" panose="020B0503020204020204" pitchFamily="34" charset="-122"/>
            </a:endParaRPr>
          </a:p>
          <a:p>
            <a:r>
              <a:rPr lang="zh-CN" altLang="en-US" sz="2800" dirty="0">
                <a:solidFill>
                  <a:srgbClr val="002060"/>
                </a:solidFill>
                <a:latin typeface="微软雅黑" panose="020B0503020204020204" pitchFamily="34" charset="-122"/>
                <a:ea typeface="微软雅黑" panose="020B0503020204020204" pitchFamily="34" charset="-122"/>
              </a:rPr>
              <a:t>标准特点</a:t>
            </a:r>
            <a:endParaRPr lang="en-US" altLang="zh-CN" sz="2800" dirty="0">
              <a:solidFill>
                <a:srgbClr val="002060"/>
              </a:solidFill>
              <a:latin typeface="微软雅黑" panose="020B0503020204020204" pitchFamily="34" charset="-122"/>
              <a:ea typeface="微软雅黑" panose="020B0503020204020204" pitchFamily="34" charset="-122"/>
            </a:endParaRPr>
          </a:p>
          <a:p>
            <a:pPr lvl="1"/>
            <a:r>
              <a:rPr lang="zh-CN" altLang="en-US" sz="2400" dirty="0">
                <a:solidFill>
                  <a:srgbClr val="002060"/>
                </a:solidFill>
                <a:latin typeface="微软雅黑" panose="020B0503020204020204" pitchFamily="34" charset="-122"/>
                <a:ea typeface="微软雅黑" panose="020B0503020204020204" pitchFamily="34" charset="-122"/>
              </a:rPr>
              <a:t>以价值为核心，助力企业达成战略目标</a:t>
            </a:r>
            <a:endParaRPr lang="en-US" altLang="zh-CN" sz="2400" dirty="0">
              <a:solidFill>
                <a:srgbClr val="002060"/>
              </a:solidFill>
              <a:latin typeface="微软雅黑" panose="020B0503020204020204" pitchFamily="34" charset="-122"/>
              <a:ea typeface="微软雅黑" panose="020B0503020204020204" pitchFamily="34" charset="-122"/>
            </a:endParaRPr>
          </a:p>
          <a:p>
            <a:pPr lvl="1"/>
            <a:r>
              <a:rPr lang="zh-CN" altLang="en-US" sz="2400" dirty="0">
                <a:solidFill>
                  <a:srgbClr val="002060"/>
                </a:solidFill>
                <a:latin typeface="微软雅黑" panose="020B0503020204020204" pitchFamily="34" charset="-122"/>
                <a:ea typeface="微软雅黑" panose="020B0503020204020204" pitchFamily="34" charset="-122"/>
              </a:rPr>
              <a:t>组织级能力和项目级能力并重</a:t>
            </a:r>
            <a:endParaRPr lang="en-US" altLang="zh-CN" sz="2400" dirty="0">
              <a:solidFill>
                <a:srgbClr val="002060"/>
              </a:solidFill>
              <a:latin typeface="微软雅黑" panose="020B0503020204020204" pitchFamily="34" charset="-122"/>
              <a:ea typeface="微软雅黑" panose="020B0503020204020204" pitchFamily="34" charset="-122"/>
            </a:endParaRPr>
          </a:p>
          <a:p>
            <a:pPr lvl="1"/>
            <a:r>
              <a:rPr lang="zh-CN" altLang="en-US" sz="2400" dirty="0">
                <a:solidFill>
                  <a:srgbClr val="002060"/>
                </a:solidFill>
                <a:latin typeface="微软雅黑" panose="020B0503020204020204" pitchFamily="34" charset="-122"/>
                <a:ea typeface="微软雅黑" panose="020B0503020204020204" pitchFamily="34" charset="-122"/>
              </a:rPr>
              <a:t>前瞻力体现中国特色，可扩展、可包容</a:t>
            </a:r>
            <a:endParaRPr lang="en-US" altLang="zh-CN" sz="2400" dirty="0">
              <a:solidFill>
                <a:srgbClr val="002060"/>
              </a:solidFill>
              <a:latin typeface="微软雅黑" panose="020B0503020204020204" pitchFamily="34" charset="-122"/>
              <a:ea typeface="微软雅黑" panose="020B0503020204020204" pitchFamily="34" charset="-122"/>
            </a:endParaRPr>
          </a:p>
          <a:p>
            <a:pPr lvl="1"/>
            <a:r>
              <a:rPr lang="zh-CN" altLang="en-US" sz="2400" dirty="0">
                <a:solidFill>
                  <a:srgbClr val="002060"/>
                </a:solidFill>
                <a:latin typeface="微软雅黑" panose="020B0503020204020204" pitchFamily="34" charset="-122"/>
                <a:ea typeface="微软雅黑" panose="020B0503020204020204" pitchFamily="34" charset="-122"/>
              </a:rPr>
              <a:t>敏捷迭代，持续改进</a:t>
            </a:r>
            <a:endParaRPr lang="zh-CN" altLang="en-US" sz="2400" dirty="0">
              <a:solidFill>
                <a:srgbClr val="002060"/>
              </a:solidFill>
              <a:latin typeface="微软雅黑" panose="020B0503020204020204" pitchFamily="34" charset="-122"/>
              <a:ea typeface="微软雅黑" panose="020B0503020204020204" pitchFamily="34" charset="-122"/>
            </a:endParaRPr>
          </a:p>
        </p:txBody>
      </p:sp>
      <p:graphicFrame>
        <p:nvGraphicFramePr>
          <p:cNvPr id="7" name="对象 6"/>
          <p:cNvGraphicFramePr>
            <a:graphicFrameLocks noChangeAspect="1"/>
          </p:cNvGraphicFramePr>
          <p:nvPr/>
        </p:nvGraphicFramePr>
        <p:xfrm>
          <a:off x="623392" y="1196752"/>
          <a:ext cx="3829050" cy="5418138"/>
        </p:xfrm>
        <a:graphic>
          <a:graphicData uri="http://schemas.openxmlformats.org/presentationml/2006/ole">
            <mc:AlternateContent xmlns:mc="http://schemas.openxmlformats.org/markup-compatibility/2006">
              <mc:Choice xmlns:v="urn:schemas-microsoft-com:vml" Requires="v">
                <p:oleObj spid="_x0000_s2877" name="Acrobat Document" r:id="rId1" imgW="4866005" imgH="6882765" progId="Acrobat.Document.DC">
                  <p:embed/>
                </p:oleObj>
              </mc:Choice>
              <mc:Fallback>
                <p:oleObj name="Acrobat Document" r:id="rId1" imgW="4866005" imgH="6882765" progId="Acrobat.Document.DC">
                  <p:embed/>
                  <p:pic>
                    <p:nvPicPr>
                      <p:cNvPr id="0" name="图片 2789"/>
                      <p:cNvPicPr/>
                      <p:nvPr/>
                    </p:nvPicPr>
                    <p:blipFill>
                      <a:blip r:embed="rId2"/>
                      <a:stretch>
                        <a:fillRect/>
                      </a:stretch>
                    </p:blipFill>
                    <p:spPr>
                      <a:xfrm>
                        <a:off x="623392" y="1196752"/>
                        <a:ext cx="3829050" cy="5418138"/>
                      </a:xfrm>
                      <a:prstGeom prst="rect">
                        <a:avLst/>
                      </a:prstGeom>
                      <a:ln>
                        <a:solidFill>
                          <a:schemeClr val="tx1"/>
                        </a:solidFill>
                      </a:ln>
                    </p:spPr>
                  </p:pic>
                </p:oleObj>
              </mc:Fallback>
            </mc:AlternateContent>
          </a:graphicData>
        </a:graphic>
      </p:graphicFrame>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bwMode="auto">
          <a:xfrm>
            <a:off x="695399" y="5445224"/>
            <a:ext cx="3694543" cy="936104"/>
          </a:xfrm>
          <a:prstGeom prst="rect">
            <a:avLst/>
          </a:prstGeom>
          <a:solidFill>
            <a:srgbClr val="979DCD"/>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基本级</a:t>
            </a:r>
            <a:endParaRPr kumimoji="0" lang="zh-CN" altLang="en-US" sz="2800" b="1" i="0" u="none" strike="noStrike" cap="none" normalizeH="0" baseline="0" dirty="0">
              <a:ln>
                <a:noFill/>
              </a:ln>
              <a:solidFill>
                <a:schemeClr val="bg1"/>
              </a:solidFill>
              <a:effectLst/>
              <a:latin typeface="Arial" panose="020B0604020202020204" pitchFamily="34" charset="0"/>
              <a:ea typeface="微软雅黑" panose="020B0503020204020204" pitchFamily="34" charset="-122"/>
            </a:endParaRPr>
          </a:p>
        </p:txBody>
      </p:sp>
      <p:sp>
        <p:nvSpPr>
          <p:cNvPr id="3" name="矩形 2"/>
          <p:cNvSpPr/>
          <p:nvPr/>
        </p:nvSpPr>
        <p:spPr bwMode="auto">
          <a:xfrm>
            <a:off x="4398872" y="5445224"/>
            <a:ext cx="4248472" cy="936104"/>
          </a:xfrm>
          <a:prstGeom prst="rect">
            <a:avLst/>
          </a:prstGeom>
          <a:solidFill>
            <a:srgbClr val="61BFF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rtl="0"/>
            <a:r>
              <a:rPr lang="zh-CN" altLang="en-US" sz="1400" b="1" baseline="0" dirty="0">
                <a:solidFill>
                  <a:srgbClr val="002060"/>
                </a:solidFill>
                <a:latin typeface="Arial" panose="020B0604020202020204" pitchFamily="34" charset="0"/>
                <a:ea typeface="微软雅黑" panose="020B0503020204020204" pitchFamily="34" charset="-122"/>
              </a:rPr>
              <a:t>具备基本项目管理能力</a:t>
            </a:r>
            <a:r>
              <a:rPr lang="zh-CN" altLang="en-US" sz="1400" baseline="0" dirty="0">
                <a:solidFill>
                  <a:srgbClr val="002060"/>
                </a:solidFill>
                <a:latin typeface="Arial" panose="020B0604020202020204" pitchFamily="34" charset="0"/>
                <a:ea typeface="微软雅黑" panose="020B0503020204020204" pitchFamily="34" charset="-122"/>
              </a:rPr>
              <a:t>。实施项目过程管理，初步建立组织级项目管理过程，有明确项目目标。</a:t>
            </a:r>
            <a:endParaRPr kumimoji="0" lang="zh-CN" altLang="en-US" sz="1400" i="0" u="none" strike="noStrike" cap="none" normalizeH="0" baseline="0" dirty="0">
              <a:ln>
                <a:noFill/>
              </a:ln>
              <a:solidFill>
                <a:srgbClr val="002060"/>
              </a:solidFill>
              <a:effectLst/>
              <a:latin typeface="Arial" panose="020B0604020202020204" pitchFamily="34" charset="0"/>
              <a:ea typeface="微软雅黑" panose="020B0503020204020204" pitchFamily="34" charset="-122"/>
            </a:endParaRPr>
          </a:p>
        </p:txBody>
      </p:sp>
      <p:sp>
        <p:nvSpPr>
          <p:cNvPr id="6" name="圆角矩形 5"/>
          <p:cNvSpPr/>
          <p:nvPr/>
        </p:nvSpPr>
        <p:spPr bwMode="auto">
          <a:xfrm>
            <a:off x="8760296" y="5445224"/>
            <a:ext cx="1793214" cy="936104"/>
          </a:xfrm>
          <a:prstGeom prst="roundRect">
            <a:avLst/>
          </a:prstGeom>
          <a:solidFill>
            <a:srgbClr val="649CB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第</a:t>
            </a:r>
            <a:r>
              <a:rPr kumimoji="0" lang="en-US" altLang="zh-CN" sz="3200"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4</a:t>
            </a:r>
            <a:r>
              <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级</a:t>
            </a:r>
            <a:endPar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endParaRPr>
          </a:p>
        </p:txBody>
      </p:sp>
      <p:sp>
        <p:nvSpPr>
          <p:cNvPr id="7" name="圆角右箭头 6"/>
          <p:cNvSpPr/>
          <p:nvPr/>
        </p:nvSpPr>
        <p:spPr bwMode="auto">
          <a:xfrm>
            <a:off x="767408" y="4653136"/>
            <a:ext cx="432048" cy="697048"/>
          </a:xfrm>
          <a:prstGeom prst="bentArrow">
            <a:avLst>
              <a:gd name="adj1" fmla="val 36924"/>
              <a:gd name="adj2" fmla="val 48847"/>
              <a:gd name="adj3" fmla="val 25000"/>
              <a:gd name="adj4" fmla="val 43750"/>
            </a:avLst>
          </a:prstGeom>
          <a:solidFill>
            <a:schemeClr val="accent2">
              <a:lumMod val="20000"/>
              <a:lumOff val="80000"/>
            </a:schemeClr>
          </a:solidFill>
          <a:ln w="9525" cap="flat" cmpd="sng" algn="ctr">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a:ln>
                <a:noFill/>
              </a:ln>
              <a:solidFill>
                <a:schemeClr val="tx1"/>
              </a:solidFill>
              <a:effectLst/>
              <a:latin typeface="Arial" panose="020B0604020202020204" pitchFamily="34" charset="0"/>
              <a:ea typeface="微软雅黑" panose="020B0503020204020204" pitchFamily="34" charset="-122"/>
            </a:endParaRPr>
          </a:p>
        </p:txBody>
      </p:sp>
      <p:sp>
        <p:nvSpPr>
          <p:cNvPr id="8" name="矩形 7"/>
          <p:cNvSpPr/>
          <p:nvPr/>
        </p:nvSpPr>
        <p:spPr bwMode="auto">
          <a:xfrm>
            <a:off x="1304835" y="4396784"/>
            <a:ext cx="3085107" cy="936104"/>
          </a:xfrm>
          <a:prstGeom prst="rect">
            <a:avLst/>
          </a:prstGeom>
          <a:solidFill>
            <a:srgbClr val="FF882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标准化级</a:t>
            </a:r>
            <a:endParaRPr kumimoji="0" lang="zh-CN" altLang="en-US" sz="2800" b="1" i="0" u="none" strike="noStrike" cap="none" normalizeH="0" baseline="0" dirty="0">
              <a:ln>
                <a:noFill/>
              </a:ln>
              <a:solidFill>
                <a:schemeClr val="bg1"/>
              </a:solidFill>
              <a:effectLst/>
              <a:latin typeface="Arial" panose="020B0604020202020204" pitchFamily="34" charset="0"/>
              <a:ea typeface="微软雅黑" panose="020B0503020204020204" pitchFamily="34" charset="-122"/>
            </a:endParaRPr>
          </a:p>
        </p:txBody>
      </p:sp>
      <p:sp>
        <p:nvSpPr>
          <p:cNvPr id="9" name="矩形 8"/>
          <p:cNvSpPr/>
          <p:nvPr/>
        </p:nvSpPr>
        <p:spPr bwMode="auto">
          <a:xfrm>
            <a:off x="4398872" y="4396784"/>
            <a:ext cx="4248472" cy="936104"/>
          </a:xfrm>
          <a:prstGeom prst="rect">
            <a:avLst/>
          </a:prstGeom>
          <a:solidFill>
            <a:srgbClr val="61BFF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rtl="0"/>
            <a:r>
              <a:rPr lang="zh-CN" altLang="en-US" sz="1400" b="1" baseline="0" dirty="0">
                <a:solidFill>
                  <a:srgbClr val="002060"/>
                </a:solidFill>
                <a:latin typeface="Arial" panose="020B0604020202020204" pitchFamily="34" charset="0"/>
                <a:ea typeface="微软雅黑" panose="020B0503020204020204" pitchFamily="34" charset="-122"/>
              </a:rPr>
              <a:t>建立标准项目管理过程</a:t>
            </a:r>
            <a:r>
              <a:rPr lang="zh-CN" altLang="en-US" sz="1400" baseline="0" dirty="0">
                <a:solidFill>
                  <a:srgbClr val="002060"/>
                </a:solidFill>
                <a:latin typeface="Arial" panose="020B0604020202020204" pitchFamily="34" charset="0"/>
                <a:ea typeface="微软雅黑" panose="020B0503020204020204" pitchFamily="34" charset="-122"/>
              </a:rPr>
              <a:t>。建立组织级项目管理标准过程，明确项目的价值管理，有主要指标的度量能力，进行知识管理。</a:t>
            </a:r>
            <a:endParaRPr kumimoji="0" lang="zh-CN" altLang="en-US" sz="1400" i="0" u="none" strike="noStrike" cap="none" normalizeH="0" baseline="0" dirty="0">
              <a:ln>
                <a:noFill/>
              </a:ln>
              <a:solidFill>
                <a:srgbClr val="002060"/>
              </a:solidFill>
              <a:effectLst/>
              <a:latin typeface="Arial" panose="020B0604020202020204" pitchFamily="34" charset="0"/>
              <a:ea typeface="微软雅黑" panose="020B0503020204020204" pitchFamily="34" charset="-122"/>
            </a:endParaRPr>
          </a:p>
        </p:txBody>
      </p:sp>
      <p:sp>
        <p:nvSpPr>
          <p:cNvPr id="10" name="圆角矩形 9"/>
          <p:cNvSpPr/>
          <p:nvPr/>
        </p:nvSpPr>
        <p:spPr bwMode="auto">
          <a:xfrm>
            <a:off x="8760296" y="4396784"/>
            <a:ext cx="1793214" cy="936104"/>
          </a:xfrm>
          <a:prstGeom prst="roundRect">
            <a:avLst/>
          </a:prstGeom>
          <a:solidFill>
            <a:schemeClr val="accent5">
              <a:lumMod val="75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第</a:t>
            </a:r>
            <a:r>
              <a:rPr kumimoji="0" lang="en-US" altLang="zh-CN" sz="3200"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3</a:t>
            </a:r>
            <a:r>
              <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级</a:t>
            </a:r>
            <a:endPar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endParaRPr>
          </a:p>
        </p:txBody>
      </p:sp>
      <p:sp>
        <p:nvSpPr>
          <p:cNvPr id="11" name="圆角右箭头 10"/>
          <p:cNvSpPr/>
          <p:nvPr/>
        </p:nvSpPr>
        <p:spPr bwMode="auto">
          <a:xfrm>
            <a:off x="1304835" y="3596048"/>
            <a:ext cx="432048" cy="697048"/>
          </a:xfrm>
          <a:prstGeom prst="bentArrow">
            <a:avLst>
              <a:gd name="adj1" fmla="val 36924"/>
              <a:gd name="adj2" fmla="val 48847"/>
              <a:gd name="adj3" fmla="val 25000"/>
              <a:gd name="adj4" fmla="val 43750"/>
            </a:avLst>
          </a:prstGeom>
          <a:solidFill>
            <a:schemeClr val="accent2">
              <a:lumMod val="20000"/>
              <a:lumOff val="80000"/>
            </a:schemeClr>
          </a:solidFill>
          <a:ln w="9525" cap="flat" cmpd="sng" algn="ctr">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a:ln>
                <a:noFill/>
              </a:ln>
              <a:solidFill>
                <a:schemeClr val="tx1"/>
              </a:solidFill>
              <a:effectLst/>
              <a:latin typeface="Arial" panose="020B0604020202020204" pitchFamily="34" charset="0"/>
              <a:ea typeface="微软雅黑" panose="020B0503020204020204" pitchFamily="34" charset="-122"/>
            </a:endParaRPr>
          </a:p>
        </p:txBody>
      </p:sp>
      <p:sp>
        <p:nvSpPr>
          <p:cNvPr id="12" name="矩形 11"/>
          <p:cNvSpPr/>
          <p:nvPr/>
        </p:nvSpPr>
        <p:spPr bwMode="auto">
          <a:xfrm>
            <a:off x="1847528" y="3348344"/>
            <a:ext cx="2542413" cy="936104"/>
          </a:xfrm>
          <a:prstGeom prst="rect">
            <a:avLst/>
          </a:prstGeom>
          <a:solidFill>
            <a:srgbClr val="AE78D6"/>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体系化级</a:t>
            </a:r>
            <a:endParaRPr kumimoji="0" lang="zh-CN" altLang="en-US" sz="2800" b="1" i="0" u="none" strike="noStrike" cap="none" normalizeH="0" baseline="0" dirty="0">
              <a:ln>
                <a:noFill/>
              </a:ln>
              <a:solidFill>
                <a:schemeClr val="bg1"/>
              </a:solidFill>
              <a:effectLst/>
              <a:latin typeface="Arial" panose="020B0604020202020204" pitchFamily="34" charset="0"/>
              <a:ea typeface="微软雅黑" panose="020B0503020204020204" pitchFamily="34" charset="-122"/>
            </a:endParaRPr>
          </a:p>
        </p:txBody>
      </p:sp>
      <p:sp>
        <p:nvSpPr>
          <p:cNvPr id="13" name="矩形 12"/>
          <p:cNvSpPr/>
          <p:nvPr/>
        </p:nvSpPr>
        <p:spPr bwMode="auto">
          <a:xfrm>
            <a:off x="4398872" y="3348344"/>
            <a:ext cx="4248472" cy="936104"/>
          </a:xfrm>
          <a:prstGeom prst="rect">
            <a:avLst/>
          </a:prstGeom>
          <a:solidFill>
            <a:srgbClr val="61BFF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rtl="0"/>
            <a:r>
              <a:rPr lang="zh-CN" altLang="en-US" sz="1400" b="1" baseline="0" dirty="0">
                <a:solidFill>
                  <a:srgbClr val="002060"/>
                </a:solidFill>
                <a:latin typeface="Arial" panose="020B0604020202020204" pitchFamily="34" charset="0"/>
                <a:ea typeface="微软雅黑" panose="020B0503020204020204" pitchFamily="34" charset="-122"/>
              </a:rPr>
              <a:t>进行体系化管理</a:t>
            </a:r>
            <a:r>
              <a:rPr lang="zh-CN" altLang="en-US" sz="1400" baseline="0" dirty="0">
                <a:solidFill>
                  <a:srgbClr val="002060"/>
                </a:solidFill>
                <a:latin typeface="Arial" panose="020B0604020202020204" pitchFamily="34" charset="0"/>
                <a:ea typeface="微软雅黑" panose="020B0503020204020204" pitchFamily="34" charset="-122"/>
              </a:rPr>
              <a:t>。保持项目目标与组织战略目标的一致，建立体系化的组织级项目管理，以经营效益为绩效评价标准。</a:t>
            </a:r>
            <a:endParaRPr kumimoji="0" lang="zh-CN" altLang="en-US" sz="1400" i="0" u="none" strike="noStrike" cap="none" normalizeH="0" baseline="0" dirty="0">
              <a:ln>
                <a:noFill/>
              </a:ln>
              <a:solidFill>
                <a:srgbClr val="002060"/>
              </a:solidFill>
              <a:effectLst/>
              <a:latin typeface="Arial" panose="020B0604020202020204" pitchFamily="34" charset="0"/>
              <a:ea typeface="微软雅黑" panose="020B0503020204020204" pitchFamily="34" charset="-122"/>
            </a:endParaRPr>
          </a:p>
        </p:txBody>
      </p:sp>
      <p:sp>
        <p:nvSpPr>
          <p:cNvPr id="14" name="圆角矩形 13"/>
          <p:cNvSpPr/>
          <p:nvPr/>
        </p:nvSpPr>
        <p:spPr bwMode="auto">
          <a:xfrm>
            <a:off x="8760296" y="3348344"/>
            <a:ext cx="1793214" cy="936104"/>
          </a:xfrm>
          <a:prstGeom prst="roundRect">
            <a:avLst/>
          </a:prstGeom>
          <a:solidFill>
            <a:srgbClr val="7030A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第</a:t>
            </a:r>
            <a:r>
              <a:rPr kumimoji="0" lang="en-US" altLang="zh-CN" sz="3200"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2</a:t>
            </a:r>
            <a:r>
              <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级</a:t>
            </a:r>
            <a:endPar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endParaRPr>
          </a:p>
        </p:txBody>
      </p:sp>
      <p:sp>
        <p:nvSpPr>
          <p:cNvPr id="15" name="圆角右箭头 14"/>
          <p:cNvSpPr/>
          <p:nvPr/>
        </p:nvSpPr>
        <p:spPr bwMode="auto">
          <a:xfrm>
            <a:off x="1847528" y="2564904"/>
            <a:ext cx="432048" cy="697048"/>
          </a:xfrm>
          <a:prstGeom prst="bentArrow">
            <a:avLst>
              <a:gd name="adj1" fmla="val 36924"/>
              <a:gd name="adj2" fmla="val 48847"/>
              <a:gd name="adj3" fmla="val 25000"/>
              <a:gd name="adj4" fmla="val 43750"/>
            </a:avLst>
          </a:prstGeom>
          <a:solidFill>
            <a:schemeClr val="accent2">
              <a:lumMod val="20000"/>
              <a:lumOff val="80000"/>
            </a:schemeClr>
          </a:solidFill>
          <a:ln w="9525" cap="flat" cmpd="sng" algn="ctr">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a:ln>
                <a:noFill/>
              </a:ln>
              <a:solidFill>
                <a:schemeClr val="tx1"/>
              </a:solidFill>
              <a:effectLst/>
              <a:latin typeface="Arial" panose="020B0604020202020204" pitchFamily="34" charset="0"/>
              <a:ea typeface="微软雅黑" panose="020B0503020204020204" pitchFamily="34" charset="-122"/>
            </a:endParaRPr>
          </a:p>
        </p:txBody>
      </p:sp>
      <p:sp>
        <p:nvSpPr>
          <p:cNvPr id="16" name="矩形 15"/>
          <p:cNvSpPr/>
          <p:nvPr/>
        </p:nvSpPr>
        <p:spPr bwMode="auto">
          <a:xfrm>
            <a:off x="2358571" y="2299904"/>
            <a:ext cx="2031372" cy="936104"/>
          </a:xfrm>
          <a:prstGeom prst="rect">
            <a:avLst/>
          </a:prstGeom>
          <a:solidFill>
            <a:srgbClr val="70BC88"/>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lang="zh-CN" altLang="en-US" sz="2800" b="1" baseline="0" dirty="0">
                <a:solidFill>
                  <a:schemeClr val="bg1"/>
                </a:solidFill>
                <a:latin typeface="Arial" panose="020B0604020202020204" pitchFamily="34" charset="0"/>
                <a:ea typeface="微软雅黑" panose="020B0503020204020204" pitchFamily="34" charset="-122"/>
              </a:rPr>
              <a:t>持续优化</a:t>
            </a:r>
            <a:r>
              <a:rPr kumimoji="0" lang="zh-CN" altLang="en-US" sz="2800" b="1"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级</a:t>
            </a:r>
            <a:endParaRPr kumimoji="0" lang="zh-CN" altLang="en-US" sz="2800" b="1" i="0" u="none" strike="noStrike" cap="none" normalizeH="0" baseline="0" dirty="0">
              <a:ln>
                <a:noFill/>
              </a:ln>
              <a:solidFill>
                <a:schemeClr val="bg1"/>
              </a:solidFill>
              <a:effectLst/>
              <a:latin typeface="Arial" panose="020B0604020202020204" pitchFamily="34" charset="0"/>
              <a:ea typeface="微软雅黑" panose="020B0503020204020204" pitchFamily="34" charset="-122"/>
            </a:endParaRPr>
          </a:p>
        </p:txBody>
      </p:sp>
      <p:sp>
        <p:nvSpPr>
          <p:cNvPr id="17" name="矩形 16"/>
          <p:cNvSpPr/>
          <p:nvPr/>
        </p:nvSpPr>
        <p:spPr bwMode="auto">
          <a:xfrm>
            <a:off x="4398872" y="2299904"/>
            <a:ext cx="4248472" cy="936104"/>
          </a:xfrm>
          <a:prstGeom prst="rect">
            <a:avLst/>
          </a:prstGeom>
          <a:solidFill>
            <a:srgbClr val="61BFF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rtl="0"/>
            <a:r>
              <a:rPr lang="zh-CN" altLang="en-US" sz="1400" b="1" baseline="0" dirty="0">
                <a:solidFill>
                  <a:srgbClr val="002060"/>
                </a:solidFill>
                <a:latin typeface="Arial" panose="020B0604020202020204" pitchFamily="34" charset="0"/>
                <a:ea typeface="微软雅黑" panose="020B0503020204020204" pitchFamily="34" charset="-122"/>
              </a:rPr>
              <a:t>创新与变革</a:t>
            </a:r>
            <a:r>
              <a:rPr lang="zh-CN" altLang="en-US" sz="1400" baseline="0" dirty="0">
                <a:solidFill>
                  <a:srgbClr val="002060"/>
                </a:solidFill>
                <a:latin typeface="Arial" panose="020B0604020202020204" pitchFamily="34" charset="0"/>
                <a:ea typeface="微软雅黑" panose="020B0503020204020204" pitchFamily="34" charset="-122"/>
              </a:rPr>
              <a:t>。标杆对照、创新变革、持续改进，按项目经营和项目经济的理念，主动拓展。</a:t>
            </a:r>
            <a:endParaRPr kumimoji="0" lang="zh-CN" altLang="en-US" sz="1400" i="0" u="none" strike="noStrike" cap="none" normalizeH="0" baseline="0" dirty="0">
              <a:ln>
                <a:noFill/>
              </a:ln>
              <a:solidFill>
                <a:srgbClr val="002060"/>
              </a:solidFill>
              <a:effectLst/>
              <a:latin typeface="Arial" panose="020B0604020202020204" pitchFamily="34" charset="0"/>
              <a:ea typeface="微软雅黑" panose="020B0503020204020204" pitchFamily="34" charset="-122"/>
            </a:endParaRPr>
          </a:p>
        </p:txBody>
      </p:sp>
      <p:sp>
        <p:nvSpPr>
          <p:cNvPr id="18" name="圆角矩形 17"/>
          <p:cNvSpPr/>
          <p:nvPr/>
        </p:nvSpPr>
        <p:spPr bwMode="auto">
          <a:xfrm>
            <a:off x="8760296" y="2299904"/>
            <a:ext cx="1793214" cy="936104"/>
          </a:xfrm>
          <a:prstGeom prst="roundRect">
            <a:avLst/>
          </a:prstGeom>
          <a:solidFill>
            <a:srgbClr val="00B05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第</a:t>
            </a:r>
            <a:r>
              <a:rPr kumimoji="0" lang="en-US" altLang="zh-CN" sz="3200"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1</a:t>
            </a:r>
            <a:r>
              <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rPr>
              <a:t>级</a:t>
            </a:r>
            <a:endParaRPr kumimoji="0" lang="zh-CN" altLang="en-US" i="0" u="none" strike="noStrike" cap="none" normalizeH="0" baseline="0" dirty="0">
              <a:ln>
                <a:noFill/>
              </a:ln>
              <a:solidFill>
                <a:schemeClr val="bg1"/>
              </a:solidFill>
              <a:effectLst/>
              <a:latin typeface="Arial" panose="020B0604020202020204" pitchFamily="34" charset="0"/>
              <a:ea typeface="微软雅黑" panose="020B0503020204020204" pitchFamily="34" charset="-122"/>
            </a:endParaRPr>
          </a:p>
        </p:txBody>
      </p:sp>
      <p:sp>
        <p:nvSpPr>
          <p:cNvPr id="19" name="文本框 18"/>
          <p:cNvSpPr txBox="1"/>
          <p:nvPr/>
        </p:nvSpPr>
        <p:spPr>
          <a:xfrm>
            <a:off x="755904" y="1124744"/>
            <a:ext cx="10596679" cy="1014730"/>
          </a:xfrm>
          <a:prstGeom prst="rect">
            <a:avLst/>
          </a:prstGeom>
          <a:noFill/>
        </p:spPr>
        <p:txBody>
          <a:bodyPr wrap="square" rtlCol="0">
            <a:spAutoFit/>
          </a:bodyPr>
          <a:lstStyle/>
          <a:p>
            <a:pPr>
              <a:lnSpc>
                <a:spcPts val="3600"/>
              </a:lnSpc>
            </a:pPr>
            <a:r>
              <a:rPr lang="zh-CN" altLang="en-US" sz="2400" baseline="0" dirty="0">
                <a:solidFill>
                  <a:srgbClr val="002060"/>
                </a:solidFill>
                <a:latin typeface="微软雅黑" panose="020B0503020204020204" pitchFamily="34" charset="-122"/>
                <a:ea typeface="微软雅黑" panose="020B0503020204020204" pitchFamily="34" charset="-122"/>
              </a:rPr>
              <a:t>       按照项目管理能力水平，以及由低到高演进发展的形势，定义了四个级别，高级别是在低级别充分实施的基础之上进行。</a:t>
            </a:r>
            <a:endParaRPr lang="zh-CN" altLang="en-US" sz="2400" baseline="0" dirty="0">
              <a:solidFill>
                <a:srgbClr val="002060"/>
              </a:solidFill>
              <a:latin typeface="微软雅黑" panose="020B0503020204020204" pitchFamily="34" charset="-122"/>
              <a:ea typeface="微软雅黑" panose="020B0503020204020204" pitchFamily="34" charset="-122"/>
            </a:endParaRPr>
          </a:p>
        </p:txBody>
      </p:sp>
      <p:sp>
        <p:nvSpPr>
          <p:cNvPr id="20" name="上箭头 19"/>
          <p:cNvSpPr/>
          <p:nvPr/>
        </p:nvSpPr>
        <p:spPr bwMode="auto">
          <a:xfrm>
            <a:off x="10776520" y="2299904"/>
            <a:ext cx="360040" cy="4081424"/>
          </a:xfrm>
          <a:prstGeom prst="upArrow">
            <a:avLst>
              <a:gd name="adj1" fmla="val 50000"/>
              <a:gd name="adj2" fmla="val 160889"/>
            </a:avLst>
          </a:prstGeom>
          <a:gradFill>
            <a:gsLst>
              <a:gs pos="0">
                <a:schemeClr val="accent5">
                  <a:lumMod val="50000"/>
                </a:schemeClr>
              </a:gs>
              <a:gs pos="74000">
                <a:schemeClr val="accent5">
                  <a:lumMod val="60000"/>
                  <a:lumOff val="40000"/>
                </a:schemeClr>
              </a:gs>
              <a:gs pos="83000">
                <a:schemeClr val="accent5">
                  <a:lumMod val="40000"/>
                  <a:lumOff val="60000"/>
                </a:schemeClr>
              </a:gs>
              <a:gs pos="100000">
                <a:schemeClr val="accent5">
                  <a:lumMod val="20000"/>
                  <a:lumOff val="80000"/>
                </a:schemeClr>
              </a:gs>
            </a:gsLst>
            <a:lin ang="5400000" scaled="1"/>
          </a:gra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1" i="0" u="none" strike="noStrike" cap="none" normalizeH="0" baseline="0">
              <a:ln>
                <a:noFill/>
              </a:ln>
              <a:solidFill>
                <a:schemeClr val="tx1"/>
              </a:solidFill>
              <a:effectLst/>
              <a:latin typeface="Arial" panose="020B0604020202020204" pitchFamily="34" charset="0"/>
              <a:ea typeface="微软雅黑" panose="020B0503020204020204" pitchFamily="34" charset="-122"/>
            </a:endParaRPr>
          </a:p>
        </p:txBody>
      </p:sp>
      <p:sp>
        <p:nvSpPr>
          <p:cNvPr id="21" name="文本框 20"/>
          <p:cNvSpPr txBox="1"/>
          <p:nvPr/>
        </p:nvSpPr>
        <p:spPr>
          <a:xfrm>
            <a:off x="11208568" y="5157192"/>
            <a:ext cx="398089" cy="1015663"/>
          </a:xfrm>
          <a:prstGeom prst="rect">
            <a:avLst/>
          </a:prstGeom>
          <a:noFill/>
        </p:spPr>
        <p:txBody>
          <a:bodyPr wrap="square" rtlCol="0">
            <a:spAutoFit/>
          </a:bodyPr>
          <a:lstStyle/>
          <a:p>
            <a:r>
              <a:rPr lang="zh-CN" altLang="en-US" sz="2000" baseline="0" dirty="0">
                <a:solidFill>
                  <a:srgbClr val="002060"/>
                </a:solidFill>
                <a:latin typeface="微软雅黑" panose="020B0503020204020204" pitchFamily="34" charset="-122"/>
                <a:ea typeface="微软雅黑" panose="020B0503020204020204" pitchFamily="34" charset="-122"/>
              </a:rPr>
              <a:t>低级别</a:t>
            </a:r>
            <a:endParaRPr lang="zh-CN" altLang="en-US" sz="2000" baseline="0" dirty="0">
              <a:solidFill>
                <a:srgbClr val="002060"/>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1208568" y="2708920"/>
            <a:ext cx="398089" cy="1015663"/>
          </a:xfrm>
          <a:prstGeom prst="rect">
            <a:avLst/>
          </a:prstGeom>
          <a:noFill/>
        </p:spPr>
        <p:txBody>
          <a:bodyPr wrap="square" rtlCol="0">
            <a:spAutoFit/>
          </a:bodyPr>
          <a:lstStyle/>
          <a:p>
            <a:r>
              <a:rPr lang="zh-CN" altLang="en-US" sz="2000" baseline="0" dirty="0">
                <a:solidFill>
                  <a:srgbClr val="002060"/>
                </a:solidFill>
                <a:latin typeface="微软雅黑" panose="020B0503020204020204" pitchFamily="34" charset="-122"/>
                <a:ea typeface="微软雅黑" panose="020B0503020204020204" pitchFamily="34" charset="-122"/>
              </a:rPr>
              <a:t>高级别</a:t>
            </a:r>
            <a:endParaRPr lang="zh-CN" altLang="en-US" sz="2000" baseline="0" dirty="0">
              <a:solidFill>
                <a:srgbClr val="002060"/>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0" y="171450"/>
            <a:ext cx="12155805" cy="583565"/>
          </a:xfrm>
          <a:prstGeom prst="rect">
            <a:avLst/>
          </a:prstGeom>
        </p:spPr>
        <p:txBody>
          <a:bodyPr wrap="square" rtlCol="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级别模型</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8"/>
          <p:cNvSpPr txBox="1"/>
          <p:nvPr/>
        </p:nvSpPr>
        <p:spPr>
          <a:xfrm>
            <a:off x="248275" y="376083"/>
            <a:ext cx="2779273" cy="923330"/>
          </a:xfrm>
          <a:prstGeom prst="rect">
            <a:avLst/>
          </a:prstGeom>
          <a:noFill/>
          <a:effectLst/>
        </p:spPr>
        <p:txBody>
          <a:bodyPr wrap="square" rtlCol="0">
            <a:spAutoFit/>
          </a:bodyPr>
          <a:lstStyle/>
          <a:p>
            <a:pPr algn="ctr">
              <a:defRPr/>
            </a:pPr>
            <a:r>
              <a:rPr lang="zh-CN" altLang="en-US" sz="5400" b="1"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rPr>
              <a:t>目录</a:t>
            </a:r>
            <a:endParaRPr lang="zh-CN" altLang="en-US" sz="5400" b="1"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 name="组合 1"/>
          <p:cNvGrpSpPr/>
          <p:nvPr/>
        </p:nvGrpSpPr>
        <p:grpSpPr>
          <a:xfrm>
            <a:off x="4042763" y="3139059"/>
            <a:ext cx="6648293" cy="673952"/>
            <a:chOff x="4136628" y="1318845"/>
            <a:chExt cx="6648293" cy="673952"/>
          </a:xfrm>
        </p:grpSpPr>
        <p:sp>
          <p:nvSpPr>
            <p:cNvPr id="10" name="圆角矩形 9"/>
            <p:cNvSpPr/>
            <p:nvPr/>
          </p:nvSpPr>
          <p:spPr>
            <a:xfrm>
              <a:off x="4136628" y="1318845"/>
              <a:ext cx="6648293" cy="673952"/>
            </a:xfrm>
            <a:prstGeom prst="roundRect">
              <a:avLst>
                <a:gd name="adj" fmla="val 50000"/>
              </a:avLst>
            </a:prstGeom>
            <a:noFill/>
            <a:ln w="25400">
              <a:gradFill>
                <a:gsLst>
                  <a:gs pos="0">
                    <a:srgbClr val="4EBBF6"/>
                  </a:gs>
                  <a:gs pos="100000">
                    <a:srgbClr val="1380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350">
                <a:solidFill>
                  <a:prstClr val="white"/>
                </a:solidFill>
                <a:sym typeface="+mn-ea"/>
              </a:endParaRPr>
            </a:p>
          </p:txBody>
        </p:sp>
        <p:sp>
          <p:nvSpPr>
            <p:cNvPr id="11" name="文本框 10"/>
            <p:cNvSpPr txBox="1"/>
            <p:nvPr/>
          </p:nvSpPr>
          <p:spPr>
            <a:xfrm>
              <a:off x="4708574" y="1430814"/>
              <a:ext cx="3678590" cy="415498"/>
            </a:xfrm>
            <a:prstGeom prst="rect">
              <a:avLst/>
            </a:prstGeom>
            <a:noFill/>
          </p:spPr>
          <p:txBody>
            <a:bodyPr wrap="square" rtlCol="0">
              <a:spAutoFit/>
            </a:bodyPr>
            <a:lstStyle/>
            <a:p>
              <a:r>
                <a:rPr lang="en-US" altLang="zh-CN" sz="2100" b="1" dirty="0">
                  <a:solidFill>
                    <a:srgbClr val="17406D">
                      <a:lumMod val="50000"/>
                    </a:srgbClr>
                  </a:solidFill>
                  <a:latin typeface="微软雅黑" panose="020B0503020204020204" pitchFamily="34" charset="-122"/>
                  <a:ea typeface="微软雅黑" panose="020B0503020204020204" pitchFamily="34" charset="-122"/>
                </a:rPr>
                <a:t>CPMM </a:t>
              </a:r>
              <a:r>
                <a:rPr lang="zh-CN" altLang="en-US" sz="2100" b="1" dirty="0">
                  <a:solidFill>
                    <a:schemeClr val="tx2">
                      <a:lumMod val="50000"/>
                    </a:schemeClr>
                  </a:solidFill>
                  <a:latin typeface="微软雅黑" panose="020B0503020204020204" pitchFamily="34" charset="-122"/>
                  <a:ea typeface="微软雅黑" panose="020B0503020204020204" pitchFamily="34" charset="-122"/>
                </a:rPr>
                <a:t>评估的价值</a:t>
              </a:r>
              <a:endParaRPr lang="zh-CN" altLang="en-US" sz="2100" b="1"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12" name="椭圆 11"/>
            <p:cNvSpPr/>
            <p:nvPr/>
          </p:nvSpPr>
          <p:spPr>
            <a:xfrm>
              <a:off x="4193480" y="1366007"/>
              <a:ext cx="545112" cy="545112"/>
            </a:xfrm>
            <a:prstGeom prst="ellipse">
              <a:avLst/>
            </a:prstGeom>
            <a:gradFill>
              <a:gsLst>
                <a:gs pos="0">
                  <a:srgbClr val="F3AA3B"/>
                </a:gs>
                <a:gs pos="100000">
                  <a:srgbClr val="F16D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prstClr val="white"/>
                  </a:solidFill>
                  <a:latin typeface="微软雅黑" panose="020B0503020204020204" pitchFamily="34" charset="-122"/>
                  <a:ea typeface="微软雅黑" panose="020B0503020204020204" pitchFamily="34" charset="-122"/>
                </a:rPr>
                <a:t>2</a:t>
              </a:r>
              <a:endParaRPr lang="en-US" altLang="zh-CN" sz="2100" b="1" dirty="0">
                <a:solidFill>
                  <a:prstClr val="white"/>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4042763" y="4275050"/>
            <a:ext cx="6648293" cy="673952"/>
            <a:chOff x="4136628" y="1318845"/>
            <a:chExt cx="6648293" cy="673952"/>
          </a:xfrm>
        </p:grpSpPr>
        <p:sp>
          <p:nvSpPr>
            <p:cNvPr id="16" name="圆角矩形 15"/>
            <p:cNvSpPr/>
            <p:nvPr/>
          </p:nvSpPr>
          <p:spPr>
            <a:xfrm>
              <a:off x="4136628" y="1318845"/>
              <a:ext cx="6648293" cy="673952"/>
            </a:xfrm>
            <a:prstGeom prst="roundRect">
              <a:avLst>
                <a:gd name="adj" fmla="val 50000"/>
              </a:avLst>
            </a:prstGeom>
            <a:noFill/>
            <a:ln w="25400">
              <a:gradFill>
                <a:gsLst>
                  <a:gs pos="0">
                    <a:srgbClr val="4EBBF6"/>
                  </a:gs>
                  <a:gs pos="100000">
                    <a:srgbClr val="1380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350">
                <a:solidFill>
                  <a:prstClr val="white"/>
                </a:solidFill>
                <a:sym typeface="+mn-ea"/>
              </a:endParaRPr>
            </a:p>
          </p:txBody>
        </p:sp>
        <p:sp>
          <p:nvSpPr>
            <p:cNvPr id="17" name="文本框 16"/>
            <p:cNvSpPr txBox="1"/>
            <p:nvPr/>
          </p:nvSpPr>
          <p:spPr>
            <a:xfrm>
              <a:off x="4708574" y="1430814"/>
              <a:ext cx="3678590" cy="414020"/>
            </a:xfrm>
            <a:prstGeom prst="rect">
              <a:avLst/>
            </a:prstGeom>
            <a:noFill/>
          </p:spPr>
          <p:txBody>
            <a:bodyPr wrap="square" rtlCol="0">
              <a:spAutoFit/>
            </a:bodyPr>
            <a:lstStyle/>
            <a:p>
              <a:r>
                <a:rPr lang="en-US" altLang="zh-CN" sz="2100" b="1" dirty="0">
                  <a:solidFill>
                    <a:srgbClr val="17406D">
                      <a:lumMod val="50000"/>
                    </a:srgbClr>
                  </a:solidFill>
                  <a:latin typeface="微软雅黑" panose="020B0503020204020204" pitchFamily="34" charset="-122"/>
                  <a:ea typeface="微软雅黑" panose="020B0503020204020204" pitchFamily="34" charset="-122"/>
                </a:rPr>
                <a:t>CPMM </a:t>
              </a:r>
              <a:r>
                <a:rPr lang="zh-CN" altLang="en-US" sz="2100" b="1" dirty="0">
                  <a:solidFill>
                    <a:srgbClr val="17406D">
                      <a:lumMod val="50000"/>
                    </a:srgbClr>
                  </a:solidFill>
                  <a:latin typeface="微软雅黑" panose="020B0503020204020204" pitchFamily="34" charset="-122"/>
                  <a:ea typeface="微软雅黑" panose="020B0503020204020204" pitchFamily="34" charset="-122"/>
                </a:rPr>
                <a:t>评估体系</a:t>
              </a:r>
              <a:endParaRPr lang="zh-CN" altLang="en-US" sz="2100" b="1" dirty="0">
                <a:solidFill>
                  <a:srgbClr val="17406D">
                    <a:lumMod val="50000"/>
                  </a:srgbClr>
                </a:solidFill>
                <a:latin typeface="微软雅黑" panose="020B0503020204020204" pitchFamily="34" charset="-122"/>
                <a:ea typeface="微软雅黑" panose="020B0503020204020204" pitchFamily="34" charset="-122"/>
              </a:endParaRPr>
            </a:p>
          </p:txBody>
        </p:sp>
        <p:sp>
          <p:nvSpPr>
            <p:cNvPr id="18" name="椭圆 17"/>
            <p:cNvSpPr/>
            <p:nvPr/>
          </p:nvSpPr>
          <p:spPr>
            <a:xfrm>
              <a:off x="4193480" y="1366007"/>
              <a:ext cx="545112" cy="545112"/>
            </a:xfrm>
            <a:prstGeom prst="ellipse">
              <a:avLst/>
            </a:prstGeom>
            <a:gradFill>
              <a:gsLst>
                <a:gs pos="0">
                  <a:srgbClr val="F3AA3B"/>
                </a:gs>
                <a:gs pos="100000">
                  <a:srgbClr val="F16D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prstClr val="white"/>
                  </a:solidFill>
                  <a:latin typeface="微软雅黑" panose="020B0503020204020204" pitchFamily="34" charset="-122"/>
                  <a:ea typeface="微软雅黑" panose="020B0503020204020204" pitchFamily="34" charset="-122"/>
                </a:rPr>
                <a:t>3</a:t>
              </a:r>
              <a:endParaRPr lang="en-US" altLang="zh-CN" sz="2100" b="1" dirty="0">
                <a:solidFill>
                  <a:prstClr val="white"/>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4042763" y="2003068"/>
            <a:ext cx="6648293" cy="673952"/>
            <a:chOff x="4136628" y="1318845"/>
            <a:chExt cx="6648293" cy="673952"/>
          </a:xfrm>
        </p:grpSpPr>
        <p:sp>
          <p:nvSpPr>
            <p:cNvPr id="20" name="圆角矩形 19"/>
            <p:cNvSpPr/>
            <p:nvPr/>
          </p:nvSpPr>
          <p:spPr>
            <a:xfrm>
              <a:off x="4136628" y="1318845"/>
              <a:ext cx="6648293" cy="673952"/>
            </a:xfrm>
            <a:prstGeom prst="roundRect">
              <a:avLst>
                <a:gd name="adj" fmla="val 50000"/>
              </a:avLst>
            </a:prstGeom>
            <a:solidFill>
              <a:srgbClr val="33CCFF"/>
            </a:solidFill>
            <a:ln w="25400">
              <a:gradFill>
                <a:gsLst>
                  <a:gs pos="0">
                    <a:srgbClr val="4EBBF6"/>
                  </a:gs>
                  <a:gs pos="100000">
                    <a:srgbClr val="1380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algn="ctr"/>
              <a:endParaRPr lang="zh-CN" altLang="en-US" sz="1350">
                <a:solidFill>
                  <a:schemeClr val="bg1"/>
                </a:solidFill>
                <a:sym typeface="+mn-ea"/>
              </a:endParaRPr>
            </a:p>
          </p:txBody>
        </p:sp>
        <p:sp>
          <p:nvSpPr>
            <p:cNvPr id="21" name="文本框 20"/>
            <p:cNvSpPr txBox="1"/>
            <p:nvPr/>
          </p:nvSpPr>
          <p:spPr>
            <a:xfrm>
              <a:off x="4708573" y="1430814"/>
              <a:ext cx="5729763" cy="414020"/>
            </a:xfrm>
            <a:prstGeom prst="rect">
              <a:avLst/>
            </a:prstGeom>
            <a:noFill/>
          </p:spPr>
          <p:txBody>
            <a:bodyPr wrap="square" rtlCol="0">
              <a:spAutoFit/>
            </a:bodyPr>
            <a:lstStyle/>
            <a:p>
              <a:r>
                <a:rPr lang="zh-CN" altLang="en-US" sz="2100" b="1" dirty="0">
                  <a:latin typeface="微软雅黑" panose="020B0503020204020204" pitchFamily="34" charset="-122"/>
                  <a:ea typeface="微软雅黑" panose="020B0503020204020204" pitchFamily="34" charset="-122"/>
                </a:rPr>
                <a:t>项目经济背景和现状</a:t>
              </a:r>
              <a:endParaRPr lang="zh-CN" altLang="en-US" sz="2100" b="1" dirty="0">
                <a:latin typeface="微软雅黑" panose="020B0503020204020204" pitchFamily="34" charset="-122"/>
                <a:ea typeface="微软雅黑" panose="020B0503020204020204" pitchFamily="34" charset="-122"/>
              </a:endParaRPr>
            </a:p>
          </p:txBody>
        </p:sp>
        <p:sp>
          <p:nvSpPr>
            <p:cNvPr id="28" name="椭圆 27"/>
            <p:cNvSpPr/>
            <p:nvPr/>
          </p:nvSpPr>
          <p:spPr>
            <a:xfrm>
              <a:off x="4193480" y="1366007"/>
              <a:ext cx="545112" cy="545112"/>
            </a:xfrm>
            <a:prstGeom prst="ellipse">
              <a:avLst/>
            </a:prstGeom>
            <a:gradFill>
              <a:gsLst>
                <a:gs pos="0">
                  <a:srgbClr val="F3AA3B"/>
                </a:gs>
                <a:gs pos="100000">
                  <a:srgbClr val="F16D6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prstClr val="white"/>
                  </a:solidFill>
                  <a:latin typeface="微软雅黑" panose="020B0503020204020204" pitchFamily="34" charset="-122"/>
                  <a:ea typeface="微软雅黑" panose="020B0503020204020204" pitchFamily="34" charset="-122"/>
                </a:rPr>
                <a:t>1</a:t>
              </a:r>
              <a:endParaRPr lang="en-US" altLang="zh-CN" sz="2100" b="1" dirty="0">
                <a:solidFill>
                  <a:prstClr val="white"/>
                </a:solidFill>
                <a:latin typeface="微软雅黑" panose="020B0503020204020204" pitchFamily="34" charset="-122"/>
                <a:ea typeface="微软雅黑" panose="020B0503020204020204" pitchFamily="34" charset="-122"/>
              </a:endParaRPr>
            </a:p>
          </p:txBody>
        </p:sp>
      </p:gr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0" y="174625"/>
            <a:ext cx="12127865" cy="583565"/>
          </a:xfrm>
          <a:prstGeom prst="rect">
            <a:avLst/>
          </a:prstGeom>
        </p:spPr>
        <p:txBody>
          <a:bodyPr wrap="square" rtlCol="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评估方式</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grpSp>
        <p:nvGrpSpPr>
          <p:cNvPr id="6" name="组合 5" descr="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
          <p:cNvGrpSpPr/>
          <p:nvPr/>
        </p:nvGrpSpPr>
        <p:grpSpPr>
          <a:xfrm>
            <a:off x="3775862" y="1466812"/>
            <a:ext cx="2288666" cy="2134626"/>
            <a:chOff x="3775862" y="1808348"/>
            <a:chExt cx="2288666" cy="2134626"/>
          </a:xfrm>
        </p:grpSpPr>
        <p:sp>
          <p:nvSpPr>
            <p:cNvPr id="7" name="任意多边形 6"/>
            <p:cNvSpPr/>
            <p:nvPr/>
          </p:nvSpPr>
          <p:spPr>
            <a:xfrm>
              <a:off x="3775862" y="1808350"/>
              <a:ext cx="2288666" cy="2134624"/>
            </a:xfrm>
            <a:custGeom>
              <a:avLst/>
              <a:gdLst>
                <a:gd name="connsiteX0" fmla="*/ 1488164 w 2681209"/>
                <a:gd name="connsiteY0" fmla="*/ 0 h 2500747"/>
                <a:gd name="connsiteX1" fmla="*/ 2347136 w 2681209"/>
                <a:gd name="connsiteY1" fmla="*/ 0 h 2500747"/>
                <a:gd name="connsiteX2" fmla="*/ 2500747 w 2681209"/>
                <a:gd name="connsiteY2" fmla="*/ 153610 h 2500747"/>
                <a:gd name="connsiteX3" fmla="*/ 2500747 w 2681209"/>
                <a:gd name="connsiteY3" fmla="*/ 1145706 h 2500747"/>
                <a:gd name="connsiteX4" fmla="*/ 2681209 w 2681209"/>
                <a:gd name="connsiteY4" fmla="*/ 1250374 h 2500747"/>
                <a:gd name="connsiteX5" fmla="*/ 2500747 w 2681209"/>
                <a:gd name="connsiteY5" fmla="*/ 1355041 h 2500747"/>
                <a:gd name="connsiteX6" fmla="*/ 2500747 w 2681209"/>
                <a:gd name="connsiteY6" fmla="*/ 1488162 h 2500747"/>
                <a:gd name="connsiteX7" fmla="*/ 2500747 w 2681209"/>
                <a:gd name="connsiteY7" fmla="*/ 1488164 h 2500747"/>
                <a:gd name="connsiteX8" fmla="*/ 2500747 w 2681209"/>
                <a:gd name="connsiteY8" fmla="*/ 2347136 h 2500747"/>
                <a:gd name="connsiteX9" fmla="*/ 2347136 w 2681209"/>
                <a:gd name="connsiteY9" fmla="*/ 2500747 h 2500747"/>
                <a:gd name="connsiteX10" fmla="*/ 153611 w 2681209"/>
                <a:gd name="connsiteY10" fmla="*/ 2500747 h 2500747"/>
                <a:gd name="connsiteX11" fmla="*/ 0 w 2681209"/>
                <a:gd name="connsiteY11" fmla="*/ 2347136 h 2500747"/>
                <a:gd name="connsiteX12" fmla="*/ 0 w 2681209"/>
                <a:gd name="connsiteY12" fmla="*/ 1488164 h 2500747"/>
                <a:gd name="connsiteX13" fmla="*/ 153611 w 2681209"/>
                <a:gd name="connsiteY13" fmla="*/ 1334553 h 2500747"/>
                <a:gd name="connsiteX14" fmla="*/ 1334553 w 2681209"/>
                <a:gd name="connsiteY14" fmla="*/ 1334553 h 2500747"/>
                <a:gd name="connsiteX15" fmla="*/ 1334553 w 2681209"/>
                <a:gd name="connsiteY15" fmla="*/ 1334552 h 2500747"/>
                <a:gd name="connsiteX16" fmla="*/ 1179375 w 2681209"/>
                <a:gd name="connsiteY16" fmla="*/ 1334552 h 2500747"/>
                <a:gd name="connsiteX17" fmla="*/ 1239163 w 2681209"/>
                <a:gd name="connsiteY17" fmla="*/ 1322482 h 2500747"/>
                <a:gd name="connsiteX18" fmla="*/ 1332982 w 2681209"/>
                <a:gd name="connsiteY18" fmla="*/ 1180942 h 2500747"/>
                <a:gd name="connsiteX19" fmla="*/ 1332982 w 2681209"/>
                <a:gd name="connsiteY19" fmla="*/ 321970 h 2500747"/>
                <a:gd name="connsiteX20" fmla="*/ 1332980 w 2681209"/>
                <a:gd name="connsiteY20" fmla="*/ 321965 h 2500747"/>
                <a:gd name="connsiteX21" fmla="*/ 1332980 w 2681209"/>
                <a:gd name="connsiteY21" fmla="*/ 214612 h 2500747"/>
                <a:gd name="connsiteX22" fmla="*/ 1334553 w 2681209"/>
                <a:gd name="connsiteY22" fmla="*/ 214612 h 2500747"/>
                <a:gd name="connsiteX23" fmla="*/ 1334553 w 2681209"/>
                <a:gd name="connsiteY23" fmla="*/ 153610 h 2500747"/>
                <a:gd name="connsiteX24" fmla="*/ 1488164 w 2681209"/>
                <a:gd name="connsiteY24" fmla="*/ 0 h 2500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81209" h="2500747">
                  <a:moveTo>
                    <a:pt x="1488164" y="0"/>
                  </a:moveTo>
                  <a:lnTo>
                    <a:pt x="2347136" y="0"/>
                  </a:lnTo>
                  <a:cubicBezTo>
                    <a:pt x="2431973" y="0"/>
                    <a:pt x="2500747" y="68774"/>
                    <a:pt x="2500747" y="153610"/>
                  </a:cubicBezTo>
                  <a:lnTo>
                    <a:pt x="2500747" y="1145706"/>
                  </a:lnTo>
                  <a:lnTo>
                    <a:pt x="2681209" y="1250374"/>
                  </a:lnTo>
                  <a:lnTo>
                    <a:pt x="2500747" y="1355041"/>
                  </a:lnTo>
                  <a:lnTo>
                    <a:pt x="2500747" y="1488162"/>
                  </a:lnTo>
                  <a:lnTo>
                    <a:pt x="2500747" y="1488164"/>
                  </a:lnTo>
                  <a:lnTo>
                    <a:pt x="2500747" y="2347136"/>
                  </a:lnTo>
                  <a:cubicBezTo>
                    <a:pt x="2500747" y="2431973"/>
                    <a:pt x="2431973" y="2500747"/>
                    <a:pt x="2347136" y="2500747"/>
                  </a:cubicBezTo>
                  <a:lnTo>
                    <a:pt x="153611" y="2500747"/>
                  </a:lnTo>
                  <a:cubicBezTo>
                    <a:pt x="68774" y="2500747"/>
                    <a:pt x="0" y="2431973"/>
                    <a:pt x="0" y="2347136"/>
                  </a:cubicBezTo>
                  <a:lnTo>
                    <a:pt x="0" y="1488164"/>
                  </a:lnTo>
                  <a:cubicBezTo>
                    <a:pt x="0" y="1403327"/>
                    <a:pt x="68774" y="1334553"/>
                    <a:pt x="153611" y="1334553"/>
                  </a:cubicBezTo>
                  <a:lnTo>
                    <a:pt x="1334553" y="1334553"/>
                  </a:lnTo>
                  <a:lnTo>
                    <a:pt x="1334553" y="1334552"/>
                  </a:lnTo>
                  <a:lnTo>
                    <a:pt x="1179375" y="1334552"/>
                  </a:lnTo>
                  <a:lnTo>
                    <a:pt x="1239163" y="1322482"/>
                  </a:lnTo>
                  <a:cubicBezTo>
                    <a:pt x="1294296" y="1299162"/>
                    <a:pt x="1332982" y="1244570"/>
                    <a:pt x="1332982" y="1180942"/>
                  </a:cubicBezTo>
                  <a:lnTo>
                    <a:pt x="1332982" y="321970"/>
                  </a:lnTo>
                  <a:lnTo>
                    <a:pt x="1332980" y="321965"/>
                  </a:lnTo>
                  <a:lnTo>
                    <a:pt x="1332980" y="214612"/>
                  </a:lnTo>
                  <a:lnTo>
                    <a:pt x="1334553" y="214612"/>
                  </a:lnTo>
                  <a:lnTo>
                    <a:pt x="1334553" y="153610"/>
                  </a:lnTo>
                  <a:cubicBezTo>
                    <a:pt x="1334553" y="68774"/>
                    <a:pt x="1403327" y="0"/>
                    <a:pt x="1488164" y="0"/>
                  </a:cubicBezTo>
                  <a:close/>
                </a:path>
              </a:pathLst>
            </a:custGeom>
            <a:solidFill>
              <a:srgbClr val="FDFDFD"/>
            </a:solidFill>
            <a:ln>
              <a:noFill/>
            </a:ln>
            <a:effectLst>
              <a:outerShdw blurRad="177800" dist="762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8" name="任意多边形 7"/>
            <p:cNvSpPr/>
            <p:nvPr/>
          </p:nvSpPr>
          <p:spPr>
            <a:xfrm rot="10800000">
              <a:off x="3775862" y="1808348"/>
              <a:ext cx="996952" cy="1127340"/>
            </a:xfrm>
            <a:custGeom>
              <a:avLst/>
              <a:gdLst>
                <a:gd name="connsiteX0" fmla="*/ 1012106 w 1167945"/>
                <a:gd name="connsiteY0" fmla="*/ 1320697 h 1320697"/>
                <a:gd name="connsiteX1" fmla="*/ 155839 w 1167945"/>
                <a:gd name="connsiteY1" fmla="*/ 1320697 h 1320697"/>
                <a:gd name="connsiteX2" fmla="*/ 0 w 1167945"/>
                <a:gd name="connsiteY2" fmla="*/ 1164858 h 1320697"/>
                <a:gd name="connsiteX3" fmla="*/ 0 w 1167945"/>
                <a:gd name="connsiteY3" fmla="*/ 308591 h 1320697"/>
                <a:gd name="connsiteX4" fmla="*/ 155839 w 1167945"/>
                <a:gd name="connsiteY4" fmla="*/ 152752 h 1320697"/>
                <a:gd name="connsiteX5" fmla="*/ 495377 w 1167945"/>
                <a:gd name="connsiteY5" fmla="*/ 152752 h 1320697"/>
                <a:gd name="connsiteX6" fmla="*/ 583973 w 1167945"/>
                <a:gd name="connsiteY6" fmla="*/ 0 h 1320697"/>
                <a:gd name="connsiteX7" fmla="*/ 672569 w 1167945"/>
                <a:gd name="connsiteY7" fmla="*/ 152752 h 1320697"/>
                <a:gd name="connsiteX8" fmla="*/ 1012106 w 1167945"/>
                <a:gd name="connsiteY8" fmla="*/ 152752 h 1320697"/>
                <a:gd name="connsiteX9" fmla="*/ 1167945 w 1167945"/>
                <a:gd name="connsiteY9" fmla="*/ 308591 h 1320697"/>
                <a:gd name="connsiteX10" fmla="*/ 1167945 w 1167945"/>
                <a:gd name="connsiteY10" fmla="*/ 1164858 h 1320697"/>
                <a:gd name="connsiteX11" fmla="*/ 1012106 w 1167945"/>
                <a:gd name="connsiteY11" fmla="*/ 1320697 h 132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945" h="1320697">
                  <a:moveTo>
                    <a:pt x="1012106" y="1320697"/>
                  </a:moveTo>
                  <a:lnTo>
                    <a:pt x="155839" y="1320697"/>
                  </a:lnTo>
                  <a:cubicBezTo>
                    <a:pt x="69771" y="1320697"/>
                    <a:pt x="0" y="1250926"/>
                    <a:pt x="0" y="1164858"/>
                  </a:cubicBezTo>
                  <a:lnTo>
                    <a:pt x="0" y="308591"/>
                  </a:lnTo>
                  <a:cubicBezTo>
                    <a:pt x="0" y="222523"/>
                    <a:pt x="69771" y="152752"/>
                    <a:pt x="155839" y="152752"/>
                  </a:cubicBezTo>
                  <a:lnTo>
                    <a:pt x="495377" y="152752"/>
                  </a:lnTo>
                  <a:lnTo>
                    <a:pt x="583973" y="0"/>
                  </a:lnTo>
                  <a:lnTo>
                    <a:pt x="672569" y="152752"/>
                  </a:lnTo>
                  <a:lnTo>
                    <a:pt x="1012106" y="152752"/>
                  </a:lnTo>
                  <a:cubicBezTo>
                    <a:pt x="1098174" y="152752"/>
                    <a:pt x="1167945" y="222523"/>
                    <a:pt x="1167945" y="308591"/>
                  </a:cubicBezTo>
                  <a:lnTo>
                    <a:pt x="1167945" y="1164858"/>
                  </a:lnTo>
                  <a:cubicBezTo>
                    <a:pt x="1167945" y="1250926"/>
                    <a:pt x="1098174" y="1320697"/>
                    <a:pt x="1012106" y="1320697"/>
                  </a:cubicBezTo>
                  <a:close/>
                </a:path>
              </a:pathLst>
            </a:custGeom>
            <a:solidFill>
              <a:srgbClr val="00B050"/>
            </a:solidFill>
            <a:ln>
              <a:noFill/>
            </a:ln>
            <a:effectLst>
              <a:outerShdw blurRad="177800" dist="762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2060"/>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3942565" y="2166145"/>
              <a:ext cx="663543" cy="328616"/>
              <a:chOff x="1923908" y="1320796"/>
              <a:chExt cx="782820" cy="387687"/>
            </a:xfrm>
            <a:solidFill>
              <a:srgbClr val="FDFDFD"/>
            </a:solidFill>
          </p:grpSpPr>
          <p:sp>
            <p:nvSpPr>
              <p:cNvPr id="13" name="Freeform 31"/>
              <p:cNvSpPr>
                <a:spLocks noEditPoints="1"/>
              </p:cNvSpPr>
              <p:nvPr/>
            </p:nvSpPr>
            <p:spPr bwMode="auto">
              <a:xfrm>
                <a:off x="1923908" y="1324517"/>
                <a:ext cx="368849" cy="383966"/>
              </a:xfrm>
              <a:custGeom>
                <a:avLst/>
                <a:gdLst>
                  <a:gd name="T0" fmla="*/ 35 w 38"/>
                  <a:gd name="T1" fmla="*/ 2 h 38"/>
                  <a:gd name="T2" fmla="*/ 32 w 38"/>
                  <a:gd name="T3" fmla="*/ 1 h 38"/>
                  <a:gd name="T4" fmla="*/ 28 w 38"/>
                  <a:gd name="T5" fmla="*/ 0 h 38"/>
                  <a:gd name="T6" fmla="*/ 10 w 38"/>
                  <a:gd name="T7" fmla="*/ 0 h 38"/>
                  <a:gd name="T8" fmla="*/ 6 w 38"/>
                  <a:gd name="T9" fmla="*/ 1 h 38"/>
                  <a:gd name="T10" fmla="*/ 3 w 38"/>
                  <a:gd name="T11" fmla="*/ 2 h 38"/>
                  <a:gd name="T12" fmla="*/ 1 w 38"/>
                  <a:gd name="T13" fmla="*/ 5 h 38"/>
                  <a:gd name="T14" fmla="*/ 0 w 38"/>
                  <a:gd name="T15" fmla="*/ 8 h 38"/>
                  <a:gd name="T16" fmla="*/ 0 w 38"/>
                  <a:gd name="T17" fmla="*/ 29 h 38"/>
                  <a:gd name="T18" fmla="*/ 1 w 38"/>
                  <a:gd name="T19" fmla="*/ 33 h 38"/>
                  <a:gd name="T20" fmla="*/ 3 w 38"/>
                  <a:gd name="T21" fmla="*/ 35 h 38"/>
                  <a:gd name="T22" fmla="*/ 6 w 38"/>
                  <a:gd name="T23" fmla="*/ 37 h 38"/>
                  <a:gd name="T24" fmla="*/ 10 w 38"/>
                  <a:gd name="T25" fmla="*/ 38 h 38"/>
                  <a:gd name="T26" fmla="*/ 28 w 38"/>
                  <a:gd name="T27" fmla="*/ 38 h 38"/>
                  <a:gd name="T28" fmla="*/ 32 w 38"/>
                  <a:gd name="T29" fmla="*/ 37 h 38"/>
                  <a:gd name="T30" fmla="*/ 35 w 38"/>
                  <a:gd name="T31" fmla="*/ 36 h 38"/>
                  <a:gd name="T32" fmla="*/ 37 w 38"/>
                  <a:gd name="T33" fmla="*/ 33 h 38"/>
                  <a:gd name="T34" fmla="*/ 38 w 38"/>
                  <a:gd name="T35" fmla="*/ 29 h 38"/>
                  <a:gd name="T36" fmla="*/ 38 w 38"/>
                  <a:gd name="T37" fmla="*/ 8 h 38"/>
                  <a:gd name="T38" fmla="*/ 37 w 38"/>
                  <a:gd name="T39" fmla="*/ 5 h 38"/>
                  <a:gd name="T40" fmla="*/ 35 w 38"/>
                  <a:gd name="T41" fmla="*/ 2 h 38"/>
                  <a:gd name="T42" fmla="*/ 28 w 38"/>
                  <a:gd name="T43" fmla="*/ 33 h 38"/>
                  <a:gd name="T44" fmla="*/ 10 w 38"/>
                  <a:gd name="T45" fmla="*/ 33 h 38"/>
                  <a:gd name="T46" fmla="*/ 8 w 38"/>
                  <a:gd name="T47" fmla="*/ 33 h 38"/>
                  <a:gd name="T48" fmla="*/ 6 w 38"/>
                  <a:gd name="T49" fmla="*/ 32 h 38"/>
                  <a:gd name="T50" fmla="*/ 5 w 38"/>
                  <a:gd name="T51" fmla="*/ 31 h 38"/>
                  <a:gd name="T52" fmla="*/ 5 w 38"/>
                  <a:gd name="T53" fmla="*/ 29 h 38"/>
                  <a:gd name="T54" fmla="*/ 5 w 38"/>
                  <a:gd name="T55" fmla="*/ 8 h 38"/>
                  <a:gd name="T56" fmla="*/ 5 w 38"/>
                  <a:gd name="T57" fmla="*/ 7 h 38"/>
                  <a:gd name="T58" fmla="*/ 6 w 38"/>
                  <a:gd name="T59" fmla="*/ 6 h 38"/>
                  <a:gd name="T60" fmla="*/ 8 w 38"/>
                  <a:gd name="T61" fmla="*/ 5 h 38"/>
                  <a:gd name="T62" fmla="*/ 10 w 38"/>
                  <a:gd name="T63" fmla="*/ 5 h 38"/>
                  <a:gd name="T64" fmla="*/ 28 w 38"/>
                  <a:gd name="T65" fmla="*/ 5 h 38"/>
                  <a:gd name="T66" fmla="*/ 30 w 38"/>
                  <a:gd name="T67" fmla="*/ 5 h 38"/>
                  <a:gd name="T68" fmla="*/ 32 w 38"/>
                  <a:gd name="T69" fmla="*/ 6 h 38"/>
                  <a:gd name="T70" fmla="*/ 33 w 38"/>
                  <a:gd name="T71" fmla="*/ 7 h 38"/>
                  <a:gd name="T72" fmla="*/ 33 w 38"/>
                  <a:gd name="T73" fmla="*/ 8 h 38"/>
                  <a:gd name="T74" fmla="*/ 33 w 38"/>
                  <a:gd name="T75" fmla="*/ 29 h 38"/>
                  <a:gd name="T76" fmla="*/ 33 w 38"/>
                  <a:gd name="T77" fmla="*/ 31 h 38"/>
                  <a:gd name="T78" fmla="*/ 32 w 38"/>
                  <a:gd name="T79" fmla="*/ 32 h 38"/>
                  <a:gd name="T80" fmla="*/ 30 w 38"/>
                  <a:gd name="T81" fmla="*/ 33 h 38"/>
                  <a:gd name="T82" fmla="*/ 28 w 38"/>
                  <a:gd name="T83" fmla="*/ 3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 h="38">
                    <a:moveTo>
                      <a:pt x="35" y="2"/>
                    </a:moveTo>
                    <a:cubicBezTo>
                      <a:pt x="34" y="2"/>
                      <a:pt x="33" y="1"/>
                      <a:pt x="32" y="1"/>
                    </a:cubicBezTo>
                    <a:cubicBezTo>
                      <a:pt x="31" y="0"/>
                      <a:pt x="29" y="0"/>
                      <a:pt x="28" y="0"/>
                    </a:cubicBezTo>
                    <a:cubicBezTo>
                      <a:pt x="10" y="0"/>
                      <a:pt x="10" y="0"/>
                      <a:pt x="10" y="0"/>
                    </a:cubicBezTo>
                    <a:cubicBezTo>
                      <a:pt x="9" y="0"/>
                      <a:pt x="7" y="0"/>
                      <a:pt x="6" y="1"/>
                    </a:cubicBezTo>
                    <a:cubicBezTo>
                      <a:pt x="5" y="1"/>
                      <a:pt x="4" y="2"/>
                      <a:pt x="3" y="2"/>
                    </a:cubicBezTo>
                    <a:cubicBezTo>
                      <a:pt x="2" y="3"/>
                      <a:pt x="1" y="4"/>
                      <a:pt x="1" y="5"/>
                    </a:cubicBezTo>
                    <a:cubicBezTo>
                      <a:pt x="0" y="6"/>
                      <a:pt x="0" y="7"/>
                      <a:pt x="0" y="8"/>
                    </a:cubicBezTo>
                    <a:cubicBezTo>
                      <a:pt x="0" y="29"/>
                      <a:pt x="0" y="29"/>
                      <a:pt x="0" y="29"/>
                    </a:cubicBezTo>
                    <a:cubicBezTo>
                      <a:pt x="0" y="31"/>
                      <a:pt x="0" y="32"/>
                      <a:pt x="1" y="33"/>
                    </a:cubicBezTo>
                    <a:cubicBezTo>
                      <a:pt x="1" y="34"/>
                      <a:pt x="2" y="35"/>
                      <a:pt x="3" y="35"/>
                    </a:cubicBezTo>
                    <a:cubicBezTo>
                      <a:pt x="4" y="36"/>
                      <a:pt x="5" y="37"/>
                      <a:pt x="6" y="37"/>
                    </a:cubicBezTo>
                    <a:cubicBezTo>
                      <a:pt x="7" y="38"/>
                      <a:pt x="9" y="38"/>
                      <a:pt x="10" y="38"/>
                    </a:cubicBezTo>
                    <a:cubicBezTo>
                      <a:pt x="28" y="38"/>
                      <a:pt x="28" y="38"/>
                      <a:pt x="28" y="38"/>
                    </a:cubicBezTo>
                    <a:cubicBezTo>
                      <a:pt x="29" y="38"/>
                      <a:pt x="31" y="38"/>
                      <a:pt x="32" y="37"/>
                    </a:cubicBezTo>
                    <a:cubicBezTo>
                      <a:pt x="33" y="37"/>
                      <a:pt x="34" y="36"/>
                      <a:pt x="35" y="36"/>
                    </a:cubicBezTo>
                    <a:cubicBezTo>
                      <a:pt x="36" y="35"/>
                      <a:pt x="37" y="34"/>
                      <a:pt x="37" y="33"/>
                    </a:cubicBezTo>
                    <a:cubicBezTo>
                      <a:pt x="38" y="32"/>
                      <a:pt x="38" y="31"/>
                      <a:pt x="38" y="29"/>
                    </a:cubicBezTo>
                    <a:cubicBezTo>
                      <a:pt x="38" y="8"/>
                      <a:pt x="38" y="8"/>
                      <a:pt x="38" y="8"/>
                    </a:cubicBezTo>
                    <a:cubicBezTo>
                      <a:pt x="38" y="7"/>
                      <a:pt x="38" y="6"/>
                      <a:pt x="37" y="5"/>
                    </a:cubicBezTo>
                    <a:cubicBezTo>
                      <a:pt x="37" y="4"/>
                      <a:pt x="36" y="3"/>
                      <a:pt x="35" y="2"/>
                    </a:cubicBezTo>
                    <a:close/>
                    <a:moveTo>
                      <a:pt x="28" y="33"/>
                    </a:moveTo>
                    <a:cubicBezTo>
                      <a:pt x="10" y="33"/>
                      <a:pt x="10" y="33"/>
                      <a:pt x="10" y="33"/>
                    </a:cubicBezTo>
                    <a:cubicBezTo>
                      <a:pt x="9" y="33"/>
                      <a:pt x="9" y="33"/>
                      <a:pt x="8" y="33"/>
                    </a:cubicBezTo>
                    <a:cubicBezTo>
                      <a:pt x="7" y="33"/>
                      <a:pt x="7" y="32"/>
                      <a:pt x="6" y="32"/>
                    </a:cubicBezTo>
                    <a:cubicBezTo>
                      <a:pt x="6" y="32"/>
                      <a:pt x="6" y="31"/>
                      <a:pt x="5" y="31"/>
                    </a:cubicBezTo>
                    <a:cubicBezTo>
                      <a:pt x="5" y="30"/>
                      <a:pt x="5" y="30"/>
                      <a:pt x="5" y="29"/>
                    </a:cubicBezTo>
                    <a:cubicBezTo>
                      <a:pt x="5" y="8"/>
                      <a:pt x="5" y="8"/>
                      <a:pt x="5" y="8"/>
                    </a:cubicBezTo>
                    <a:cubicBezTo>
                      <a:pt x="5" y="8"/>
                      <a:pt x="5" y="7"/>
                      <a:pt x="5" y="7"/>
                    </a:cubicBezTo>
                    <a:cubicBezTo>
                      <a:pt x="6" y="6"/>
                      <a:pt x="6" y="6"/>
                      <a:pt x="6" y="6"/>
                    </a:cubicBezTo>
                    <a:cubicBezTo>
                      <a:pt x="7" y="5"/>
                      <a:pt x="7" y="5"/>
                      <a:pt x="8" y="5"/>
                    </a:cubicBezTo>
                    <a:cubicBezTo>
                      <a:pt x="9" y="5"/>
                      <a:pt x="9" y="5"/>
                      <a:pt x="10" y="5"/>
                    </a:cubicBezTo>
                    <a:cubicBezTo>
                      <a:pt x="28" y="5"/>
                      <a:pt x="28" y="5"/>
                      <a:pt x="28" y="5"/>
                    </a:cubicBezTo>
                    <a:cubicBezTo>
                      <a:pt x="29" y="5"/>
                      <a:pt x="29" y="5"/>
                      <a:pt x="30" y="5"/>
                    </a:cubicBezTo>
                    <a:cubicBezTo>
                      <a:pt x="31" y="5"/>
                      <a:pt x="31" y="5"/>
                      <a:pt x="32" y="6"/>
                    </a:cubicBezTo>
                    <a:cubicBezTo>
                      <a:pt x="32" y="6"/>
                      <a:pt x="32" y="6"/>
                      <a:pt x="33" y="7"/>
                    </a:cubicBezTo>
                    <a:cubicBezTo>
                      <a:pt x="33" y="7"/>
                      <a:pt x="33" y="8"/>
                      <a:pt x="33" y="8"/>
                    </a:cubicBezTo>
                    <a:cubicBezTo>
                      <a:pt x="33" y="29"/>
                      <a:pt x="33" y="29"/>
                      <a:pt x="33" y="29"/>
                    </a:cubicBezTo>
                    <a:cubicBezTo>
                      <a:pt x="33" y="30"/>
                      <a:pt x="33" y="30"/>
                      <a:pt x="33" y="31"/>
                    </a:cubicBezTo>
                    <a:cubicBezTo>
                      <a:pt x="32" y="31"/>
                      <a:pt x="32" y="32"/>
                      <a:pt x="32" y="32"/>
                    </a:cubicBezTo>
                    <a:cubicBezTo>
                      <a:pt x="31" y="32"/>
                      <a:pt x="31" y="33"/>
                      <a:pt x="30" y="33"/>
                    </a:cubicBezTo>
                    <a:cubicBezTo>
                      <a:pt x="29" y="33"/>
                      <a:pt x="29" y="33"/>
                      <a:pt x="28" y="33"/>
                    </a:cubicBezTo>
                    <a:close/>
                  </a:path>
                </a:pathLst>
              </a:custGeom>
              <a:grp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14" name="Freeform 32"/>
              <p:cNvSpPr/>
              <p:nvPr/>
            </p:nvSpPr>
            <p:spPr bwMode="auto">
              <a:xfrm>
                <a:off x="2403294" y="1320796"/>
                <a:ext cx="303434" cy="387687"/>
              </a:xfrm>
              <a:custGeom>
                <a:avLst/>
                <a:gdLst>
                  <a:gd name="T0" fmla="*/ 28 w 31"/>
                  <a:gd name="T1" fmla="*/ 33 h 38"/>
                  <a:gd name="T2" fmla="*/ 18 w 31"/>
                  <a:gd name="T3" fmla="*/ 33 h 38"/>
                  <a:gd name="T4" fmla="*/ 18 w 31"/>
                  <a:gd name="T5" fmla="*/ 2 h 38"/>
                  <a:gd name="T6" fmla="*/ 16 w 31"/>
                  <a:gd name="T7" fmla="*/ 0 h 38"/>
                  <a:gd name="T8" fmla="*/ 9 w 31"/>
                  <a:gd name="T9" fmla="*/ 0 h 38"/>
                  <a:gd name="T10" fmla="*/ 7 w 31"/>
                  <a:gd name="T11" fmla="*/ 2 h 38"/>
                  <a:gd name="T12" fmla="*/ 9 w 31"/>
                  <a:gd name="T13" fmla="*/ 5 h 38"/>
                  <a:gd name="T14" fmla="*/ 13 w 31"/>
                  <a:gd name="T15" fmla="*/ 5 h 38"/>
                  <a:gd name="T16" fmla="*/ 13 w 31"/>
                  <a:gd name="T17" fmla="*/ 33 h 38"/>
                  <a:gd name="T18" fmla="*/ 3 w 31"/>
                  <a:gd name="T19" fmla="*/ 33 h 38"/>
                  <a:gd name="T20" fmla="*/ 0 w 31"/>
                  <a:gd name="T21" fmla="*/ 35 h 38"/>
                  <a:gd name="T22" fmla="*/ 3 w 31"/>
                  <a:gd name="T23" fmla="*/ 38 h 38"/>
                  <a:gd name="T24" fmla="*/ 28 w 31"/>
                  <a:gd name="T25" fmla="*/ 38 h 38"/>
                  <a:gd name="T26" fmla="*/ 31 w 31"/>
                  <a:gd name="T27" fmla="*/ 35 h 38"/>
                  <a:gd name="T28" fmla="*/ 28 w 31"/>
                  <a:gd name="T29" fmla="*/ 3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38">
                    <a:moveTo>
                      <a:pt x="28" y="33"/>
                    </a:moveTo>
                    <a:cubicBezTo>
                      <a:pt x="18" y="33"/>
                      <a:pt x="18" y="33"/>
                      <a:pt x="18" y="33"/>
                    </a:cubicBezTo>
                    <a:cubicBezTo>
                      <a:pt x="18" y="2"/>
                      <a:pt x="18" y="2"/>
                      <a:pt x="18" y="2"/>
                    </a:cubicBezTo>
                    <a:cubicBezTo>
                      <a:pt x="18" y="1"/>
                      <a:pt x="17" y="0"/>
                      <a:pt x="16" y="0"/>
                    </a:cubicBezTo>
                    <a:cubicBezTo>
                      <a:pt x="9" y="0"/>
                      <a:pt x="9" y="0"/>
                      <a:pt x="9" y="0"/>
                    </a:cubicBezTo>
                    <a:cubicBezTo>
                      <a:pt x="7" y="0"/>
                      <a:pt x="7" y="1"/>
                      <a:pt x="7" y="2"/>
                    </a:cubicBezTo>
                    <a:cubicBezTo>
                      <a:pt x="7" y="4"/>
                      <a:pt x="7" y="5"/>
                      <a:pt x="9" y="5"/>
                    </a:cubicBezTo>
                    <a:cubicBezTo>
                      <a:pt x="13" y="5"/>
                      <a:pt x="13" y="5"/>
                      <a:pt x="13" y="5"/>
                    </a:cubicBezTo>
                    <a:cubicBezTo>
                      <a:pt x="13" y="33"/>
                      <a:pt x="13" y="33"/>
                      <a:pt x="13" y="33"/>
                    </a:cubicBezTo>
                    <a:cubicBezTo>
                      <a:pt x="3" y="33"/>
                      <a:pt x="3" y="33"/>
                      <a:pt x="3" y="33"/>
                    </a:cubicBezTo>
                    <a:cubicBezTo>
                      <a:pt x="1" y="33"/>
                      <a:pt x="0" y="34"/>
                      <a:pt x="0" y="35"/>
                    </a:cubicBezTo>
                    <a:cubicBezTo>
                      <a:pt x="0" y="37"/>
                      <a:pt x="1" y="38"/>
                      <a:pt x="3" y="38"/>
                    </a:cubicBezTo>
                    <a:cubicBezTo>
                      <a:pt x="28" y="38"/>
                      <a:pt x="28" y="38"/>
                      <a:pt x="28" y="38"/>
                    </a:cubicBezTo>
                    <a:cubicBezTo>
                      <a:pt x="30" y="38"/>
                      <a:pt x="31" y="37"/>
                      <a:pt x="31" y="35"/>
                    </a:cubicBezTo>
                    <a:cubicBezTo>
                      <a:pt x="31" y="34"/>
                      <a:pt x="30" y="33"/>
                      <a:pt x="28" y="33"/>
                    </a:cubicBezTo>
                    <a:close/>
                  </a:path>
                </a:pathLst>
              </a:custGeom>
              <a:grp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grpSp>
        <p:sp>
          <p:nvSpPr>
            <p:cNvPr id="11" name="Freeform 48"/>
            <p:cNvSpPr>
              <a:spLocks noEditPoints="1"/>
            </p:cNvSpPr>
            <p:nvPr/>
          </p:nvSpPr>
          <p:spPr bwMode="auto">
            <a:xfrm>
              <a:off x="5173643" y="2085423"/>
              <a:ext cx="490056" cy="469081"/>
            </a:xfrm>
            <a:custGeom>
              <a:avLst/>
              <a:gdLst>
                <a:gd name="T0" fmla="*/ 419 w 628"/>
                <a:gd name="T1" fmla="*/ 232 h 600"/>
                <a:gd name="T2" fmla="*/ 411 w 628"/>
                <a:gd name="T3" fmla="*/ 249 h 600"/>
                <a:gd name="T4" fmla="*/ 408 w 628"/>
                <a:gd name="T5" fmla="*/ 261 h 600"/>
                <a:gd name="T6" fmla="*/ 409 w 628"/>
                <a:gd name="T7" fmla="*/ 283 h 600"/>
                <a:gd name="T8" fmla="*/ 417 w 628"/>
                <a:gd name="T9" fmla="*/ 304 h 600"/>
                <a:gd name="T10" fmla="*/ 424 w 628"/>
                <a:gd name="T11" fmla="*/ 315 h 600"/>
                <a:gd name="T12" fmla="*/ 441 w 628"/>
                <a:gd name="T13" fmla="*/ 330 h 600"/>
                <a:gd name="T14" fmla="*/ 453 w 628"/>
                <a:gd name="T15" fmla="*/ 335 h 600"/>
                <a:gd name="T16" fmla="*/ 478 w 628"/>
                <a:gd name="T17" fmla="*/ 200 h 600"/>
                <a:gd name="T18" fmla="*/ 449 w 628"/>
                <a:gd name="T19" fmla="*/ 206 h 600"/>
                <a:gd name="T20" fmla="*/ 433 w 628"/>
                <a:gd name="T21" fmla="*/ 216 h 600"/>
                <a:gd name="T22" fmla="*/ 425 w 628"/>
                <a:gd name="T23" fmla="*/ 224 h 600"/>
                <a:gd name="T24" fmla="*/ 384 w 628"/>
                <a:gd name="T25" fmla="*/ 70 h 600"/>
                <a:gd name="T26" fmla="*/ 314 w 628"/>
                <a:gd name="T27" fmla="*/ 140 h 600"/>
                <a:gd name="T28" fmla="*/ 379 w 628"/>
                <a:gd name="T29" fmla="*/ 283 h 600"/>
                <a:gd name="T30" fmla="*/ 379 w 628"/>
                <a:gd name="T31" fmla="*/ 254 h 600"/>
                <a:gd name="T32" fmla="*/ 359 w 628"/>
                <a:gd name="T33" fmla="*/ 154 h 600"/>
                <a:gd name="T34" fmla="*/ 250 w 628"/>
                <a:gd name="T35" fmla="*/ 270 h 600"/>
                <a:gd name="T36" fmla="*/ 314 w 628"/>
                <a:gd name="T37" fmla="*/ 396 h 600"/>
                <a:gd name="T38" fmla="*/ 282 w 628"/>
                <a:gd name="T39" fmla="*/ 400 h 600"/>
                <a:gd name="T40" fmla="*/ 267 w 628"/>
                <a:gd name="T41" fmla="*/ 382 h 600"/>
                <a:gd name="T42" fmla="*/ 257 w 628"/>
                <a:gd name="T43" fmla="*/ 374 h 600"/>
                <a:gd name="T44" fmla="*/ 214 w 628"/>
                <a:gd name="T45" fmla="*/ 356 h 600"/>
                <a:gd name="T46" fmla="*/ 195 w 628"/>
                <a:gd name="T47" fmla="*/ 354 h 600"/>
                <a:gd name="T48" fmla="*/ 0 w 628"/>
                <a:gd name="T49" fmla="*/ 600 h 600"/>
                <a:gd name="T50" fmla="*/ 83 w 628"/>
                <a:gd name="T51" fmla="*/ 454 h 600"/>
                <a:gd name="T52" fmla="*/ 216 w 628"/>
                <a:gd name="T53" fmla="*/ 454 h 600"/>
                <a:gd name="T54" fmla="*/ 301 w 628"/>
                <a:gd name="T55" fmla="*/ 600 h 600"/>
                <a:gd name="T56" fmla="*/ 282 w 628"/>
                <a:gd name="T57" fmla="*/ 400 h 600"/>
                <a:gd name="T58" fmla="*/ 433 w 628"/>
                <a:gd name="T59" fmla="*/ 354 h 600"/>
                <a:gd name="T60" fmla="*/ 413 w 628"/>
                <a:gd name="T61" fmla="*/ 356 h 600"/>
                <a:gd name="T62" fmla="*/ 361 w 628"/>
                <a:gd name="T63" fmla="*/ 382 h 600"/>
                <a:gd name="T64" fmla="*/ 353 w 628"/>
                <a:gd name="T65" fmla="*/ 391 h 600"/>
                <a:gd name="T66" fmla="*/ 389 w 628"/>
                <a:gd name="T67" fmla="*/ 600 h 600"/>
                <a:gd name="T68" fmla="*/ 410 w 628"/>
                <a:gd name="T69" fmla="*/ 600 h 600"/>
                <a:gd name="T70" fmla="*/ 564 w 628"/>
                <a:gd name="T71" fmla="*/ 454 h 600"/>
                <a:gd name="T72" fmla="*/ 628 w 628"/>
                <a:gd name="T73" fmla="*/ 460 h 600"/>
                <a:gd name="T74" fmla="*/ 151 w 628"/>
                <a:gd name="T75" fmla="*/ 340 h 600"/>
                <a:gd name="T76" fmla="*/ 186 w 628"/>
                <a:gd name="T77" fmla="*/ 330 h 600"/>
                <a:gd name="T78" fmla="*/ 196 w 628"/>
                <a:gd name="T79" fmla="*/ 323 h 600"/>
                <a:gd name="T80" fmla="*/ 216 w 628"/>
                <a:gd name="T81" fmla="*/ 295 h 600"/>
                <a:gd name="T82" fmla="*/ 219 w 628"/>
                <a:gd name="T83" fmla="*/ 281 h 600"/>
                <a:gd name="T84" fmla="*/ 219 w 628"/>
                <a:gd name="T85" fmla="*/ 258 h 600"/>
                <a:gd name="T86" fmla="*/ 214 w 628"/>
                <a:gd name="T87" fmla="*/ 241 h 600"/>
                <a:gd name="T88" fmla="*/ 208 w 628"/>
                <a:gd name="T89" fmla="*/ 231 h 600"/>
                <a:gd name="T90" fmla="*/ 195 w 628"/>
                <a:gd name="T91" fmla="*/ 217 h 600"/>
                <a:gd name="T92" fmla="*/ 186 w 628"/>
                <a:gd name="T93" fmla="*/ 210 h 600"/>
                <a:gd name="T94" fmla="*/ 151 w 628"/>
                <a:gd name="T95" fmla="*/ 20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28" h="600">
                  <a:moveTo>
                    <a:pt x="425" y="224"/>
                  </a:moveTo>
                  <a:cubicBezTo>
                    <a:pt x="423" y="226"/>
                    <a:pt x="421" y="229"/>
                    <a:pt x="420" y="231"/>
                  </a:cubicBezTo>
                  <a:cubicBezTo>
                    <a:pt x="419" y="231"/>
                    <a:pt x="419" y="232"/>
                    <a:pt x="419" y="232"/>
                  </a:cubicBezTo>
                  <a:cubicBezTo>
                    <a:pt x="418" y="234"/>
                    <a:pt x="416" y="236"/>
                    <a:pt x="415" y="239"/>
                  </a:cubicBezTo>
                  <a:cubicBezTo>
                    <a:pt x="415" y="240"/>
                    <a:pt x="414" y="240"/>
                    <a:pt x="414" y="241"/>
                  </a:cubicBezTo>
                  <a:cubicBezTo>
                    <a:pt x="413" y="244"/>
                    <a:pt x="412" y="246"/>
                    <a:pt x="411" y="249"/>
                  </a:cubicBezTo>
                  <a:cubicBezTo>
                    <a:pt x="411" y="249"/>
                    <a:pt x="411" y="250"/>
                    <a:pt x="411" y="250"/>
                  </a:cubicBezTo>
                  <a:cubicBezTo>
                    <a:pt x="410" y="253"/>
                    <a:pt x="409" y="255"/>
                    <a:pt x="409" y="258"/>
                  </a:cubicBezTo>
                  <a:cubicBezTo>
                    <a:pt x="409" y="259"/>
                    <a:pt x="409" y="260"/>
                    <a:pt x="408" y="261"/>
                  </a:cubicBezTo>
                  <a:cubicBezTo>
                    <a:pt x="408" y="264"/>
                    <a:pt x="408" y="267"/>
                    <a:pt x="408" y="270"/>
                  </a:cubicBezTo>
                  <a:cubicBezTo>
                    <a:pt x="408" y="274"/>
                    <a:pt x="408" y="278"/>
                    <a:pt x="409" y="281"/>
                  </a:cubicBezTo>
                  <a:cubicBezTo>
                    <a:pt x="409" y="282"/>
                    <a:pt x="409" y="283"/>
                    <a:pt x="409" y="283"/>
                  </a:cubicBezTo>
                  <a:cubicBezTo>
                    <a:pt x="410" y="287"/>
                    <a:pt x="411" y="290"/>
                    <a:pt x="412" y="293"/>
                  </a:cubicBezTo>
                  <a:cubicBezTo>
                    <a:pt x="412" y="294"/>
                    <a:pt x="412" y="294"/>
                    <a:pt x="412" y="295"/>
                  </a:cubicBezTo>
                  <a:cubicBezTo>
                    <a:pt x="414" y="298"/>
                    <a:pt x="415" y="301"/>
                    <a:pt x="417" y="304"/>
                  </a:cubicBezTo>
                  <a:cubicBezTo>
                    <a:pt x="417" y="305"/>
                    <a:pt x="417" y="305"/>
                    <a:pt x="418" y="306"/>
                  </a:cubicBezTo>
                  <a:cubicBezTo>
                    <a:pt x="420" y="309"/>
                    <a:pt x="422" y="312"/>
                    <a:pt x="424" y="315"/>
                  </a:cubicBezTo>
                  <a:cubicBezTo>
                    <a:pt x="424" y="315"/>
                    <a:pt x="424" y="315"/>
                    <a:pt x="424" y="315"/>
                  </a:cubicBezTo>
                  <a:cubicBezTo>
                    <a:pt x="427" y="318"/>
                    <a:pt x="429" y="320"/>
                    <a:pt x="432" y="323"/>
                  </a:cubicBezTo>
                  <a:cubicBezTo>
                    <a:pt x="432" y="323"/>
                    <a:pt x="432" y="323"/>
                    <a:pt x="432" y="323"/>
                  </a:cubicBezTo>
                  <a:cubicBezTo>
                    <a:pt x="435" y="326"/>
                    <a:pt x="438" y="328"/>
                    <a:pt x="441" y="330"/>
                  </a:cubicBezTo>
                  <a:cubicBezTo>
                    <a:pt x="442" y="330"/>
                    <a:pt x="442" y="330"/>
                    <a:pt x="442" y="330"/>
                  </a:cubicBezTo>
                  <a:cubicBezTo>
                    <a:pt x="446" y="332"/>
                    <a:pt x="449" y="334"/>
                    <a:pt x="452" y="335"/>
                  </a:cubicBezTo>
                  <a:cubicBezTo>
                    <a:pt x="453" y="335"/>
                    <a:pt x="453" y="335"/>
                    <a:pt x="453" y="335"/>
                  </a:cubicBezTo>
                  <a:cubicBezTo>
                    <a:pt x="461" y="338"/>
                    <a:pt x="469" y="340"/>
                    <a:pt x="478" y="340"/>
                  </a:cubicBezTo>
                  <a:cubicBezTo>
                    <a:pt x="516" y="340"/>
                    <a:pt x="547" y="309"/>
                    <a:pt x="547" y="270"/>
                  </a:cubicBezTo>
                  <a:cubicBezTo>
                    <a:pt x="547" y="231"/>
                    <a:pt x="516" y="200"/>
                    <a:pt x="478" y="200"/>
                  </a:cubicBezTo>
                  <a:cubicBezTo>
                    <a:pt x="468" y="200"/>
                    <a:pt x="458" y="202"/>
                    <a:pt x="450" y="206"/>
                  </a:cubicBezTo>
                  <a:cubicBezTo>
                    <a:pt x="450" y="206"/>
                    <a:pt x="450" y="206"/>
                    <a:pt x="450" y="206"/>
                  </a:cubicBezTo>
                  <a:cubicBezTo>
                    <a:pt x="449" y="206"/>
                    <a:pt x="449" y="206"/>
                    <a:pt x="449" y="206"/>
                  </a:cubicBezTo>
                  <a:cubicBezTo>
                    <a:pt x="446" y="208"/>
                    <a:pt x="444" y="209"/>
                    <a:pt x="442" y="210"/>
                  </a:cubicBezTo>
                  <a:cubicBezTo>
                    <a:pt x="441" y="210"/>
                    <a:pt x="441" y="211"/>
                    <a:pt x="440" y="211"/>
                  </a:cubicBezTo>
                  <a:cubicBezTo>
                    <a:pt x="438" y="213"/>
                    <a:pt x="435" y="215"/>
                    <a:pt x="433" y="216"/>
                  </a:cubicBezTo>
                  <a:cubicBezTo>
                    <a:pt x="433" y="217"/>
                    <a:pt x="432" y="217"/>
                    <a:pt x="432" y="217"/>
                  </a:cubicBezTo>
                  <a:cubicBezTo>
                    <a:pt x="430" y="219"/>
                    <a:pt x="428" y="221"/>
                    <a:pt x="426" y="223"/>
                  </a:cubicBezTo>
                  <a:cubicBezTo>
                    <a:pt x="426" y="223"/>
                    <a:pt x="425" y="224"/>
                    <a:pt x="425" y="224"/>
                  </a:cubicBezTo>
                  <a:close/>
                  <a:moveTo>
                    <a:pt x="314" y="140"/>
                  </a:moveTo>
                  <a:lnTo>
                    <a:pt x="314" y="140"/>
                  </a:lnTo>
                  <a:cubicBezTo>
                    <a:pt x="353" y="140"/>
                    <a:pt x="384" y="108"/>
                    <a:pt x="384" y="70"/>
                  </a:cubicBezTo>
                  <a:cubicBezTo>
                    <a:pt x="384" y="31"/>
                    <a:pt x="353" y="0"/>
                    <a:pt x="314" y="0"/>
                  </a:cubicBezTo>
                  <a:cubicBezTo>
                    <a:pt x="275" y="0"/>
                    <a:pt x="244" y="31"/>
                    <a:pt x="244" y="70"/>
                  </a:cubicBezTo>
                  <a:cubicBezTo>
                    <a:pt x="244" y="108"/>
                    <a:pt x="275" y="140"/>
                    <a:pt x="314" y="140"/>
                  </a:cubicBezTo>
                  <a:close/>
                  <a:moveTo>
                    <a:pt x="379" y="336"/>
                  </a:moveTo>
                  <a:lnTo>
                    <a:pt x="379" y="336"/>
                  </a:lnTo>
                  <a:lnTo>
                    <a:pt x="379" y="283"/>
                  </a:lnTo>
                  <a:cubicBezTo>
                    <a:pt x="379" y="279"/>
                    <a:pt x="378" y="274"/>
                    <a:pt x="378" y="270"/>
                  </a:cubicBezTo>
                  <a:cubicBezTo>
                    <a:pt x="378" y="266"/>
                    <a:pt x="379" y="262"/>
                    <a:pt x="379" y="257"/>
                  </a:cubicBezTo>
                  <a:lnTo>
                    <a:pt x="379" y="254"/>
                  </a:lnTo>
                  <a:lnTo>
                    <a:pt x="380" y="254"/>
                  </a:lnTo>
                  <a:cubicBezTo>
                    <a:pt x="385" y="223"/>
                    <a:pt x="404" y="197"/>
                    <a:pt x="431" y="183"/>
                  </a:cubicBezTo>
                  <a:cubicBezTo>
                    <a:pt x="412" y="165"/>
                    <a:pt x="387" y="154"/>
                    <a:pt x="359" y="154"/>
                  </a:cubicBezTo>
                  <a:lnTo>
                    <a:pt x="269" y="154"/>
                  </a:lnTo>
                  <a:cubicBezTo>
                    <a:pt x="241" y="154"/>
                    <a:pt x="216" y="165"/>
                    <a:pt x="197" y="183"/>
                  </a:cubicBezTo>
                  <a:cubicBezTo>
                    <a:pt x="228" y="199"/>
                    <a:pt x="250" y="232"/>
                    <a:pt x="250" y="270"/>
                  </a:cubicBezTo>
                  <a:cubicBezTo>
                    <a:pt x="250" y="278"/>
                    <a:pt x="249" y="285"/>
                    <a:pt x="247" y="293"/>
                  </a:cubicBezTo>
                  <a:lnTo>
                    <a:pt x="247" y="335"/>
                  </a:lnTo>
                  <a:cubicBezTo>
                    <a:pt x="276" y="347"/>
                    <a:pt x="299" y="369"/>
                    <a:pt x="314" y="396"/>
                  </a:cubicBezTo>
                  <a:cubicBezTo>
                    <a:pt x="328" y="369"/>
                    <a:pt x="352" y="348"/>
                    <a:pt x="379" y="336"/>
                  </a:cubicBezTo>
                  <a:close/>
                  <a:moveTo>
                    <a:pt x="282" y="400"/>
                  </a:moveTo>
                  <a:lnTo>
                    <a:pt x="282" y="400"/>
                  </a:lnTo>
                  <a:cubicBezTo>
                    <a:pt x="280" y="397"/>
                    <a:pt x="278" y="394"/>
                    <a:pt x="275" y="391"/>
                  </a:cubicBezTo>
                  <a:cubicBezTo>
                    <a:pt x="275" y="390"/>
                    <a:pt x="274" y="390"/>
                    <a:pt x="274" y="390"/>
                  </a:cubicBezTo>
                  <a:cubicBezTo>
                    <a:pt x="272" y="387"/>
                    <a:pt x="270" y="385"/>
                    <a:pt x="267" y="382"/>
                  </a:cubicBezTo>
                  <a:cubicBezTo>
                    <a:pt x="267" y="382"/>
                    <a:pt x="266" y="382"/>
                    <a:pt x="266" y="381"/>
                  </a:cubicBezTo>
                  <a:cubicBezTo>
                    <a:pt x="263" y="379"/>
                    <a:pt x="261" y="377"/>
                    <a:pt x="258" y="375"/>
                  </a:cubicBezTo>
                  <a:cubicBezTo>
                    <a:pt x="257" y="374"/>
                    <a:pt x="257" y="374"/>
                    <a:pt x="257" y="374"/>
                  </a:cubicBezTo>
                  <a:cubicBezTo>
                    <a:pt x="247" y="367"/>
                    <a:pt x="237" y="362"/>
                    <a:pt x="225" y="359"/>
                  </a:cubicBezTo>
                  <a:cubicBezTo>
                    <a:pt x="223" y="358"/>
                    <a:pt x="220" y="357"/>
                    <a:pt x="218" y="357"/>
                  </a:cubicBezTo>
                  <a:cubicBezTo>
                    <a:pt x="217" y="356"/>
                    <a:pt x="215" y="356"/>
                    <a:pt x="214" y="356"/>
                  </a:cubicBezTo>
                  <a:cubicBezTo>
                    <a:pt x="212" y="356"/>
                    <a:pt x="210" y="355"/>
                    <a:pt x="208" y="355"/>
                  </a:cubicBezTo>
                  <a:cubicBezTo>
                    <a:pt x="207" y="355"/>
                    <a:pt x="206" y="355"/>
                    <a:pt x="205" y="355"/>
                  </a:cubicBezTo>
                  <a:cubicBezTo>
                    <a:pt x="202" y="354"/>
                    <a:pt x="199" y="354"/>
                    <a:pt x="195" y="354"/>
                  </a:cubicBezTo>
                  <a:lnTo>
                    <a:pt x="105" y="354"/>
                  </a:lnTo>
                  <a:cubicBezTo>
                    <a:pt x="47" y="354"/>
                    <a:pt x="0" y="401"/>
                    <a:pt x="0" y="460"/>
                  </a:cubicBezTo>
                  <a:lnTo>
                    <a:pt x="0" y="600"/>
                  </a:lnTo>
                  <a:lnTo>
                    <a:pt x="62" y="600"/>
                  </a:lnTo>
                  <a:lnTo>
                    <a:pt x="62" y="454"/>
                  </a:lnTo>
                  <a:lnTo>
                    <a:pt x="83" y="454"/>
                  </a:lnTo>
                  <a:lnTo>
                    <a:pt x="83" y="600"/>
                  </a:lnTo>
                  <a:lnTo>
                    <a:pt x="216" y="600"/>
                  </a:lnTo>
                  <a:lnTo>
                    <a:pt x="216" y="454"/>
                  </a:lnTo>
                  <a:lnTo>
                    <a:pt x="237" y="454"/>
                  </a:lnTo>
                  <a:lnTo>
                    <a:pt x="237" y="600"/>
                  </a:lnTo>
                  <a:lnTo>
                    <a:pt x="301" y="600"/>
                  </a:lnTo>
                  <a:lnTo>
                    <a:pt x="301" y="460"/>
                  </a:lnTo>
                  <a:cubicBezTo>
                    <a:pt x="301" y="437"/>
                    <a:pt x="294" y="417"/>
                    <a:pt x="282" y="400"/>
                  </a:cubicBezTo>
                  <a:cubicBezTo>
                    <a:pt x="282" y="400"/>
                    <a:pt x="282" y="400"/>
                    <a:pt x="282" y="400"/>
                  </a:cubicBezTo>
                  <a:close/>
                  <a:moveTo>
                    <a:pt x="523" y="354"/>
                  </a:moveTo>
                  <a:lnTo>
                    <a:pt x="523" y="354"/>
                  </a:lnTo>
                  <a:lnTo>
                    <a:pt x="433" y="354"/>
                  </a:lnTo>
                  <a:cubicBezTo>
                    <a:pt x="429" y="354"/>
                    <a:pt x="426" y="354"/>
                    <a:pt x="423" y="355"/>
                  </a:cubicBezTo>
                  <a:cubicBezTo>
                    <a:pt x="422" y="355"/>
                    <a:pt x="421" y="355"/>
                    <a:pt x="420" y="355"/>
                  </a:cubicBezTo>
                  <a:cubicBezTo>
                    <a:pt x="418" y="355"/>
                    <a:pt x="415" y="356"/>
                    <a:pt x="413" y="356"/>
                  </a:cubicBezTo>
                  <a:cubicBezTo>
                    <a:pt x="412" y="356"/>
                    <a:pt x="411" y="356"/>
                    <a:pt x="410" y="357"/>
                  </a:cubicBezTo>
                  <a:cubicBezTo>
                    <a:pt x="408" y="357"/>
                    <a:pt x="405" y="358"/>
                    <a:pt x="403" y="358"/>
                  </a:cubicBezTo>
                  <a:cubicBezTo>
                    <a:pt x="387" y="363"/>
                    <a:pt x="373" y="371"/>
                    <a:pt x="361" y="382"/>
                  </a:cubicBezTo>
                  <a:cubicBezTo>
                    <a:pt x="361" y="382"/>
                    <a:pt x="361" y="382"/>
                    <a:pt x="361" y="383"/>
                  </a:cubicBezTo>
                  <a:cubicBezTo>
                    <a:pt x="358" y="385"/>
                    <a:pt x="356" y="388"/>
                    <a:pt x="353" y="390"/>
                  </a:cubicBezTo>
                  <a:cubicBezTo>
                    <a:pt x="353" y="390"/>
                    <a:pt x="353" y="391"/>
                    <a:pt x="353" y="391"/>
                  </a:cubicBezTo>
                  <a:cubicBezTo>
                    <a:pt x="337" y="409"/>
                    <a:pt x="327" y="433"/>
                    <a:pt x="327" y="460"/>
                  </a:cubicBezTo>
                  <a:lnTo>
                    <a:pt x="327" y="600"/>
                  </a:lnTo>
                  <a:lnTo>
                    <a:pt x="389" y="600"/>
                  </a:lnTo>
                  <a:lnTo>
                    <a:pt x="389" y="454"/>
                  </a:lnTo>
                  <a:lnTo>
                    <a:pt x="410" y="454"/>
                  </a:lnTo>
                  <a:lnTo>
                    <a:pt x="410" y="600"/>
                  </a:lnTo>
                  <a:lnTo>
                    <a:pt x="543" y="600"/>
                  </a:lnTo>
                  <a:lnTo>
                    <a:pt x="543" y="454"/>
                  </a:lnTo>
                  <a:lnTo>
                    <a:pt x="564" y="454"/>
                  </a:lnTo>
                  <a:lnTo>
                    <a:pt x="564" y="600"/>
                  </a:lnTo>
                  <a:lnTo>
                    <a:pt x="628" y="600"/>
                  </a:lnTo>
                  <a:lnTo>
                    <a:pt x="628" y="460"/>
                  </a:lnTo>
                  <a:cubicBezTo>
                    <a:pt x="628" y="401"/>
                    <a:pt x="581" y="354"/>
                    <a:pt x="523" y="354"/>
                  </a:cubicBezTo>
                  <a:close/>
                  <a:moveTo>
                    <a:pt x="151" y="340"/>
                  </a:moveTo>
                  <a:lnTo>
                    <a:pt x="151" y="340"/>
                  </a:lnTo>
                  <a:cubicBezTo>
                    <a:pt x="159" y="340"/>
                    <a:pt x="167" y="338"/>
                    <a:pt x="175" y="335"/>
                  </a:cubicBezTo>
                  <a:cubicBezTo>
                    <a:pt x="175" y="335"/>
                    <a:pt x="175" y="335"/>
                    <a:pt x="176" y="335"/>
                  </a:cubicBezTo>
                  <a:cubicBezTo>
                    <a:pt x="179" y="334"/>
                    <a:pt x="183" y="332"/>
                    <a:pt x="186" y="330"/>
                  </a:cubicBezTo>
                  <a:cubicBezTo>
                    <a:pt x="186" y="330"/>
                    <a:pt x="186" y="330"/>
                    <a:pt x="186" y="330"/>
                  </a:cubicBezTo>
                  <a:cubicBezTo>
                    <a:pt x="190" y="328"/>
                    <a:pt x="193" y="326"/>
                    <a:pt x="196" y="323"/>
                  </a:cubicBezTo>
                  <a:cubicBezTo>
                    <a:pt x="196" y="323"/>
                    <a:pt x="196" y="323"/>
                    <a:pt x="196" y="323"/>
                  </a:cubicBezTo>
                  <a:cubicBezTo>
                    <a:pt x="202" y="318"/>
                    <a:pt x="206" y="312"/>
                    <a:pt x="210" y="306"/>
                  </a:cubicBezTo>
                  <a:cubicBezTo>
                    <a:pt x="211" y="305"/>
                    <a:pt x="211" y="305"/>
                    <a:pt x="211" y="304"/>
                  </a:cubicBezTo>
                  <a:cubicBezTo>
                    <a:pt x="213" y="301"/>
                    <a:pt x="214" y="298"/>
                    <a:pt x="216" y="295"/>
                  </a:cubicBezTo>
                  <a:cubicBezTo>
                    <a:pt x="216" y="294"/>
                    <a:pt x="216" y="294"/>
                    <a:pt x="216" y="293"/>
                  </a:cubicBezTo>
                  <a:cubicBezTo>
                    <a:pt x="217" y="290"/>
                    <a:pt x="218" y="287"/>
                    <a:pt x="219" y="283"/>
                  </a:cubicBezTo>
                  <a:cubicBezTo>
                    <a:pt x="219" y="282"/>
                    <a:pt x="219" y="282"/>
                    <a:pt x="219" y="281"/>
                  </a:cubicBezTo>
                  <a:cubicBezTo>
                    <a:pt x="220" y="278"/>
                    <a:pt x="220" y="274"/>
                    <a:pt x="220" y="270"/>
                  </a:cubicBezTo>
                  <a:cubicBezTo>
                    <a:pt x="220" y="267"/>
                    <a:pt x="220" y="264"/>
                    <a:pt x="220" y="261"/>
                  </a:cubicBezTo>
                  <a:cubicBezTo>
                    <a:pt x="219" y="260"/>
                    <a:pt x="219" y="259"/>
                    <a:pt x="219" y="258"/>
                  </a:cubicBezTo>
                  <a:cubicBezTo>
                    <a:pt x="219" y="255"/>
                    <a:pt x="218" y="252"/>
                    <a:pt x="217" y="250"/>
                  </a:cubicBezTo>
                  <a:cubicBezTo>
                    <a:pt x="217" y="249"/>
                    <a:pt x="217" y="249"/>
                    <a:pt x="217" y="249"/>
                  </a:cubicBezTo>
                  <a:cubicBezTo>
                    <a:pt x="216" y="246"/>
                    <a:pt x="215" y="244"/>
                    <a:pt x="214" y="241"/>
                  </a:cubicBezTo>
                  <a:cubicBezTo>
                    <a:pt x="214" y="240"/>
                    <a:pt x="213" y="240"/>
                    <a:pt x="213" y="239"/>
                  </a:cubicBezTo>
                  <a:cubicBezTo>
                    <a:pt x="212" y="236"/>
                    <a:pt x="210" y="234"/>
                    <a:pt x="209" y="231"/>
                  </a:cubicBezTo>
                  <a:lnTo>
                    <a:pt x="208" y="231"/>
                  </a:lnTo>
                  <a:cubicBezTo>
                    <a:pt x="207" y="229"/>
                    <a:pt x="205" y="226"/>
                    <a:pt x="203" y="224"/>
                  </a:cubicBezTo>
                  <a:cubicBezTo>
                    <a:pt x="203" y="224"/>
                    <a:pt x="202" y="223"/>
                    <a:pt x="202" y="223"/>
                  </a:cubicBezTo>
                  <a:cubicBezTo>
                    <a:pt x="200" y="221"/>
                    <a:pt x="198" y="219"/>
                    <a:pt x="195" y="217"/>
                  </a:cubicBezTo>
                  <a:cubicBezTo>
                    <a:pt x="195" y="217"/>
                    <a:pt x="195" y="217"/>
                    <a:pt x="195" y="216"/>
                  </a:cubicBezTo>
                  <a:cubicBezTo>
                    <a:pt x="193" y="215"/>
                    <a:pt x="190" y="213"/>
                    <a:pt x="188" y="211"/>
                  </a:cubicBezTo>
                  <a:cubicBezTo>
                    <a:pt x="187" y="211"/>
                    <a:pt x="187" y="210"/>
                    <a:pt x="186" y="210"/>
                  </a:cubicBezTo>
                  <a:cubicBezTo>
                    <a:pt x="184" y="209"/>
                    <a:pt x="181" y="207"/>
                    <a:pt x="179" y="206"/>
                  </a:cubicBezTo>
                  <a:cubicBezTo>
                    <a:pt x="179" y="206"/>
                    <a:pt x="178" y="206"/>
                    <a:pt x="178" y="206"/>
                  </a:cubicBezTo>
                  <a:cubicBezTo>
                    <a:pt x="170" y="202"/>
                    <a:pt x="160" y="200"/>
                    <a:pt x="151" y="200"/>
                  </a:cubicBezTo>
                  <a:cubicBezTo>
                    <a:pt x="112" y="200"/>
                    <a:pt x="81" y="231"/>
                    <a:pt x="81" y="270"/>
                  </a:cubicBezTo>
                  <a:cubicBezTo>
                    <a:pt x="81" y="309"/>
                    <a:pt x="112" y="340"/>
                    <a:pt x="151" y="340"/>
                  </a:cubicBezTo>
                  <a:close/>
                </a:path>
              </a:pathLst>
            </a:custGeom>
            <a:solidFill>
              <a:srgbClr val="00B050"/>
            </a:solid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12" name="Rectangle 42"/>
            <p:cNvSpPr/>
            <p:nvPr/>
          </p:nvSpPr>
          <p:spPr>
            <a:xfrm flipH="1">
              <a:off x="3942565" y="3359826"/>
              <a:ext cx="1850053" cy="229011"/>
            </a:xfrm>
            <a:prstGeom prst="rect">
              <a:avLst/>
            </a:prstGeom>
            <a:noFill/>
            <a:ln w="12700" cap="flat" cmpd="sng" algn="ctr">
              <a:noFill/>
              <a:prstDash val="solid"/>
            </a:ln>
            <a:effectLst/>
          </p:spPr>
          <p:txBody>
            <a:bodyPr lIns="91440" tIns="0" rIns="91440" bIns="0" rtlCol="0" anchor="t"/>
            <a:lstStyle/>
            <a:p>
              <a:pPr algn="ctr"/>
              <a:r>
                <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自评估</a:t>
              </a:r>
              <a:endPar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grpSp>
      <p:grpSp>
        <p:nvGrpSpPr>
          <p:cNvPr id="15" name="组合 14" descr="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
          <p:cNvGrpSpPr/>
          <p:nvPr/>
        </p:nvGrpSpPr>
        <p:grpSpPr>
          <a:xfrm>
            <a:off x="3775862" y="3732321"/>
            <a:ext cx="2134625" cy="2288967"/>
            <a:chOff x="3775862" y="4161154"/>
            <a:chExt cx="2134625" cy="2288967"/>
          </a:xfrm>
        </p:grpSpPr>
        <p:sp>
          <p:nvSpPr>
            <p:cNvPr id="16" name="任意多边形 15"/>
            <p:cNvSpPr/>
            <p:nvPr/>
          </p:nvSpPr>
          <p:spPr>
            <a:xfrm flipV="1">
              <a:off x="3775862" y="4161154"/>
              <a:ext cx="2134625" cy="2288967"/>
            </a:xfrm>
            <a:custGeom>
              <a:avLst/>
              <a:gdLst>
                <a:gd name="connsiteX0" fmla="*/ 1250373 w 2500747"/>
                <a:gd name="connsiteY0" fmla="*/ 2681562 h 2681562"/>
                <a:gd name="connsiteX1" fmla="*/ 1355246 w 2500747"/>
                <a:gd name="connsiteY1" fmla="*/ 2500747 h 2681562"/>
                <a:gd name="connsiteX2" fmla="*/ 2347136 w 2500747"/>
                <a:gd name="connsiteY2" fmla="*/ 2500747 h 2681562"/>
                <a:gd name="connsiteX3" fmla="*/ 2500747 w 2500747"/>
                <a:gd name="connsiteY3" fmla="*/ 2347136 h 2681562"/>
                <a:gd name="connsiteX4" fmla="*/ 2500747 w 2500747"/>
                <a:gd name="connsiteY4" fmla="*/ 1488164 h 2681562"/>
                <a:gd name="connsiteX5" fmla="*/ 2500747 w 2500747"/>
                <a:gd name="connsiteY5" fmla="*/ 1488162 h 2681562"/>
                <a:gd name="connsiteX6" fmla="*/ 2500747 w 2500747"/>
                <a:gd name="connsiteY6" fmla="*/ 153610 h 2681562"/>
                <a:gd name="connsiteX7" fmla="*/ 2347136 w 2500747"/>
                <a:gd name="connsiteY7" fmla="*/ 0 h 2681562"/>
                <a:gd name="connsiteX8" fmla="*/ 1488164 w 2500747"/>
                <a:gd name="connsiteY8" fmla="*/ 0 h 2681562"/>
                <a:gd name="connsiteX9" fmla="*/ 1334553 w 2500747"/>
                <a:gd name="connsiteY9" fmla="*/ 153610 h 2681562"/>
                <a:gd name="connsiteX10" fmla="*/ 1334553 w 2500747"/>
                <a:gd name="connsiteY10" fmla="*/ 214612 h 2681562"/>
                <a:gd name="connsiteX11" fmla="*/ 1332980 w 2500747"/>
                <a:gd name="connsiteY11" fmla="*/ 214612 h 2681562"/>
                <a:gd name="connsiteX12" fmla="*/ 1332980 w 2500747"/>
                <a:gd name="connsiteY12" fmla="*/ 321965 h 2681562"/>
                <a:gd name="connsiteX13" fmla="*/ 1332982 w 2500747"/>
                <a:gd name="connsiteY13" fmla="*/ 321970 h 2681562"/>
                <a:gd name="connsiteX14" fmla="*/ 1332982 w 2500747"/>
                <a:gd name="connsiteY14" fmla="*/ 1180942 h 2681562"/>
                <a:gd name="connsiteX15" fmla="*/ 1239163 w 2500747"/>
                <a:gd name="connsiteY15" fmla="*/ 1322482 h 2681562"/>
                <a:gd name="connsiteX16" fmla="*/ 1179375 w 2500747"/>
                <a:gd name="connsiteY16" fmla="*/ 1334552 h 2681562"/>
                <a:gd name="connsiteX17" fmla="*/ 1334553 w 2500747"/>
                <a:gd name="connsiteY17" fmla="*/ 1334552 h 2681562"/>
                <a:gd name="connsiteX18" fmla="*/ 1334553 w 2500747"/>
                <a:gd name="connsiteY18" fmla="*/ 1334553 h 2681562"/>
                <a:gd name="connsiteX19" fmla="*/ 153611 w 2500747"/>
                <a:gd name="connsiteY19" fmla="*/ 1334553 h 2681562"/>
                <a:gd name="connsiteX20" fmla="*/ 0 w 2500747"/>
                <a:gd name="connsiteY20" fmla="*/ 1488164 h 2681562"/>
                <a:gd name="connsiteX21" fmla="*/ 0 w 2500747"/>
                <a:gd name="connsiteY21" fmla="*/ 2347136 h 2681562"/>
                <a:gd name="connsiteX22" fmla="*/ 153611 w 2500747"/>
                <a:gd name="connsiteY22" fmla="*/ 2500747 h 2681562"/>
                <a:gd name="connsiteX23" fmla="*/ 1145501 w 2500747"/>
                <a:gd name="connsiteY23" fmla="*/ 2500747 h 268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00747" h="2681562">
                  <a:moveTo>
                    <a:pt x="1250373" y="2681562"/>
                  </a:moveTo>
                  <a:lnTo>
                    <a:pt x="1355246" y="2500747"/>
                  </a:lnTo>
                  <a:lnTo>
                    <a:pt x="2347136" y="2500747"/>
                  </a:lnTo>
                  <a:cubicBezTo>
                    <a:pt x="2431973" y="2500747"/>
                    <a:pt x="2500747" y="2431973"/>
                    <a:pt x="2500747" y="2347136"/>
                  </a:cubicBezTo>
                  <a:lnTo>
                    <a:pt x="2500747" y="1488164"/>
                  </a:lnTo>
                  <a:lnTo>
                    <a:pt x="2500747" y="1488162"/>
                  </a:lnTo>
                  <a:lnTo>
                    <a:pt x="2500747" y="153610"/>
                  </a:lnTo>
                  <a:cubicBezTo>
                    <a:pt x="2500747" y="68774"/>
                    <a:pt x="2431973" y="0"/>
                    <a:pt x="2347136" y="0"/>
                  </a:cubicBezTo>
                  <a:lnTo>
                    <a:pt x="1488164" y="0"/>
                  </a:lnTo>
                  <a:cubicBezTo>
                    <a:pt x="1403327" y="0"/>
                    <a:pt x="1334553" y="68774"/>
                    <a:pt x="1334553" y="153610"/>
                  </a:cubicBezTo>
                  <a:lnTo>
                    <a:pt x="1334553" y="214612"/>
                  </a:lnTo>
                  <a:lnTo>
                    <a:pt x="1332980" y="214612"/>
                  </a:lnTo>
                  <a:lnTo>
                    <a:pt x="1332980" y="321965"/>
                  </a:lnTo>
                  <a:lnTo>
                    <a:pt x="1332982" y="321970"/>
                  </a:lnTo>
                  <a:lnTo>
                    <a:pt x="1332982" y="1180942"/>
                  </a:lnTo>
                  <a:cubicBezTo>
                    <a:pt x="1332982" y="1244570"/>
                    <a:pt x="1294296" y="1299162"/>
                    <a:pt x="1239163" y="1322482"/>
                  </a:cubicBezTo>
                  <a:lnTo>
                    <a:pt x="1179375" y="1334552"/>
                  </a:lnTo>
                  <a:lnTo>
                    <a:pt x="1334553" y="1334552"/>
                  </a:lnTo>
                  <a:lnTo>
                    <a:pt x="1334553" y="1334553"/>
                  </a:lnTo>
                  <a:lnTo>
                    <a:pt x="153611" y="1334553"/>
                  </a:lnTo>
                  <a:cubicBezTo>
                    <a:pt x="68774" y="1334553"/>
                    <a:pt x="0" y="1403327"/>
                    <a:pt x="0" y="1488164"/>
                  </a:cubicBezTo>
                  <a:lnTo>
                    <a:pt x="0" y="2347136"/>
                  </a:lnTo>
                  <a:cubicBezTo>
                    <a:pt x="0" y="2431973"/>
                    <a:pt x="68774" y="2500747"/>
                    <a:pt x="153611" y="2500747"/>
                  </a:cubicBezTo>
                  <a:lnTo>
                    <a:pt x="1145501" y="2500747"/>
                  </a:lnTo>
                  <a:close/>
                </a:path>
              </a:pathLst>
            </a:custGeom>
            <a:solidFill>
              <a:srgbClr val="FDFDFD"/>
            </a:solidFill>
            <a:ln>
              <a:noFill/>
            </a:ln>
            <a:effectLst>
              <a:outerShdw blurRad="177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17" name="任意多边形 16"/>
            <p:cNvSpPr/>
            <p:nvPr/>
          </p:nvSpPr>
          <p:spPr>
            <a:xfrm rot="10800000" flipV="1">
              <a:off x="3775862" y="5305788"/>
              <a:ext cx="996952" cy="1127340"/>
            </a:xfrm>
            <a:custGeom>
              <a:avLst/>
              <a:gdLst>
                <a:gd name="connsiteX0" fmla="*/ 1012106 w 1167945"/>
                <a:gd name="connsiteY0" fmla="*/ 1320697 h 1320697"/>
                <a:gd name="connsiteX1" fmla="*/ 155839 w 1167945"/>
                <a:gd name="connsiteY1" fmla="*/ 1320697 h 1320697"/>
                <a:gd name="connsiteX2" fmla="*/ 0 w 1167945"/>
                <a:gd name="connsiteY2" fmla="*/ 1164858 h 1320697"/>
                <a:gd name="connsiteX3" fmla="*/ 0 w 1167945"/>
                <a:gd name="connsiteY3" fmla="*/ 308591 h 1320697"/>
                <a:gd name="connsiteX4" fmla="*/ 155839 w 1167945"/>
                <a:gd name="connsiteY4" fmla="*/ 152752 h 1320697"/>
                <a:gd name="connsiteX5" fmla="*/ 495377 w 1167945"/>
                <a:gd name="connsiteY5" fmla="*/ 152752 h 1320697"/>
                <a:gd name="connsiteX6" fmla="*/ 583973 w 1167945"/>
                <a:gd name="connsiteY6" fmla="*/ 0 h 1320697"/>
                <a:gd name="connsiteX7" fmla="*/ 672569 w 1167945"/>
                <a:gd name="connsiteY7" fmla="*/ 152752 h 1320697"/>
                <a:gd name="connsiteX8" fmla="*/ 1012106 w 1167945"/>
                <a:gd name="connsiteY8" fmla="*/ 152752 h 1320697"/>
                <a:gd name="connsiteX9" fmla="*/ 1167945 w 1167945"/>
                <a:gd name="connsiteY9" fmla="*/ 308591 h 1320697"/>
                <a:gd name="connsiteX10" fmla="*/ 1167945 w 1167945"/>
                <a:gd name="connsiteY10" fmla="*/ 1164858 h 1320697"/>
                <a:gd name="connsiteX11" fmla="*/ 1012106 w 1167945"/>
                <a:gd name="connsiteY11" fmla="*/ 1320697 h 132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945" h="1320697">
                  <a:moveTo>
                    <a:pt x="1012106" y="1320697"/>
                  </a:moveTo>
                  <a:lnTo>
                    <a:pt x="155839" y="1320697"/>
                  </a:lnTo>
                  <a:cubicBezTo>
                    <a:pt x="69771" y="1320697"/>
                    <a:pt x="0" y="1250926"/>
                    <a:pt x="0" y="1164858"/>
                  </a:cubicBezTo>
                  <a:lnTo>
                    <a:pt x="0" y="308591"/>
                  </a:lnTo>
                  <a:cubicBezTo>
                    <a:pt x="0" y="222523"/>
                    <a:pt x="69771" y="152752"/>
                    <a:pt x="155839" y="152752"/>
                  </a:cubicBezTo>
                  <a:lnTo>
                    <a:pt x="495377" y="152752"/>
                  </a:lnTo>
                  <a:lnTo>
                    <a:pt x="583973" y="0"/>
                  </a:lnTo>
                  <a:lnTo>
                    <a:pt x="672569" y="152752"/>
                  </a:lnTo>
                  <a:lnTo>
                    <a:pt x="1012106" y="152752"/>
                  </a:lnTo>
                  <a:cubicBezTo>
                    <a:pt x="1098174" y="152752"/>
                    <a:pt x="1167945" y="222523"/>
                    <a:pt x="1167945" y="308591"/>
                  </a:cubicBezTo>
                  <a:lnTo>
                    <a:pt x="1167945" y="1164858"/>
                  </a:lnTo>
                  <a:cubicBezTo>
                    <a:pt x="1167945" y="1250926"/>
                    <a:pt x="1098174" y="1320697"/>
                    <a:pt x="1012106" y="1320697"/>
                  </a:cubicBezTo>
                  <a:close/>
                </a:path>
              </a:pathLst>
            </a:custGeom>
            <a:solidFill>
              <a:srgbClr val="24699C"/>
            </a:solidFill>
            <a:ln>
              <a:noFill/>
            </a:ln>
            <a:effectLst>
              <a:outerShdw blurRad="177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2060"/>
                </a:solidFill>
                <a:latin typeface="微软雅黑" panose="020B0503020204020204" pitchFamily="34" charset="-122"/>
                <a:ea typeface="微软雅黑" panose="020B0503020204020204" pitchFamily="34" charset="-122"/>
              </a:endParaRPr>
            </a:p>
          </p:txBody>
        </p:sp>
        <p:grpSp>
          <p:nvGrpSpPr>
            <p:cNvPr id="18" name="组合 17"/>
            <p:cNvGrpSpPr/>
            <p:nvPr/>
          </p:nvGrpSpPr>
          <p:grpSpPr>
            <a:xfrm>
              <a:off x="3933963" y="5770152"/>
              <a:ext cx="680747" cy="328615"/>
              <a:chOff x="1923908" y="4238286"/>
              <a:chExt cx="803116" cy="387686"/>
            </a:xfrm>
            <a:solidFill>
              <a:srgbClr val="FDFDFD"/>
            </a:solidFill>
          </p:grpSpPr>
          <p:sp>
            <p:nvSpPr>
              <p:cNvPr id="21" name="Freeform 22"/>
              <p:cNvSpPr/>
              <p:nvPr/>
            </p:nvSpPr>
            <p:spPr bwMode="auto">
              <a:xfrm>
                <a:off x="2382998" y="4238286"/>
                <a:ext cx="344026" cy="387686"/>
              </a:xfrm>
              <a:custGeom>
                <a:avLst/>
                <a:gdLst>
                  <a:gd name="T0" fmla="*/ 35 w 35"/>
                  <a:gd name="T1" fmla="*/ 13 h 38"/>
                  <a:gd name="T2" fmla="*/ 35 w 35"/>
                  <a:gd name="T3" fmla="*/ 9 h 38"/>
                  <a:gd name="T4" fmla="*/ 34 w 35"/>
                  <a:gd name="T5" fmla="*/ 5 h 38"/>
                  <a:gd name="T6" fmla="*/ 31 w 35"/>
                  <a:gd name="T7" fmla="*/ 3 h 38"/>
                  <a:gd name="T8" fmla="*/ 28 w 35"/>
                  <a:gd name="T9" fmla="*/ 1 h 38"/>
                  <a:gd name="T10" fmla="*/ 24 w 35"/>
                  <a:gd name="T11" fmla="*/ 0 h 38"/>
                  <a:gd name="T12" fmla="*/ 2 w 35"/>
                  <a:gd name="T13" fmla="*/ 0 h 38"/>
                  <a:gd name="T14" fmla="*/ 0 w 35"/>
                  <a:gd name="T15" fmla="*/ 3 h 38"/>
                  <a:gd name="T16" fmla="*/ 2 w 35"/>
                  <a:gd name="T17" fmla="*/ 5 h 38"/>
                  <a:gd name="T18" fmla="*/ 24 w 35"/>
                  <a:gd name="T19" fmla="*/ 5 h 38"/>
                  <a:gd name="T20" fmla="*/ 26 w 35"/>
                  <a:gd name="T21" fmla="*/ 5 h 38"/>
                  <a:gd name="T22" fmla="*/ 28 w 35"/>
                  <a:gd name="T23" fmla="*/ 6 h 38"/>
                  <a:gd name="T24" fmla="*/ 29 w 35"/>
                  <a:gd name="T25" fmla="*/ 7 h 38"/>
                  <a:gd name="T26" fmla="*/ 29 w 35"/>
                  <a:gd name="T27" fmla="*/ 9 h 38"/>
                  <a:gd name="T28" fmla="*/ 29 w 35"/>
                  <a:gd name="T29" fmla="*/ 13 h 38"/>
                  <a:gd name="T30" fmla="*/ 29 w 35"/>
                  <a:gd name="T31" fmla="*/ 15 h 38"/>
                  <a:gd name="T32" fmla="*/ 28 w 35"/>
                  <a:gd name="T33" fmla="*/ 16 h 38"/>
                  <a:gd name="T34" fmla="*/ 26 w 35"/>
                  <a:gd name="T35" fmla="*/ 16 h 38"/>
                  <a:gd name="T36" fmla="*/ 24 w 35"/>
                  <a:gd name="T37" fmla="*/ 17 h 38"/>
                  <a:gd name="T38" fmla="*/ 6 w 35"/>
                  <a:gd name="T39" fmla="*/ 17 h 38"/>
                  <a:gd name="T40" fmla="*/ 4 w 35"/>
                  <a:gd name="T41" fmla="*/ 19 h 38"/>
                  <a:gd name="T42" fmla="*/ 6 w 35"/>
                  <a:gd name="T43" fmla="*/ 22 h 38"/>
                  <a:gd name="T44" fmla="*/ 24 w 35"/>
                  <a:gd name="T45" fmla="*/ 22 h 38"/>
                  <a:gd name="T46" fmla="*/ 26 w 35"/>
                  <a:gd name="T47" fmla="*/ 22 h 38"/>
                  <a:gd name="T48" fmla="*/ 28 w 35"/>
                  <a:gd name="T49" fmla="*/ 23 h 38"/>
                  <a:gd name="T50" fmla="*/ 29 w 35"/>
                  <a:gd name="T51" fmla="*/ 24 h 38"/>
                  <a:gd name="T52" fmla="*/ 29 w 35"/>
                  <a:gd name="T53" fmla="*/ 25 h 38"/>
                  <a:gd name="T54" fmla="*/ 29 w 35"/>
                  <a:gd name="T55" fmla="*/ 30 h 38"/>
                  <a:gd name="T56" fmla="*/ 29 w 35"/>
                  <a:gd name="T57" fmla="*/ 31 h 38"/>
                  <a:gd name="T58" fmla="*/ 28 w 35"/>
                  <a:gd name="T59" fmla="*/ 32 h 38"/>
                  <a:gd name="T60" fmla="*/ 26 w 35"/>
                  <a:gd name="T61" fmla="*/ 33 h 38"/>
                  <a:gd name="T62" fmla="*/ 24 w 35"/>
                  <a:gd name="T63" fmla="*/ 33 h 38"/>
                  <a:gd name="T64" fmla="*/ 2 w 35"/>
                  <a:gd name="T65" fmla="*/ 33 h 38"/>
                  <a:gd name="T66" fmla="*/ 0 w 35"/>
                  <a:gd name="T67" fmla="*/ 36 h 38"/>
                  <a:gd name="T68" fmla="*/ 2 w 35"/>
                  <a:gd name="T69" fmla="*/ 38 h 38"/>
                  <a:gd name="T70" fmla="*/ 24 w 35"/>
                  <a:gd name="T71" fmla="*/ 38 h 38"/>
                  <a:gd name="T72" fmla="*/ 28 w 35"/>
                  <a:gd name="T73" fmla="*/ 38 h 38"/>
                  <a:gd name="T74" fmla="*/ 31 w 35"/>
                  <a:gd name="T75" fmla="*/ 36 h 38"/>
                  <a:gd name="T76" fmla="*/ 34 w 35"/>
                  <a:gd name="T77" fmla="*/ 33 h 38"/>
                  <a:gd name="T78" fmla="*/ 35 w 35"/>
                  <a:gd name="T79" fmla="*/ 30 h 38"/>
                  <a:gd name="T80" fmla="*/ 35 w 35"/>
                  <a:gd name="T81" fmla="*/ 25 h 38"/>
                  <a:gd name="T82" fmla="*/ 32 w 35"/>
                  <a:gd name="T83" fmla="*/ 19 h 38"/>
                  <a:gd name="T84" fmla="*/ 35 w 35"/>
                  <a:gd name="T85" fmla="*/ 1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 h="38">
                    <a:moveTo>
                      <a:pt x="35" y="13"/>
                    </a:moveTo>
                    <a:cubicBezTo>
                      <a:pt x="35" y="9"/>
                      <a:pt x="35" y="9"/>
                      <a:pt x="35" y="9"/>
                    </a:cubicBezTo>
                    <a:cubicBezTo>
                      <a:pt x="35" y="7"/>
                      <a:pt x="34" y="6"/>
                      <a:pt x="34" y="5"/>
                    </a:cubicBezTo>
                    <a:cubicBezTo>
                      <a:pt x="33" y="4"/>
                      <a:pt x="32" y="3"/>
                      <a:pt x="31" y="3"/>
                    </a:cubicBezTo>
                    <a:cubicBezTo>
                      <a:pt x="31" y="2"/>
                      <a:pt x="29" y="1"/>
                      <a:pt x="28" y="1"/>
                    </a:cubicBezTo>
                    <a:cubicBezTo>
                      <a:pt x="27" y="0"/>
                      <a:pt x="26" y="0"/>
                      <a:pt x="24" y="0"/>
                    </a:cubicBezTo>
                    <a:cubicBezTo>
                      <a:pt x="2" y="0"/>
                      <a:pt x="2" y="0"/>
                      <a:pt x="2" y="0"/>
                    </a:cubicBezTo>
                    <a:cubicBezTo>
                      <a:pt x="1" y="0"/>
                      <a:pt x="0" y="1"/>
                      <a:pt x="0" y="3"/>
                    </a:cubicBezTo>
                    <a:cubicBezTo>
                      <a:pt x="0" y="4"/>
                      <a:pt x="1" y="5"/>
                      <a:pt x="2" y="5"/>
                    </a:cubicBezTo>
                    <a:cubicBezTo>
                      <a:pt x="24" y="5"/>
                      <a:pt x="24" y="5"/>
                      <a:pt x="24" y="5"/>
                    </a:cubicBezTo>
                    <a:cubicBezTo>
                      <a:pt x="25" y="5"/>
                      <a:pt x="26" y="5"/>
                      <a:pt x="26" y="5"/>
                    </a:cubicBezTo>
                    <a:cubicBezTo>
                      <a:pt x="27" y="6"/>
                      <a:pt x="28" y="6"/>
                      <a:pt x="28" y="6"/>
                    </a:cubicBezTo>
                    <a:cubicBezTo>
                      <a:pt x="28" y="6"/>
                      <a:pt x="29" y="7"/>
                      <a:pt x="29" y="7"/>
                    </a:cubicBezTo>
                    <a:cubicBezTo>
                      <a:pt x="29" y="8"/>
                      <a:pt x="29" y="8"/>
                      <a:pt x="29" y="9"/>
                    </a:cubicBezTo>
                    <a:cubicBezTo>
                      <a:pt x="29" y="13"/>
                      <a:pt x="29" y="13"/>
                      <a:pt x="29" y="13"/>
                    </a:cubicBezTo>
                    <a:cubicBezTo>
                      <a:pt x="29" y="14"/>
                      <a:pt x="29" y="14"/>
                      <a:pt x="29" y="15"/>
                    </a:cubicBezTo>
                    <a:cubicBezTo>
                      <a:pt x="29" y="15"/>
                      <a:pt x="28" y="15"/>
                      <a:pt x="28" y="16"/>
                    </a:cubicBezTo>
                    <a:cubicBezTo>
                      <a:pt x="28" y="16"/>
                      <a:pt x="27" y="16"/>
                      <a:pt x="26" y="16"/>
                    </a:cubicBezTo>
                    <a:cubicBezTo>
                      <a:pt x="26" y="17"/>
                      <a:pt x="25" y="17"/>
                      <a:pt x="24" y="17"/>
                    </a:cubicBezTo>
                    <a:cubicBezTo>
                      <a:pt x="6" y="17"/>
                      <a:pt x="6" y="17"/>
                      <a:pt x="6" y="17"/>
                    </a:cubicBezTo>
                    <a:cubicBezTo>
                      <a:pt x="5" y="17"/>
                      <a:pt x="4" y="18"/>
                      <a:pt x="4" y="19"/>
                    </a:cubicBezTo>
                    <a:cubicBezTo>
                      <a:pt x="4" y="21"/>
                      <a:pt x="5" y="22"/>
                      <a:pt x="6" y="22"/>
                    </a:cubicBezTo>
                    <a:cubicBezTo>
                      <a:pt x="24" y="22"/>
                      <a:pt x="24" y="22"/>
                      <a:pt x="24" y="22"/>
                    </a:cubicBezTo>
                    <a:cubicBezTo>
                      <a:pt x="25" y="22"/>
                      <a:pt x="26" y="22"/>
                      <a:pt x="26" y="22"/>
                    </a:cubicBezTo>
                    <a:cubicBezTo>
                      <a:pt x="27" y="22"/>
                      <a:pt x="28" y="22"/>
                      <a:pt x="28" y="23"/>
                    </a:cubicBezTo>
                    <a:cubicBezTo>
                      <a:pt x="28" y="23"/>
                      <a:pt x="29" y="23"/>
                      <a:pt x="29" y="24"/>
                    </a:cubicBezTo>
                    <a:cubicBezTo>
                      <a:pt x="29" y="24"/>
                      <a:pt x="29" y="25"/>
                      <a:pt x="29" y="25"/>
                    </a:cubicBezTo>
                    <a:cubicBezTo>
                      <a:pt x="29" y="30"/>
                      <a:pt x="29" y="30"/>
                      <a:pt x="29" y="30"/>
                    </a:cubicBezTo>
                    <a:cubicBezTo>
                      <a:pt x="29" y="30"/>
                      <a:pt x="29" y="31"/>
                      <a:pt x="29" y="31"/>
                    </a:cubicBezTo>
                    <a:cubicBezTo>
                      <a:pt x="29" y="32"/>
                      <a:pt x="28" y="32"/>
                      <a:pt x="28" y="32"/>
                    </a:cubicBezTo>
                    <a:cubicBezTo>
                      <a:pt x="28" y="33"/>
                      <a:pt x="27" y="33"/>
                      <a:pt x="26" y="33"/>
                    </a:cubicBezTo>
                    <a:cubicBezTo>
                      <a:pt x="26" y="33"/>
                      <a:pt x="25" y="33"/>
                      <a:pt x="24" y="33"/>
                    </a:cubicBezTo>
                    <a:cubicBezTo>
                      <a:pt x="2" y="33"/>
                      <a:pt x="2" y="33"/>
                      <a:pt x="2" y="33"/>
                    </a:cubicBezTo>
                    <a:cubicBezTo>
                      <a:pt x="1" y="33"/>
                      <a:pt x="0" y="34"/>
                      <a:pt x="0" y="36"/>
                    </a:cubicBezTo>
                    <a:cubicBezTo>
                      <a:pt x="0" y="37"/>
                      <a:pt x="1" y="38"/>
                      <a:pt x="2" y="38"/>
                    </a:cubicBezTo>
                    <a:cubicBezTo>
                      <a:pt x="24" y="38"/>
                      <a:pt x="24" y="38"/>
                      <a:pt x="24" y="38"/>
                    </a:cubicBezTo>
                    <a:cubicBezTo>
                      <a:pt x="26" y="38"/>
                      <a:pt x="27" y="38"/>
                      <a:pt x="28" y="38"/>
                    </a:cubicBezTo>
                    <a:cubicBezTo>
                      <a:pt x="29" y="37"/>
                      <a:pt x="31" y="37"/>
                      <a:pt x="31" y="36"/>
                    </a:cubicBezTo>
                    <a:cubicBezTo>
                      <a:pt x="32" y="35"/>
                      <a:pt x="33" y="34"/>
                      <a:pt x="34" y="33"/>
                    </a:cubicBezTo>
                    <a:cubicBezTo>
                      <a:pt x="34" y="32"/>
                      <a:pt x="35" y="31"/>
                      <a:pt x="35" y="30"/>
                    </a:cubicBezTo>
                    <a:cubicBezTo>
                      <a:pt x="35" y="25"/>
                      <a:pt x="35" y="25"/>
                      <a:pt x="35" y="25"/>
                    </a:cubicBezTo>
                    <a:cubicBezTo>
                      <a:pt x="35" y="23"/>
                      <a:pt x="34" y="21"/>
                      <a:pt x="32" y="19"/>
                    </a:cubicBezTo>
                    <a:cubicBezTo>
                      <a:pt x="34" y="18"/>
                      <a:pt x="35" y="16"/>
                      <a:pt x="35" y="13"/>
                    </a:cubicBezTo>
                    <a:close/>
                  </a:path>
                </a:pathLst>
              </a:custGeom>
              <a:grp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22" name="Freeform 31"/>
              <p:cNvSpPr>
                <a:spLocks noEditPoints="1"/>
              </p:cNvSpPr>
              <p:nvPr/>
            </p:nvSpPr>
            <p:spPr bwMode="auto">
              <a:xfrm>
                <a:off x="1923908" y="4238286"/>
                <a:ext cx="368849" cy="383966"/>
              </a:xfrm>
              <a:custGeom>
                <a:avLst/>
                <a:gdLst>
                  <a:gd name="T0" fmla="*/ 35 w 38"/>
                  <a:gd name="T1" fmla="*/ 2 h 38"/>
                  <a:gd name="T2" fmla="*/ 32 w 38"/>
                  <a:gd name="T3" fmla="*/ 1 h 38"/>
                  <a:gd name="T4" fmla="*/ 28 w 38"/>
                  <a:gd name="T5" fmla="*/ 0 h 38"/>
                  <a:gd name="T6" fmla="*/ 10 w 38"/>
                  <a:gd name="T7" fmla="*/ 0 h 38"/>
                  <a:gd name="T8" fmla="*/ 6 w 38"/>
                  <a:gd name="T9" fmla="*/ 1 h 38"/>
                  <a:gd name="T10" fmla="*/ 3 w 38"/>
                  <a:gd name="T11" fmla="*/ 2 h 38"/>
                  <a:gd name="T12" fmla="*/ 1 w 38"/>
                  <a:gd name="T13" fmla="*/ 5 h 38"/>
                  <a:gd name="T14" fmla="*/ 0 w 38"/>
                  <a:gd name="T15" fmla="*/ 8 h 38"/>
                  <a:gd name="T16" fmla="*/ 0 w 38"/>
                  <a:gd name="T17" fmla="*/ 29 h 38"/>
                  <a:gd name="T18" fmla="*/ 1 w 38"/>
                  <a:gd name="T19" fmla="*/ 33 h 38"/>
                  <a:gd name="T20" fmla="*/ 3 w 38"/>
                  <a:gd name="T21" fmla="*/ 35 h 38"/>
                  <a:gd name="T22" fmla="*/ 6 w 38"/>
                  <a:gd name="T23" fmla="*/ 37 h 38"/>
                  <a:gd name="T24" fmla="*/ 10 w 38"/>
                  <a:gd name="T25" fmla="*/ 38 h 38"/>
                  <a:gd name="T26" fmla="*/ 28 w 38"/>
                  <a:gd name="T27" fmla="*/ 38 h 38"/>
                  <a:gd name="T28" fmla="*/ 32 w 38"/>
                  <a:gd name="T29" fmla="*/ 37 h 38"/>
                  <a:gd name="T30" fmla="*/ 35 w 38"/>
                  <a:gd name="T31" fmla="*/ 36 h 38"/>
                  <a:gd name="T32" fmla="*/ 37 w 38"/>
                  <a:gd name="T33" fmla="*/ 33 h 38"/>
                  <a:gd name="T34" fmla="*/ 38 w 38"/>
                  <a:gd name="T35" fmla="*/ 29 h 38"/>
                  <a:gd name="T36" fmla="*/ 38 w 38"/>
                  <a:gd name="T37" fmla="*/ 8 h 38"/>
                  <a:gd name="T38" fmla="*/ 37 w 38"/>
                  <a:gd name="T39" fmla="*/ 5 h 38"/>
                  <a:gd name="T40" fmla="*/ 35 w 38"/>
                  <a:gd name="T41" fmla="*/ 2 h 38"/>
                  <a:gd name="T42" fmla="*/ 28 w 38"/>
                  <a:gd name="T43" fmla="*/ 33 h 38"/>
                  <a:gd name="T44" fmla="*/ 10 w 38"/>
                  <a:gd name="T45" fmla="*/ 33 h 38"/>
                  <a:gd name="T46" fmla="*/ 8 w 38"/>
                  <a:gd name="T47" fmla="*/ 33 h 38"/>
                  <a:gd name="T48" fmla="*/ 6 w 38"/>
                  <a:gd name="T49" fmla="*/ 32 h 38"/>
                  <a:gd name="T50" fmla="*/ 5 w 38"/>
                  <a:gd name="T51" fmla="*/ 31 h 38"/>
                  <a:gd name="T52" fmla="*/ 5 w 38"/>
                  <a:gd name="T53" fmla="*/ 29 h 38"/>
                  <a:gd name="T54" fmla="*/ 5 w 38"/>
                  <a:gd name="T55" fmla="*/ 8 h 38"/>
                  <a:gd name="T56" fmla="*/ 5 w 38"/>
                  <a:gd name="T57" fmla="*/ 7 h 38"/>
                  <a:gd name="T58" fmla="*/ 6 w 38"/>
                  <a:gd name="T59" fmla="*/ 6 h 38"/>
                  <a:gd name="T60" fmla="*/ 8 w 38"/>
                  <a:gd name="T61" fmla="*/ 5 h 38"/>
                  <a:gd name="T62" fmla="*/ 10 w 38"/>
                  <a:gd name="T63" fmla="*/ 5 h 38"/>
                  <a:gd name="T64" fmla="*/ 28 w 38"/>
                  <a:gd name="T65" fmla="*/ 5 h 38"/>
                  <a:gd name="T66" fmla="*/ 30 w 38"/>
                  <a:gd name="T67" fmla="*/ 5 h 38"/>
                  <a:gd name="T68" fmla="*/ 32 w 38"/>
                  <a:gd name="T69" fmla="*/ 6 h 38"/>
                  <a:gd name="T70" fmla="*/ 33 w 38"/>
                  <a:gd name="T71" fmla="*/ 7 h 38"/>
                  <a:gd name="T72" fmla="*/ 33 w 38"/>
                  <a:gd name="T73" fmla="*/ 8 h 38"/>
                  <a:gd name="T74" fmla="*/ 33 w 38"/>
                  <a:gd name="T75" fmla="*/ 29 h 38"/>
                  <a:gd name="T76" fmla="*/ 33 w 38"/>
                  <a:gd name="T77" fmla="*/ 31 h 38"/>
                  <a:gd name="T78" fmla="*/ 32 w 38"/>
                  <a:gd name="T79" fmla="*/ 32 h 38"/>
                  <a:gd name="T80" fmla="*/ 30 w 38"/>
                  <a:gd name="T81" fmla="*/ 33 h 38"/>
                  <a:gd name="T82" fmla="*/ 28 w 38"/>
                  <a:gd name="T83" fmla="*/ 3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 h="38">
                    <a:moveTo>
                      <a:pt x="35" y="2"/>
                    </a:moveTo>
                    <a:cubicBezTo>
                      <a:pt x="34" y="2"/>
                      <a:pt x="33" y="1"/>
                      <a:pt x="32" y="1"/>
                    </a:cubicBezTo>
                    <a:cubicBezTo>
                      <a:pt x="31" y="0"/>
                      <a:pt x="29" y="0"/>
                      <a:pt x="28" y="0"/>
                    </a:cubicBezTo>
                    <a:cubicBezTo>
                      <a:pt x="10" y="0"/>
                      <a:pt x="10" y="0"/>
                      <a:pt x="10" y="0"/>
                    </a:cubicBezTo>
                    <a:cubicBezTo>
                      <a:pt x="9" y="0"/>
                      <a:pt x="7" y="0"/>
                      <a:pt x="6" y="1"/>
                    </a:cubicBezTo>
                    <a:cubicBezTo>
                      <a:pt x="5" y="1"/>
                      <a:pt x="4" y="2"/>
                      <a:pt x="3" y="2"/>
                    </a:cubicBezTo>
                    <a:cubicBezTo>
                      <a:pt x="2" y="3"/>
                      <a:pt x="1" y="4"/>
                      <a:pt x="1" y="5"/>
                    </a:cubicBezTo>
                    <a:cubicBezTo>
                      <a:pt x="0" y="6"/>
                      <a:pt x="0" y="7"/>
                      <a:pt x="0" y="8"/>
                    </a:cubicBezTo>
                    <a:cubicBezTo>
                      <a:pt x="0" y="29"/>
                      <a:pt x="0" y="29"/>
                      <a:pt x="0" y="29"/>
                    </a:cubicBezTo>
                    <a:cubicBezTo>
                      <a:pt x="0" y="31"/>
                      <a:pt x="0" y="32"/>
                      <a:pt x="1" y="33"/>
                    </a:cubicBezTo>
                    <a:cubicBezTo>
                      <a:pt x="1" y="34"/>
                      <a:pt x="2" y="35"/>
                      <a:pt x="3" y="35"/>
                    </a:cubicBezTo>
                    <a:cubicBezTo>
                      <a:pt x="4" y="36"/>
                      <a:pt x="5" y="37"/>
                      <a:pt x="6" y="37"/>
                    </a:cubicBezTo>
                    <a:cubicBezTo>
                      <a:pt x="7" y="38"/>
                      <a:pt x="9" y="38"/>
                      <a:pt x="10" y="38"/>
                    </a:cubicBezTo>
                    <a:cubicBezTo>
                      <a:pt x="28" y="38"/>
                      <a:pt x="28" y="38"/>
                      <a:pt x="28" y="38"/>
                    </a:cubicBezTo>
                    <a:cubicBezTo>
                      <a:pt x="29" y="38"/>
                      <a:pt x="31" y="38"/>
                      <a:pt x="32" y="37"/>
                    </a:cubicBezTo>
                    <a:cubicBezTo>
                      <a:pt x="33" y="37"/>
                      <a:pt x="34" y="36"/>
                      <a:pt x="35" y="36"/>
                    </a:cubicBezTo>
                    <a:cubicBezTo>
                      <a:pt x="36" y="35"/>
                      <a:pt x="37" y="34"/>
                      <a:pt x="37" y="33"/>
                    </a:cubicBezTo>
                    <a:cubicBezTo>
                      <a:pt x="38" y="32"/>
                      <a:pt x="38" y="31"/>
                      <a:pt x="38" y="29"/>
                    </a:cubicBezTo>
                    <a:cubicBezTo>
                      <a:pt x="38" y="8"/>
                      <a:pt x="38" y="8"/>
                      <a:pt x="38" y="8"/>
                    </a:cubicBezTo>
                    <a:cubicBezTo>
                      <a:pt x="38" y="7"/>
                      <a:pt x="38" y="6"/>
                      <a:pt x="37" y="5"/>
                    </a:cubicBezTo>
                    <a:cubicBezTo>
                      <a:pt x="37" y="4"/>
                      <a:pt x="36" y="3"/>
                      <a:pt x="35" y="2"/>
                    </a:cubicBezTo>
                    <a:close/>
                    <a:moveTo>
                      <a:pt x="28" y="33"/>
                    </a:moveTo>
                    <a:cubicBezTo>
                      <a:pt x="10" y="33"/>
                      <a:pt x="10" y="33"/>
                      <a:pt x="10" y="33"/>
                    </a:cubicBezTo>
                    <a:cubicBezTo>
                      <a:pt x="9" y="33"/>
                      <a:pt x="9" y="33"/>
                      <a:pt x="8" y="33"/>
                    </a:cubicBezTo>
                    <a:cubicBezTo>
                      <a:pt x="7" y="33"/>
                      <a:pt x="7" y="32"/>
                      <a:pt x="6" y="32"/>
                    </a:cubicBezTo>
                    <a:cubicBezTo>
                      <a:pt x="6" y="32"/>
                      <a:pt x="6" y="31"/>
                      <a:pt x="5" y="31"/>
                    </a:cubicBezTo>
                    <a:cubicBezTo>
                      <a:pt x="5" y="30"/>
                      <a:pt x="5" y="30"/>
                      <a:pt x="5" y="29"/>
                    </a:cubicBezTo>
                    <a:cubicBezTo>
                      <a:pt x="5" y="8"/>
                      <a:pt x="5" y="8"/>
                      <a:pt x="5" y="8"/>
                    </a:cubicBezTo>
                    <a:cubicBezTo>
                      <a:pt x="5" y="8"/>
                      <a:pt x="5" y="7"/>
                      <a:pt x="5" y="7"/>
                    </a:cubicBezTo>
                    <a:cubicBezTo>
                      <a:pt x="6" y="6"/>
                      <a:pt x="6" y="6"/>
                      <a:pt x="6" y="6"/>
                    </a:cubicBezTo>
                    <a:cubicBezTo>
                      <a:pt x="7" y="5"/>
                      <a:pt x="7" y="5"/>
                      <a:pt x="8" y="5"/>
                    </a:cubicBezTo>
                    <a:cubicBezTo>
                      <a:pt x="9" y="5"/>
                      <a:pt x="9" y="5"/>
                      <a:pt x="10" y="5"/>
                    </a:cubicBezTo>
                    <a:cubicBezTo>
                      <a:pt x="28" y="5"/>
                      <a:pt x="28" y="5"/>
                      <a:pt x="28" y="5"/>
                    </a:cubicBezTo>
                    <a:cubicBezTo>
                      <a:pt x="29" y="5"/>
                      <a:pt x="29" y="5"/>
                      <a:pt x="30" y="5"/>
                    </a:cubicBezTo>
                    <a:cubicBezTo>
                      <a:pt x="31" y="5"/>
                      <a:pt x="31" y="5"/>
                      <a:pt x="32" y="6"/>
                    </a:cubicBezTo>
                    <a:cubicBezTo>
                      <a:pt x="32" y="6"/>
                      <a:pt x="32" y="6"/>
                      <a:pt x="33" y="7"/>
                    </a:cubicBezTo>
                    <a:cubicBezTo>
                      <a:pt x="33" y="7"/>
                      <a:pt x="33" y="8"/>
                      <a:pt x="33" y="8"/>
                    </a:cubicBezTo>
                    <a:cubicBezTo>
                      <a:pt x="33" y="29"/>
                      <a:pt x="33" y="29"/>
                      <a:pt x="33" y="29"/>
                    </a:cubicBezTo>
                    <a:cubicBezTo>
                      <a:pt x="33" y="30"/>
                      <a:pt x="33" y="30"/>
                      <a:pt x="33" y="31"/>
                    </a:cubicBezTo>
                    <a:cubicBezTo>
                      <a:pt x="32" y="31"/>
                      <a:pt x="32" y="32"/>
                      <a:pt x="32" y="32"/>
                    </a:cubicBezTo>
                    <a:cubicBezTo>
                      <a:pt x="31" y="32"/>
                      <a:pt x="31" y="33"/>
                      <a:pt x="30" y="33"/>
                    </a:cubicBezTo>
                    <a:cubicBezTo>
                      <a:pt x="29" y="33"/>
                      <a:pt x="29" y="33"/>
                      <a:pt x="28" y="33"/>
                    </a:cubicBezTo>
                    <a:close/>
                  </a:path>
                </a:pathLst>
              </a:custGeom>
              <a:grp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grpSp>
        <p:sp>
          <p:nvSpPr>
            <p:cNvPr id="19" name="Freeform 31"/>
            <p:cNvSpPr>
              <a:spLocks noEditPoints="1"/>
            </p:cNvSpPr>
            <p:nvPr/>
          </p:nvSpPr>
          <p:spPr bwMode="auto">
            <a:xfrm>
              <a:off x="5186117" y="5754236"/>
              <a:ext cx="377553" cy="474802"/>
            </a:xfrm>
            <a:custGeom>
              <a:avLst/>
              <a:gdLst>
                <a:gd name="T0" fmla="*/ 82 w 484"/>
                <a:gd name="T1" fmla="*/ 166 h 606"/>
                <a:gd name="T2" fmla="*/ 82 w 484"/>
                <a:gd name="T3" fmla="*/ 186 h 606"/>
                <a:gd name="T4" fmla="*/ 331 w 484"/>
                <a:gd name="T5" fmla="*/ 193 h 606"/>
                <a:gd name="T6" fmla="*/ 331 w 484"/>
                <a:gd name="T7" fmla="*/ 173 h 606"/>
                <a:gd name="T8" fmla="*/ 387 w 484"/>
                <a:gd name="T9" fmla="*/ 556 h 606"/>
                <a:gd name="T10" fmla="*/ 388 w 484"/>
                <a:gd name="T11" fmla="*/ 564 h 606"/>
                <a:gd name="T12" fmla="*/ 418 w 484"/>
                <a:gd name="T13" fmla="*/ 594 h 606"/>
                <a:gd name="T14" fmla="*/ 474 w 484"/>
                <a:gd name="T15" fmla="*/ 581 h 606"/>
                <a:gd name="T16" fmla="*/ 474 w 484"/>
                <a:gd name="T17" fmla="*/ 531 h 606"/>
                <a:gd name="T18" fmla="*/ 444 w 484"/>
                <a:gd name="T19" fmla="*/ 501 h 606"/>
                <a:gd name="T20" fmla="*/ 418 w 484"/>
                <a:gd name="T21" fmla="*/ 519 h 606"/>
                <a:gd name="T22" fmla="*/ 384 w 484"/>
                <a:gd name="T23" fmla="*/ 553 h 606"/>
                <a:gd name="T24" fmla="*/ 218 w 484"/>
                <a:gd name="T25" fmla="*/ 354 h 606"/>
                <a:gd name="T26" fmla="*/ 229 w 484"/>
                <a:gd name="T27" fmla="*/ 336 h 606"/>
                <a:gd name="T28" fmla="*/ 207 w 484"/>
                <a:gd name="T29" fmla="*/ 320 h 606"/>
                <a:gd name="T30" fmla="*/ 207 w 484"/>
                <a:gd name="T31" fmla="*/ 327 h 606"/>
                <a:gd name="T32" fmla="*/ 246 w 484"/>
                <a:gd name="T33" fmla="*/ 422 h 606"/>
                <a:gd name="T34" fmla="*/ 297 w 484"/>
                <a:gd name="T35" fmla="*/ 364 h 606"/>
                <a:gd name="T36" fmla="*/ 296 w 484"/>
                <a:gd name="T37" fmla="*/ 357 h 606"/>
                <a:gd name="T38" fmla="*/ 224 w 484"/>
                <a:gd name="T39" fmla="*/ 362 h 606"/>
                <a:gd name="T40" fmla="*/ 224 w 484"/>
                <a:gd name="T41" fmla="*/ 368 h 606"/>
                <a:gd name="T42" fmla="*/ 246 w 484"/>
                <a:gd name="T43" fmla="*/ 422 h 606"/>
                <a:gd name="T44" fmla="*/ 429 w 484"/>
                <a:gd name="T45" fmla="*/ 493 h 606"/>
                <a:gd name="T46" fmla="*/ 429 w 484"/>
                <a:gd name="T47" fmla="*/ 487 h 606"/>
                <a:gd name="T48" fmla="*/ 394 w 484"/>
                <a:gd name="T49" fmla="*/ 451 h 606"/>
                <a:gd name="T50" fmla="*/ 256 w 484"/>
                <a:gd name="T51" fmla="*/ 425 h 606"/>
                <a:gd name="T52" fmla="*/ 256 w 484"/>
                <a:gd name="T53" fmla="*/ 432 h 606"/>
                <a:gd name="T54" fmla="*/ 354 w 484"/>
                <a:gd name="T55" fmla="*/ 530 h 606"/>
                <a:gd name="T56" fmla="*/ 395 w 484"/>
                <a:gd name="T57" fmla="*/ 528 h 606"/>
                <a:gd name="T58" fmla="*/ 20 w 484"/>
                <a:gd name="T59" fmla="*/ 150 h 606"/>
                <a:gd name="T60" fmla="*/ 89 w 484"/>
                <a:gd name="T61" fmla="*/ 152 h 606"/>
                <a:gd name="T62" fmla="*/ 141 w 484"/>
                <a:gd name="T63" fmla="*/ 100 h 606"/>
                <a:gd name="T64" fmla="*/ 141 w 484"/>
                <a:gd name="T65" fmla="*/ 93 h 606"/>
                <a:gd name="T66" fmla="*/ 383 w 484"/>
                <a:gd name="T67" fmla="*/ 27 h 606"/>
                <a:gd name="T68" fmla="*/ 394 w 484"/>
                <a:gd name="T69" fmla="*/ 422 h 606"/>
                <a:gd name="T70" fmla="*/ 414 w 484"/>
                <a:gd name="T71" fmla="*/ 449 h 606"/>
                <a:gd name="T72" fmla="*/ 414 w 484"/>
                <a:gd name="T73" fmla="*/ 39 h 606"/>
                <a:gd name="T74" fmla="*/ 383 w 484"/>
                <a:gd name="T75" fmla="*/ 0 h 606"/>
                <a:gd name="T76" fmla="*/ 121 w 484"/>
                <a:gd name="T77" fmla="*/ 2 h 606"/>
                <a:gd name="T78" fmla="*/ 0 w 484"/>
                <a:gd name="T79" fmla="*/ 123 h 606"/>
                <a:gd name="T80" fmla="*/ 0 w 484"/>
                <a:gd name="T81" fmla="*/ 492 h 606"/>
                <a:gd name="T82" fmla="*/ 32 w 484"/>
                <a:gd name="T83" fmla="*/ 530 h 606"/>
                <a:gd name="T84" fmla="*/ 319 w 484"/>
                <a:gd name="T85" fmla="*/ 524 h 606"/>
                <a:gd name="T86" fmla="*/ 305 w 484"/>
                <a:gd name="T87" fmla="*/ 503 h 606"/>
                <a:gd name="T88" fmla="*/ 20 w 484"/>
                <a:gd name="T89" fmla="*/ 492 h 606"/>
                <a:gd name="T90" fmla="*/ 20 w 484"/>
                <a:gd name="T91" fmla="*/ 150 h 606"/>
                <a:gd name="T92" fmla="*/ 156 w 484"/>
                <a:gd name="T93" fmla="*/ 321 h 606"/>
                <a:gd name="T94" fmla="*/ 156 w 484"/>
                <a:gd name="T95" fmla="*/ 301 h 606"/>
                <a:gd name="T96" fmla="*/ 82 w 484"/>
                <a:gd name="T97" fmla="*/ 294 h 606"/>
                <a:gd name="T98" fmla="*/ 82 w 484"/>
                <a:gd name="T99" fmla="*/ 315 h 606"/>
                <a:gd name="T100" fmla="*/ 82 w 484"/>
                <a:gd name="T101" fmla="*/ 272 h 606"/>
                <a:gd name="T102" fmla="*/ 331 w 484"/>
                <a:gd name="T103" fmla="*/ 279 h 606"/>
                <a:gd name="T104" fmla="*/ 331 w 484"/>
                <a:gd name="T105" fmla="*/ 258 h 606"/>
                <a:gd name="T106" fmla="*/ 82 w 484"/>
                <a:gd name="T107" fmla="*/ 252 h 606"/>
                <a:gd name="T108" fmla="*/ 82 w 484"/>
                <a:gd name="T109" fmla="*/ 272 h 606"/>
                <a:gd name="T110" fmla="*/ 82 w 484"/>
                <a:gd name="T111" fmla="*/ 236 h 606"/>
                <a:gd name="T112" fmla="*/ 331 w 484"/>
                <a:gd name="T113" fmla="*/ 229 h 606"/>
                <a:gd name="T114" fmla="*/ 331 w 484"/>
                <a:gd name="T115" fmla="*/ 209 h 606"/>
                <a:gd name="T116" fmla="*/ 82 w 484"/>
                <a:gd name="T117" fmla="*/ 216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84" h="606">
                  <a:moveTo>
                    <a:pt x="331" y="166"/>
                  </a:moveTo>
                  <a:lnTo>
                    <a:pt x="82" y="166"/>
                  </a:lnTo>
                  <a:lnTo>
                    <a:pt x="82" y="173"/>
                  </a:lnTo>
                  <a:lnTo>
                    <a:pt x="82" y="186"/>
                  </a:lnTo>
                  <a:lnTo>
                    <a:pt x="82" y="193"/>
                  </a:lnTo>
                  <a:lnTo>
                    <a:pt x="331" y="193"/>
                  </a:lnTo>
                  <a:lnTo>
                    <a:pt x="331" y="186"/>
                  </a:lnTo>
                  <a:lnTo>
                    <a:pt x="331" y="173"/>
                  </a:lnTo>
                  <a:lnTo>
                    <a:pt x="331" y="166"/>
                  </a:lnTo>
                  <a:close/>
                  <a:moveTo>
                    <a:pt x="387" y="556"/>
                  </a:moveTo>
                  <a:lnTo>
                    <a:pt x="384" y="560"/>
                  </a:lnTo>
                  <a:lnTo>
                    <a:pt x="388" y="564"/>
                  </a:lnTo>
                  <a:lnTo>
                    <a:pt x="408" y="583"/>
                  </a:lnTo>
                  <a:lnTo>
                    <a:pt x="418" y="594"/>
                  </a:lnTo>
                  <a:cubicBezTo>
                    <a:pt x="430" y="606"/>
                    <a:pt x="450" y="606"/>
                    <a:pt x="462" y="594"/>
                  </a:cubicBezTo>
                  <a:lnTo>
                    <a:pt x="474" y="581"/>
                  </a:lnTo>
                  <a:cubicBezTo>
                    <a:pt x="481" y="575"/>
                    <a:pt x="484" y="565"/>
                    <a:pt x="483" y="556"/>
                  </a:cubicBezTo>
                  <a:cubicBezTo>
                    <a:pt x="484" y="547"/>
                    <a:pt x="481" y="538"/>
                    <a:pt x="474" y="531"/>
                  </a:cubicBezTo>
                  <a:lnTo>
                    <a:pt x="462" y="519"/>
                  </a:lnTo>
                  <a:lnTo>
                    <a:pt x="444" y="501"/>
                  </a:lnTo>
                  <a:lnTo>
                    <a:pt x="440" y="497"/>
                  </a:lnTo>
                  <a:lnTo>
                    <a:pt x="418" y="519"/>
                  </a:lnTo>
                  <a:lnTo>
                    <a:pt x="412" y="525"/>
                  </a:lnTo>
                  <a:lnTo>
                    <a:pt x="384" y="553"/>
                  </a:lnTo>
                  <a:lnTo>
                    <a:pt x="387" y="556"/>
                  </a:lnTo>
                  <a:close/>
                  <a:moveTo>
                    <a:pt x="218" y="354"/>
                  </a:moveTo>
                  <a:lnTo>
                    <a:pt x="234" y="338"/>
                  </a:lnTo>
                  <a:lnTo>
                    <a:pt x="229" y="336"/>
                  </a:lnTo>
                  <a:lnTo>
                    <a:pt x="234" y="331"/>
                  </a:lnTo>
                  <a:lnTo>
                    <a:pt x="207" y="320"/>
                  </a:lnTo>
                  <a:lnTo>
                    <a:pt x="211" y="328"/>
                  </a:lnTo>
                  <a:lnTo>
                    <a:pt x="207" y="327"/>
                  </a:lnTo>
                  <a:lnTo>
                    <a:pt x="218" y="354"/>
                  </a:lnTo>
                  <a:close/>
                  <a:moveTo>
                    <a:pt x="246" y="422"/>
                  </a:moveTo>
                  <a:lnTo>
                    <a:pt x="302" y="366"/>
                  </a:lnTo>
                  <a:lnTo>
                    <a:pt x="297" y="364"/>
                  </a:lnTo>
                  <a:lnTo>
                    <a:pt x="302" y="359"/>
                  </a:lnTo>
                  <a:lnTo>
                    <a:pt x="296" y="357"/>
                  </a:lnTo>
                  <a:lnTo>
                    <a:pt x="249" y="337"/>
                  </a:lnTo>
                  <a:lnTo>
                    <a:pt x="224" y="362"/>
                  </a:lnTo>
                  <a:lnTo>
                    <a:pt x="226" y="366"/>
                  </a:lnTo>
                  <a:lnTo>
                    <a:pt x="224" y="368"/>
                  </a:lnTo>
                  <a:lnTo>
                    <a:pt x="243" y="416"/>
                  </a:lnTo>
                  <a:lnTo>
                    <a:pt x="246" y="422"/>
                  </a:lnTo>
                  <a:close/>
                  <a:moveTo>
                    <a:pt x="412" y="511"/>
                  </a:moveTo>
                  <a:lnTo>
                    <a:pt x="429" y="493"/>
                  </a:lnTo>
                  <a:lnTo>
                    <a:pt x="426" y="490"/>
                  </a:lnTo>
                  <a:lnTo>
                    <a:pt x="429" y="487"/>
                  </a:lnTo>
                  <a:lnTo>
                    <a:pt x="414" y="472"/>
                  </a:lnTo>
                  <a:lnTo>
                    <a:pt x="394" y="451"/>
                  </a:lnTo>
                  <a:lnTo>
                    <a:pt x="312" y="369"/>
                  </a:lnTo>
                  <a:lnTo>
                    <a:pt x="256" y="425"/>
                  </a:lnTo>
                  <a:lnTo>
                    <a:pt x="260" y="429"/>
                  </a:lnTo>
                  <a:lnTo>
                    <a:pt x="256" y="432"/>
                  </a:lnTo>
                  <a:lnTo>
                    <a:pt x="334" y="510"/>
                  </a:lnTo>
                  <a:lnTo>
                    <a:pt x="354" y="530"/>
                  </a:lnTo>
                  <a:lnTo>
                    <a:pt x="374" y="549"/>
                  </a:lnTo>
                  <a:lnTo>
                    <a:pt x="395" y="528"/>
                  </a:lnTo>
                  <a:lnTo>
                    <a:pt x="412" y="511"/>
                  </a:lnTo>
                  <a:close/>
                  <a:moveTo>
                    <a:pt x="20" y="150"/>
                  </a:moveTo>
                  <a:lnTo>
                    <a:pt x="89" y="152"/>
                  </a:lnTo>
                  <a:lnTo>
                    <a:pt x="89" y="152"/>
                  </a:lnTo>
                  <a:lnTo>
                    <a:pt x="89" y="152"/>
                  </a:lnTo>
                  <a:cubicBezTo>
                    <a:pt x="118" y="152"/>
                    <a:pt x="141" y="129"/>
                    <a:pt x="141" y="100"/>
                  </a:cubicBezTo>
                  <a:lnTo>
                    <a:pt x="141" y="94"/>
                  </a:lnTo>
                  <a:lnTo>
                    <a:pt x="141" y="93"/>
                  </a:lnTo>
                  <a:lnTo>
                    <a:pt x="141" y="27"/>
                  </a:lnTo>
                  <a:lnTo>
                    <a:pt x="383" y="27"/>
                  </a:lnTo>
                  <a:cubicBezTo>
                    <a:pt x="389" y="27"/>
                    <a:pt x="394" y="32"/>
                    <a:pt x="394" y="38"/>
                  </a:cubicBezTo>
                  <a:lnTo>
                    <a:pt x="394" y="422"/>
                  </a:lnTo>
                  <a:lnTo>
                    <a:pt x="394" y="429"/>
                  </a:lnTo>
                  <a:lnTo>
                    <a:pt x="414" y="449"/>
                  </a:lnTo>
                  <a:lnTo>
                    <a:pt x="414" y="443"/>
                  </a:lnTo>
                  <a:lnTo>
                    <a:pt x="414" y="39"/>
                  </a:lnTo>
                  <a:lnTo>
                    <a:pt x="414" y="32"/>
                  </a:lnTo>
                  <a:cubicBezTo>
                    <a:pt x="414" y="14"/>
                    <a:pt x="400" y="0"/>
                    <a:pt x="383" y="0"/>
                  </a:cubicBezTo>
                  <a:lnTo>
                    <a:pt x="123" y="0"/>
                  </a:lnTo>
                  <a:lnTo>
                    <a:pt x="121" y="2"/>
                  </a:lnTo>
                  <a:lnTo>
                    <a:pt x="1" y="122"/>
                  </a:lnTo>
                  <a:lnTo>
                    <a:pt x="0" y="123"/>
                  </a:lnTo>
                  <a:lnTo>
                    <a:pt x="0" y="130"/>
                  </a:lnTo>
                  <a:lnTo>
                    <a:pt x="0" y="492"/>
                  </a:lnTo>
                  <a:lnTo>
                    <a:pt x="0" y="499"/>
                  </a:lnTo>
                  <a:cubicBezTo>
                    <a:pt x="0" y="516"/>
                    <a:pt x="14" y="530"/>
                    <a:pt x="32" y="530"/>
                  </a:cubicBezTo>
                  <a:lnTo>
                    <a:pt x="326" y="530"/>
                  </a:lnTo>
                  <a:lnTo>
                    <a:pt x="319" y="524"/>
                  </a:lnTo>
                  <a:lnTo>
                    <a:pt x="326" y="524"/>
                  </a:lnTo>
                  <a:lnTo>
                    <a:pt x="305" y="503"/>
                  </a:lnTo>
                  <a:lnTo>
                    <a:pt x="32" y="503"/>
                  </a:lnTo>
                  <a:cubicBezTo>
                    <a:pt x="25" y="503"/>
                    <a:pt x="21" y="498"/>
                    <a:pt x="20" y="492"/>
                  </a:cubicBezTo>
                  <a:lnTo>
                    <a:pt x="20" y="492"/>
                  </a:lnTo>
                  <a:lnTo>
                    <a:pt x="20" y="150"/>
                  </a:lnTo>
                  <a:close/>
                  <a:moveTo>
                    <a:pt x="82" y="321"/>
                  </a:moveTo>
                  <a:lnTo>
                    <a:pt x="156" y="321"/>
                  </a:lnTo>
                  <a:lnTo>
                    <a:pt x="156" y="315"/>
                  </a:lnTo>
                  <a:lnTo>
                    <a:pt x="156" y="301"/>
                  </a:lnTo>
                  <a:lnTo>
                    <a:pt x="156" y="294"/>
                  </a:lnTo>
                  <a:lnTo>
                    <a:pt x="82" y="294"/>
                  </a:lnTo>
                  <a:lnTo>
                    <a:pt x="82" y="301"/>
                  </a:lnTo>
                  <a:lnTo>
                    <a:pt x="82" y="315"/>
                  </a:lnTo>
                  <a:lnTo>
                    <a:pt x="82" y="321"/>
                  </a:lnTo>
                  <a:close/>
                  <a:moveTo>
                    <a:pt x="82" y="272"/>
                  </a:moveTo>
                  <a:lnTo>
                    <a:pt x="82" y="279"/>
                  </a:lnTo>
                  <a:lnTo>
                    <a:pt x="331" y="279"/>
                  </a:lnTo>
                  <a:lnTo>
                    <a:pt x="331" y="272"/>
                  </a:lnTo>
                  <a:lnTo>
                    <a:pt x="331" y="258"/>
                  </a:lnTo>
                  <a:lnTo>
                    <a:pt x="331" y="252"/>
                  </a:lnTo>
                  <a:lnTo>
                    <a:pt x="82" y="252"/>
                  </a:lnTo>
                  <a:lnTo>
                    <a:pt x="82" y="258"/>
                  </a:lnTo>
                  <a:lnTo>
                    <a:pt x="82" y="272"/>
                  </a:lnTo>
                  <a:close/>
                  <a:moveTo>
                    <a:pt x="82" y="229"/>
                  </a:moveTo>
                  <a:lnTo>
                    <a:pt x="82" y="236"/>
                  </a:lnTo>
                  <a:lnTo>
                    <a:pt x="331" y="236"/>
                  </a:lnTo>
                  <a:lnTo>
                    <a:pt x="331" y="229"/>
                  </a:lnTo>
                  <a:lnTo>
                    <a:pt x="331" y="216"/>
                  </a:lnTo>
                  <a:lnTo>
                    <a:pt x="331" y="209"/>
                  </a:lnTo>
                  <a:lnTo>
                    <a:pt x="82" y="209"/>
                  </a:lnTo>
                  <a:lnTo>
                    <a:pt x="82" y="216"/>
                  </a:lnTo>
                  <a:lnTo>
                    <a:pt x="82" y="229"/>
                  </a:lnTo>
                  <a:close/>
                </a:path>
              </a:pathLst>
            </a:custGeom>
            <a:solidFill>
              <a:srgbClr val="24699C"/>
            </a:solid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20" name="Rectangle 42"/>
            <p:cNvSpPr/>
            <p:nvPr/>
          </p:nvSpPr>
          <p:spPr>
            <a:xfrm flipH="1">
              <a:off x="3942565" y="4610482"/>
              <a:ext cx="1850053" cy="229011"/>
            </a:xfrm>
            <a:prstGeom prst="rect">
              <a:avLst/>
            </a:prstGeom>
            <a:noFill/>
            <a:ln w="12700" cap="flat" cmpd="sng" algn="ctr">
              <a:noFill/>
              <a:prstDash val="solid"/>
            </a:ln>
            <a:effectLst/>
          </p:spPr>
          <p:txBody>
            <a:bodyPr lIns="91440" tIns="0" rIns="91440" bIns="0" rtlCol="0" anchor="t"/>
            <a:lstStyle/>
            <a:p>
              <a:pPr algn="ctr"/>
              <a:r>
                <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现场评估</a:t>
              </a:r>
              <a:endPar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grpSp>
      <p:grpSp>
        <p:nvGrpSpPr>
          <p:cNvPr id="23" name="组合 22" descr="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
          <p:cNvGrpSpPr/>
          <p:nvPr/>
        </p:nvGrpSpPr>
        <p:grpSpPr>
          <a:xfrm>
            <a:off x="6285601" y="1466812"/>
            <a:ext cx="2134625" cy="2288667"/>
            <a:chOff x="6285601" y="1808348"/>
            <a:chExt cx="2134625" cy="2288667"/>
          </a:xfrm>
        </p:grpSpPr>
        <p:sp>
          <p:nvSpPr>
            <p:cNvPr id="24" name="任意多边形 23"/>
            <p:cNvSpPr/>
            <p:nvPr/>
          </p:nvSpPr>
          <p:spPr>
            <a:xfrm rot="10800000">
              <a:off x="7423274" y="1825341"/>
              <a:ext cx="996952" cy="1127340"/>
            </a:xfrm>
            <a:custGeom>
              <a:avLst/>
              <a:gdLst>
                <a:gd name="connsiteX0" fmla="*/ 1012106 w 1167945"/>
                <a:gd name="connsiteY0" fmla="*/ 1320697 h 1320697"/>
                <a:gd name="connsiteX1" fmla="*/ 155839 w 1167945"/>
                <a:gd name="connsiteY1" fmla="*/ 1320697 h 1320697"/>
                <a:gd name="connsiteX2" fmla="*/ 0 w 1167945"/>
                <a:gd name="connsiteY2" fmla="*/ 1164858 h 1320697"/>
                <a:gd name="connsiteX3" fmla="*/ 0 w 1167945"/>
                <a:gd name="connsiteY3" fmla="*/ 308591 h 1320697"/>
                <a:gd name="connsiteX4" fmla="*/ 155839 w 1167945"/>
                <a:gd name="connsiteY4" fmla="*/ 152752 h 1320697"/>
                <a:gd name="connsiteX5" fmla="*/ 495377 w 1167945"/>
                <a:gd name="connsiteY5" fmla="*/ 152752 h 1320697"/>
                <a:gd name="connsiteX6" fmla="*/ 583973 w 1167945"/>
                <a:gd name="connsiteY6" fmla="*/ 0 h 1320697"/>
                <a:gd name="connsiteX7" fmla="*/ 672569 w 1167945"/>
                <a:gd name="connsiteY7" fmla="*/ 152752 h 1320697"/>
                <a:gd name="connsiteX8" fmla="*/ 1012106 w 1167945"/>
                <a:gd name="connsiteY8" fmla="*/ 152752 h 1320697"/>
                <a:gd name="connsiteX9" fmla="*/ 1167945 w 1167945"/>
                <a:gd name="connsiteY9" fmla="*/ 308591 h 1320697"/>
                <a:gd name="connsiteX10" fmla="*/ 1167945 w 1167945"/>
                <a:gd name="connsiteY10" fmla="*/ 1164858 h 1320697"/>
                <a:gd name="connsiteX11" fmla="*/ 1012106 w 1167945"/>
                <a:gd name="connsiteY11" fmla="*/ 1320697 h 132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945" h="1320697">
                  <a:moveTo>
                    <a:pt x="1012106" y="1320697"/>
                  </a:moveTo>
                  <a:lnTo>
                    <a:pt x="155839" y="1320697"/>
                  </a:lnTo>
                  <a:cubicBezTo>
                    <a:pt x="69771" y="1320697"/>
                    <a:pt x="0" y="1250926"/>
                    <a:pt x="0" y="1164858"/>
                  </a:cubicBezTo>
                  <a:lnTo>
                    <a:pt x="0" y="308591"/>
                  </a:lnTo>
                  <a:cubicBezTo>
                    <a:pt x="0" y="222523"/>
                    <a:pt x="69771" y="152752"/>
                    <a:pt x="155839" y="152752"/>
                  </a:cubicBezTo>
                  <a:lnTo>
                    <a:pt x="495377" y="152752"/>
                  </a:lnTo>
                  <a:lnTo>
                    <a:pt x="583973" y="0"/>
                  </a:lnTo>
                  <a:lnTo>
                    <a:pt x="672569" y="152752"/>
                  </a:lnTo>
                  <a:lnTo>
                    <a:pt x="1012106" y="152752"/>
                  </a:lnTo>
                  <a:cubicBezTo>
                    <a:pt x="1098174" y="152752"/>
                    <a:pt x="1167945" y="222523"/>
                    <a:pt x="1167945" y="308591"/>
                  </a:cubicBezTo>
                  <a:lnTo>
                    <a:pt x="1167945" y="1164858"/>
                  </a:lnTo>
                  <a:cubicBezTo>
                    <a:pt x="1167945" y="1250926"/>
                    <a:pt x="1098174" y="1320697"/>
                    <a:pt x="1012106" y="1320697"/>
                  </a:cubicBezTo>
                  <a:close/>
                </a:path>
              </a:pathLst>
            </a:custGeom>
            <a:solidFill>
              <a:srgbClr val="7030A0"/>
            </a:solidFill>
            <a:ln>
              <a:noFill/>
            </a:ln>
            <a:effectLst>
              <a:outerShdw blurRad="177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25" name="任意多边形 24"/>
            <p:cNvSpPr/>
            <p:nvPr/>
          </p:nvSpPr>
          <p:spPr>
            <a:xfrm flipH="1">
              <a:off x="6285601" y="1808348"/>
              <a:ext cx="2134625" cy="2288667"/>
            </a:xfrm>
            <a:custGeom>
              <a:avLst/>
              <a:gdLst>
                <a:gd name="connsiteX0" fmla="*/ 2347136 w 2500747"/>
                <a:gd name="connsiteY0" fmla="*/ 0 h 2681210"/>
                <a:gd name="connsiteX1" fmla="*/ 1488164 w 2500747"/>
                <a:gd name="connsiteY1" fmla="*/ 0 h 2681210"/>
                <a:gd name="connsiteX2" fmla="*/ 1334553 w 2500747"/>
                <a:gd name="connsiteY2" fmla="*/ 153610 h 2681210"/>
                <a:gd name="connsiteX3" fmla="*/ 1334553 w 2500747"/>
                <a:gd name="connsiteY3" fmla="*/ 214612 h 2681210"/>
                <a:gd name="connsiteX4" fmla="*/ 1332980 w 2500747"/>
                <a:gd name="connsiteY4" fmla="*/ 214612 h 2681210"/>
                <a:gd name="connsiteX5" fmla="*/ 1332980 w 2500747"/>
                <a:gd name="connsiteY5" fmla="*/ 321965 h 2681210"/>
                <a:gd name="connsiteX6" fmla="*/ 1332982 w 2500747"/>
                <a:gd name="connsiteY6" fmla="*/ 321970 h 2681210"/>
                <a:gd name="connsiteX7" fmla="*/ 1332982 w 2500747"/>
                <a:gd name="connsiteY7" fmla="*/ 1180942 h 2681210"/>
                <a:gd name="connsiteX8" fmla="*/ 1239163 w 2500747"/>
                <a:gd name="connsiteY8" fmla="*/ 1322482 h 2681210"/>
                <a:gd name="connsiteX9" fmla="*/ 1179375 w 2500747"/>
                <a:gd name="connsiteY9" fmla="*/ 1334552 h 2681210"/>
                <a:gd name="connsiteX10" fmla="*/ 1334553 w 2500747"/>
                <a:gd name="connsiteY10" fmla="*/ 1334552 h 2681210"/>
                <a:gd name="connsiteX11" fmla="*/ 1334553 w 2500747"/>
                <a:gd name="connsiteY11" fmla="*/ 1334553 h 2681210"/>
                <a:gd name="connsiteX12" fmla="*/ 153611 w 2500747"/>
                <a:gd name="connsiteY12" fmla="*/ 1334553 h 2681210"/>
                <a:gd name="connsiteX13" fmla="*/ 0 w 2500747"/>
                <a:gd name="connsiteY13" fmla="*/ 1488164 h 2681210"/>
                <a:gd name="connsiteX14" fmla="*/ 0 w 2500747"/>
                <a:gd name="connsiteY14" fmla="*/ 2347136 h 2681210"/>
                <a:gd name="connsiteX15" fmla="*/ 153611 w 2500747"/>
                <a:gd name="connsiteY15" fmla="*/ 2500747 h 2681210"/>
                <a:gd name="connsiteX16" fmla="*/ 1145705 w 2500747"/>
                <a:gd name="connsiteY16" fmla="*/ 2500747 h 2681210"/>
                <a:gd name="connsiteX17" fmla="*/ 1250373 w 2500747"/>
                <a:gd name="connsiteY17" fmla="*/ 2681210 h 2681210"/>
                <a:gd name="connsiteX18" fmla="*/ 1355042 w 2500747"/>
                <a:gd name="connsiteY18" fmla="*/ 2500747 h 2681210"/>
                <a:gd name="connsiteX19" fmla="*/ 2347136 w 2500747"/>
                <a:gd name="connsiteY19" fmla="*/ 2500747 h 2681210"/>
                <a:gd name="connsiteX20" fmla="*/ 2500747 w 2500747"/>
                <a:gd name="connsiteY20" fmla="*/ 2347136 h 2681210"/>
                <a:gd name="connsiteX21" fmla="*/ 2500747 w 2500747"/>
                <a:gd name="connsiteY21" fmla="*/ 1488164 h 2681210"/>
                <a:gd name="connsiteX22" fmla="*/ 2500747 w 2500747"/>
                <a:gd name="connsiteY22" fmla="*/ 1488162 h 2681210"/>
                <a:gd name="connsiteX23" fmla="*/ 2500747 w 2500747"/>
                <a:gd name="connsiteY23" fmla="*/ 153610 h 2681210"/>
                <a:gd name="connsiteX24" fmla="*/ 2347136 w 2500747"/>
                <a:gd name="connsiteY24" fmla="*/ 0 h 268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00747" h="2681210">
                  <a:moveTo>
                    <a:pt x="2347136" y="0"/>
                  </a:moveTo>
                  <a:lnTo>
                    <a:pt x="1488164" y="0"/>
                  </a:lnTo>
                  <a:cubicBezTo>
                    <a:pt x="1403327" y="0"/>
                    <a:pt x="1334553" y="68774"/>
                    <a:pt x="1334553" y="153610"/>
                  </a:cubicBezTo>
                  <a:lnTo>
                    <a:pt x="1334553" y="214612"/>
                  </a:lnTo>
                  <a:lnTo>
                    <a:pt x="1332980" y="214612"/>
                  </a:lnTo>
                  <a:lnTo>
                    <a:pt x="1332980" y="321965"/>
                  </a:lnTo>
                  <a:lnTo>
                    <a:pt x="1332982" y="321970"/>
                  </a:lnTo>
                  <a:lnTo>
                    <a:pt x="1332982" y="1180942"/>
                  </a:lnTo>
                  <a:cubicBezTo>
                    <a:pt x="1332982" y="1244570"/>
                    <a:pt x="1294296" y="1299162"/>
                    <a:pt x="1239163" y="1322482"/>
                  </a:cubicBezTo>
                  <a:lnTo>
                    <a:pt x="1179375" y="1334552"/>
                  </a:lnTo>
                  <a:lnTo>
                    <a:pt x="1334553" y="1334552"/>
                  </a:lnTo>
                  <a:lnTo>
                    <a:pt x="1334553" y="1334553"/>
                  </a:lnTo>
                  <a:lnTo>
                    <a:pt x="153611" y="1334553"/>
                  </a:lnTo>
                  <a:cubicBezTo>
                    <a:pt x="68774" y="1334553"/>
                    <a:pt x="0" y="1403327"/>
                    <a:pt x="0" y="1488164"/>
                  </a:cubicBezTo>
                  <a:lnTo>
                    <a:pt x="0" y="2347136"/>
                  </a:lnTo>
                  <a:cubicBezTo>
                    <a:pt x="0" y="2431973"/>
                    <a:pt x="68774" y="2500747"/>
                    <a:pt x="153611" y="2500747"/>
                  </a:cubicBezTo>
                  <a:lnTo>
                    <a:pt x="1145705" y="2500747"/>
                  </a:lnTo>
                  <a:lnTo>
                    <a:pt x="1250373" y="2681210"/>
                  </a:lnTo>
                  <a:lnTo>
                    <a:pt x="1355042" y="2500747"/>
                  </a:lnTo>
                  <a:lnTo>
                    <a:pt x="2347136" y="2500747"/>
                  </a:lnTo>
                  <a:cubicBezTo>
                    <a:pt x="2431973" y="2500747"/>
                    <a:pt x="2500747" y="2431973"/>
                    <a:pt x="2500747" y="2347136"/>
                  </a:cubicBezTo>
                  <a:lnTo>
                    <a:pt x="2500747" y="1488164"/>
                  </a:lnTo>
                  <a:lnTo>
                    <a:pt x="2500747" y="1488162"/>
                  </a:lnTo>
                  <a:lnTo>
                    <a:pt x="2500747" y="153610"/>
                  </a:lnTo>
                  <a:cubicBezTo>
                    <a:pt x="2500747" y="68774"/>
                    <a:pt x="2431973" y="0"/>
                    <a:pt x="2347136" y="0"/>
                  </a:cubicBezTo>
                  <a:close/>
                </a:path>
              </a:pathLst>
            </a:custGeom>
            <a:solidFill>
              <a:srgbClr val="FDFDFD"/>
            </a:solidFill>
            <a:ln>
              <a:noFill/>
            </a:ln>
            <a:effectLst>
              <a:outerShdw blurRad="177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002060"/>
                </a:solidFill>
                <a:latin typeface="微软雅黑" panose="020B0503020204020204" pitchFamily="34" charset="-122"/>
                <a:ea typeface="微软雅黑" panose="020B0503020204020204" pitchFamily="34" charset="-122"/>
              </a:endParaRPr>
            </a:p>
          </p:txBody>
        </p:sp>
        <p:grpSp>
          <p:nvGrpSpPr>
            <p:cNvPr id="26" name="组合 25"/>
            <p:cNvGrpSpPr/>
            <p:nvPr/>
          </p:nvGrpSpPr>
          <p:grpSpPr>
            <a:xfrm>
              <a:off x="7581376" y="2157233"/>
              <a:ext cx="680747" cy="337528"/>
              <a:chOff x="1923908" y="2803742"/>
              <a:chExt cx="803116" cy="398201"/>
            </a:xfrm>
            <a:solidFill>
              <a:srgbClr val="FDFDFD"/>
            </a:solidFill>
          </p:grpSpPr>
          <p:sp>
            <p:nvSpPr>
              <p:cNvPr id="29" name="Freeform 27"/>
              <p:cNvSpPr/>
              <p:nvPr/>
            </p:nvSpPr>
            <p:spPr bwMode="auto">
              <a:xfrm>
                <a:off x="2354679" y="2813694"/>
                <a:ext cx="372345" cy="388249"/>
              </a:xfrm>
              <a:custGeom>
                <a:avLst/>
                <a:gdLst>
                  <a:gd name="T0" fmla="*/ 6 w 38"/>
                  <a:gd name="T1" fmla="*/ 24 h 38"/>
                  <a:gd name="T2" fmla="*/ 7 w 38"/>
                  <a:gd name="T3" fmla="*/ 22 h 38"/>
                  <a:gd name="T4" fmla="*/ 8 w 38"/>
                  <a:gd name="T5" fmla="*/ 22 h 38"/>
                  <a:gd name="T6" fmla="*/ 10 w 38"/>
                  <a:gd name="T7" fmla="*/ 21 h 38"/>
                  <a:gd name="T8" fmla="*/ 28 w 38"/>
                  <a:gd name="T9" fmla="*/ 21 h 38"/>
                  <a:gd name="T10" fmla="*/ 32 w 38"/>
                  <a:gd name="T11" fmla="*/ 21 h 38"/>
                  <a:gd name="T12" fmla="*/ 35 w 38"/>
                  <a:gd name="T13" fmla="*/ 19 h 38"/>
                  <a:gd name="T14" fmla="*/ 38 w 38"/>
                  <a:gd name="T15" fmla="*/ 16 h 38"/>
                  <a:gd name="T16" fmla="*/ 38 w 38"/>
                  <a:gd name="T17" fmla="*/ 13 h 38"/>
                  <a:gd name="T18" fmla="*/ 38 w 38"/>
                  <a:gd name="T19" fmla="*/ 8 h 38"/>
                  <a:gd name="T20" fmla="*/ 38 w 38"/>
                  <a:gd name="T21" fmla="*/ 5 h 38"/>
                  <a:gd name="T22" fmla="*/ 35 w 38"/>
                  <a:gd name="T23" fmla="*/ 2 h 38"/>
                  <a:gd name="T24" fmla="*/ 32 w 38"/>
                  <a:gd name="T25" fmla="*/ 1 h 38"/>
                  <a:gd name="T26" fmla="*/ 28 w 38"/>
                  <a:gd name="T27" fmla="*/ 0 h 38"/>
                  <a:gd name="T28" fmla="*/ 9 w 38"/>
                  <a:gd name="T29" fmla="*/ 0 h 38"/>
                  <a:gd name="T30" fmla="*/ 6 w 38"/>
                  <a:gd name="T31" fmla="*/ 2 h 38"/>
                  <a:gd name="T32" fmla="*/ 9 w 38"/>
                  <a:gd name="T33" fmla="*/ 5 h 38"/>
                  <a:gd name="T34" fmla="*/ 28 w 38"/>
                  <a:gd name="T35" fmla="*/ 5 h 38"/>
                  <a:gd name="T36" fmla="*/ 30 w 38"/>
                  <a:gd name="T37" fmla="*/ 5 h 38"/>
                  <a:gd name="T38" fmla="*/ 32 w 38"/>
                  <a:gd name="T39" fmla="*/ 6 h 38"/>
                  <a:gd name="T40" fmla="*/ 33 w 38"/>
                  <a:gd name="T41" fmla="*/ 7 h 38"/>
                  <a:gd name="T42" fmla="*/ 33 w 38"/>
                  <a:gd name="T43" fmla="*/ 8 h 38"/>
                  <a:gd name="T44" fmla="*/ 33 w 38"/>
                  <a:gd name="T45" fmla="*/ 13 h 38"/>
                  <a:gd name="T46" fmla="*/ 33 w 38"/>
                  <a:gd name="T47" fmla="*/ 14 h 38"/>
                  <a:gd name="T48" fmla="*/ 32 w 38"/>
                  <a:gd name="T49" fmla="*/ 16 h 38"/>
                  <a:gd name="T50" fmla="*/ 30 w 38"/>
                  <a:gd name="T51" fmla="*/ 16 h 38"/>
                  <a:gd name="T52" fmla="*/ 28 w 38"/>
                  <a:gd name="T53" fmla="*/ 17 h 38"/>
                  <a:gd name="T54" fmla="*/ 10 w 38"/>
                  <a:gd name="T55" fmla="*/ 17 h 38"/>
                  <a:gd name="T56" fmla="*/ 6 w 38"/>
                  <a:gd name="T57" fmla="*/ 17 h 38"/>
                  <a:gd name="T58" fmla="*/ 3 w 38"/>
                  <a:gd name="T59" fmla="*/ 19 h 38"/>
                  <a:gd name="T60" fmla="*/ 1 w 38"/>
                  <a:gd name="T61" fmla="*/ 22 h 38"/>
                  <a:gd name="T62" fmla="*/ 0 w 38"/>
                  <a:gd name="T63" fmla="*/ 25 h 38"/>
                  <a:gd name="T64" fmla="*/ 0 w 38"/>
                  <a:gd name="T65" fmla="*/ 29 h 38"/>
                  <a:gd name="T66" fmla="*/ 1 w 38"/>
                  <a:gd name="T67" fmla="*/ 33 h 38"/>
                  <a:gd name="T68" fmla="*/ 3 w 38"/>
                  <a:gd name="T69" fmla="*/ 36 h 38"/>
                  <a:gd name="T70" fmla="*/ 6 w 38"/>
                  <a:gd name="T71" fmla="*/ 37 h 38"/>
                  <a:gd name="T72" fmla="*/ 10 w 38"/>
                  <a:gd name="T73" fmla="*/ 38 h 38"/>
                  <a:gd name="T74" fmla="*/ 36 w 38"/>
                  <a:gd name="T75" fmla="*/ 38 h 38"/>
                  <a:gd name="T76" fmla="*/ 38 w 38"/>
                  <a:gd name="T77" fmla="*/ 35 h 38"/>
                  <a:gd name="T78" fmla="*/ 36 w 38"/>
                  <a:gd name="T79" fmla="*/ 33 h 38"/>
                  <a:gd name="T80" fmla="*/ 10 w 38"/>
                  <a:gd name="T81" fmla="*/ 33 h 38"/>
                  <a:gd name="T82" fmla="*/ 8 w 38"/>
                  <a:gd name="T83" fmla="*/ 33 h 38"/>
                  <a:gd name="T84" fmla="*/ 7 w 38"/>
                  <a:gd name="T85" fmla="*/ 32 h 38"/>
                  <a:gd name="T86" fmla="*/ 6 w 38"/>
                  <a:gd name="T87" fmla="*/ 31 h 38"/>
                  <a:gd name="T88" fmla="*/ 5 w 38"/>
                  <a:gd name="T89" fmla="*/ 29 h 38"/>
                  <a:gd name="T90" fmla="*/ 5 w 38"/>
                  <a:gd name="T91" fmla="*/ 25 h 38"/>
                  <a:gd name="T92" fmla="*/ 6 w 38"/>
                  <a:gd name="T93" fmla="*/ 2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 h="38">
                    <a:moveTo>
                      <a:pt x="6" y="24"/>
                    </a:moveTo>
                    <a:cubicBezTo>
                      <a:pt x="6" y="23"/>
                      <a:pt x="6" y="23"/>
                      <a:pt x="7" y="22"/>
                    </a:cubicBezTo>
                    <a:cubicBezTo>
                      <a:pt x="7" y="22"/>
                      <a:pt x="8" y="22"/>
                      <a:pt x="8" y="22"/>
                    </a:cubicBezTo>
                    <a:cubicBezTo>
                      <a:pt x="9" y="21"/>
                      <a:pt x="10" y="21"/>
                      <a:pt x="10" y="21"/>
                    </a:cubicBezTo>
                    <a:cubicBezTo>
                      <a:pt x="28" y="21"/>
                      <a:pt x="28" y="21"/>
                      <a:pt x="28" y="21"/>
                    </a:cubicBezTo>
                    <a:cubicBezTo>
                      <a:pt x="30" y="21"/>
                      <a:pt x="31" y="21"/>
                      <a:pt x="32" y="21"/>
                    </a:cubicBezTo>
                    <a:cubicBezTo>
                      <a:pt x="33" y="20"/>
                      <a:pt x="34" y="20"/>
                      <a:pt x="35" y="19"/>
                    </a:cubicBezTo>
                    <a:cubicBezTo>
                      <a:pt x="36" y="18"/>
                      <a:pt x="37" y="17"/>
                      <a:pt x="38" y="16"/>
                    </a:cubicBezTo>
                    <a:cubicBezTo>
                      <a:pt x="38" y="15"/>
                      <a:pt x="38" y="14"/>
                      <a:pt x="38" y="13"/>
                    </a:cubicBezTo>
                    <a:cubicBezTo>
                      <a:pt x="38" y="8"/>
                      <a:pt x="38" y="8"/>
                      <a:pt x="38" y="8"/>
                    </a:cubicBezTo>
                    <a:cubicBezTo>
                      <a:pt x="38" y="7"/>
                      <a:pt x="38" y="6"/>
                      <a:pt x="38" y="5"/>
                    </a:cubicBezTo>
                    <a:cubicBezTo>
                      <a:pt x="37" y="4"/>
                      <a:pt x="36" y="3"/>
                      <a:pt x="35" y="2"/>
                    </a:cubicBezTo>
                    <a:cubicBezTo>
                      <a:pt x="34" y="2"/>
                      <a:pt x="33" y="1"/>
                      <a:pt x="32" y="1"/>
                    </a:cubicBezTo>
                    <a:cubicBezTo>
                      <a:pt x="31" y="0"/>
                      <a:pt x="29" y="0"/>
                      <a:pt x="28" y="0"/>
                    </a:cubicBezTo>
                    <a:cubicBezTo>
                      <a:pt x="9" y="0"/>
                      <a:pt x="9" y="0"/>
                      <a:pt x="9" y="0"/>
                    </a:cubicBezTo>
                    <a:cubicBezTo>
                      <a:pt x="7" y="0"/>
                      <a:pt x="6" y="1"/>
                      <a:pt x="6" y="2"/>
                    </a:cubicBezTo>
                    <a:cubicBezTo>
                      <a:pt x="6" y="4"/>
                      <a:pt x="7" y="5"/>
                      <a:pt x="9" y="5"/>
                    </a:cubicBezTo>
                    <a:cubicBezTo>
                      <a:pt x="28" y="5"/>
                      <a:pt x="28" y="5"/>
                      <a:pt x="28" y="5"/>
                    </a:cubicBezTo>
                    <a:cubicBezTo>
                      <a:pt x="29" y="5"/>
                      <a:pt x="29" y="5"/>
                      <a:pt x="30" y="5"/>
                    </a:cubicBezTo>
                    <a:cubicBezTo>
                      <a:pt x="31" y="5"/>
                      <a:pt x="31" y="6"/>
                      <a:pt x="32" y="6"/>
                    </a:cubicBezTo>
                    <a:cubicBezTo>
                      <a:pt x="32" y="6"/>
                      <a:pt x="33" y="7"/>
                      <a:pt x="33" y="7"/>
                    </a:cubicBezTo>
                    <a:cubicBezTo>
                      <a:pt x="33" y="7"/>
                      <a:pt x="33" y="8"/>
                      <a:pt x="33" y="8"/>
                    </a:cubicBezTo>
                    <a:cubicBezTo>
                      <a:pt x="33" y="13"/>
                      <a:pt x="33" y="13"/>
                      <a:pt x="33" y="13"/>
                    </a:cubicBezTo>
                    <a:cubicBezTo>
                      <a:pt x="33" y="13"/>
                      <a:pt x="33" y="14"/>
                      <a:pt x="33" y="14"/>
                    </a:cubicBezTo>
                    <a:cubicBezTo>
                      <a:pt x="33" y="15"/>
                      <a:pt x="32" y="15"/>
                      <a:pt x="32" y="16"/>
                    </a:cubicBezTo>
                    <a:cubicBezTo>
                      <a:pt x="31" y="16"/>
                      <a:pt x="31" y="16"/>
                      <a:pt x="30" y="16"/>
                    </a:cubicBezTo>
                    <a:cubicBezTo>
                      <a:pt x="29" y="16"/>
                      <a:pt x="29" y="17"/>
                      <a:pt x="28" y="17"/>
                    </a:cubicBezTo>
                    <a:cubicBezTo>
                      <a:pt x="10" y="17"/>
                      <a:pt x="10" y="17"/>
                      <a:pt x="10" y="17"/>
                    </a:cubicBezTo>
                    <a:cubicBezTo>
                      <a:pt x="9" y="17"/>
                      <a:pt x="7" y="17"/>
                      <a:pt x="6" y="17"/>
                    </a:cubicBezTo>
                    <a:cubicBezTo>
                      <a:pt x="5" y="18"/>
                      <a:pt x="4" y="18"/>
                      <a:pt x="3" y="19"/>
                    </a:cubicBezTo>
                    <a:cubicBezTo>
                      <a:pt x="2" y="20"/>
                      <a:pt x="1" y="21"/>
                      <a:pt x="1" y="22"/>
                    </a:cubicBezTo>
                    <a:cubicBezTo>
                      <a:pt x="0" y="23"/>
                      <a:pt x="0" y="24"/>
                      <a:pt x="0" y="25"/>
                    </a:cubicBezTo>
                    <a:cubicBezTo>
                      <a:pt x="0" y="29"/>
                      <a:pt x="0" y="29"/>
                      <a:pt x="0" y="29"/>
                    </a:cubicBezTo>
                    <a:cubicBezTo>
                      <a:pt x="0" y="31"/>
                      <a:pt x="0" y="32"/>
                      <a:pt x="1" y="33"/>
                    </a:cubicBezTo>
                    <a:cubicBezTo>
                      <a:pt x="1" y="34"/>
                      <a:pt x="2" y="35"/>
                      <a:pt x="3" y="36"/>
                    </a:cubicBezTo>
                    <a:cubicBezTo>
                      <a:pt x="4" y="36"/>
                      <a:pt x="5" y="37"/>
                      <a:pt x="6" y="37"/>
                    </a:cubicBezTo>
                    <a:cubicBezTo>
                      <a:pt x="7" y="38"/>
                      <a:pt x="9" y="38"/>
                      <a:pt x="10" y="38"/>
                    </a:cubicBezTo>
                    <a:cubicBezTo>
                      <a:pt x="36" y="38"/>
                      <a:pt x="36" y="38"/>
                      <a:pt x="36" y="38"/>
                    </a:cubicBezTo>
                    <a:cubicBezTo>
                      <a:pt x="38" y="38"/>
                      <a:pt x="38" y="37"/>
                      <a:pt x="38" y="35"/>
                    </a:cubicBezTo>
                    <a:cubicBezTo>
                      <a:pt x="38" y="34"/>
                      <a:pt x="38" y="33"/>
                      <a:pt x="36" y="33"/>
                    </a:cubicBezTo>
                    <a:cubicBezTo>
                      <a:pt x="10" y="33"/>
                      <a:pt x="10" y="33"/>
                      <a:pt x="10" y="33"/>
                    </a:cubicBezTo>
                    <a:cubicBezTo>
                      <a:pt x="10" y="33"/>
                      <a:pt x="9" y="33"/>
                      <a:pt x="8" y="33"/>
                    </a:cubicBezTo>
                    <a:cubicBezTo>
                      <a:pt x="8" y="33"/>
                      <a:pt x="7" y="32"/>
                      <a:pt x="7" y="32"/>
                    </a:cubicBezTo>
                    <a:cubicBezTo>
                      <a:pt x="6" y="32"/>
                      <a:pt x="6" y="31"/>
                      <a:pt x="6" y="31"/>
                    </a:cubicBezTo>
                    <a:cubicBezTo>
                      <a:pt x="5" y="30"/>
                      <a:pt x="5" y="30"/>
                      <a:pt x="5" y="29"/>
                    </a:cubicBezTo>
                    <a:cubicBezTo>
                      <a:pt x="5" y="25"/>
                      <a:pt x="5" y="25"/>
                      <a:pt x="5" y="25"/>
                    </a:cubicBezTo>
                    <a:cubicBezTo>
                      <a:pt x="5" y="24"/>
                      <a:pt x="5" y="24"/>
                      <a:pt x="6" y="24"/>
                    </a:cubicBezTo>
                    <a:close/>
                  </a:path>
                </a:pathLst>
              </a:custGeom>
              <a:grp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30" name="Freeform 31"/>
              <p:cNvSpPr>
                <a:spLocks noEditPoints="1"/>
              </p:cNvSpPr>
              <p:nvPr/>
            </p:nvSpPr>
            <p:spPr bwMode="auto">
              <a:xfrm>
                <a:off x="1923908" y="2803742"/>
                <a:ext cx="368849" cy="383966"/>
              </a:xfrm>
              <a:custGeom>
                <a:avLst/>
                <a:gdLst>
                  <a:gd name="T0" fmla="*/ 35 w 38"/>
                  <a:gd name="T1" fmla="*/ 2 h 38"/>
                  <a:gd name="T2" fmla="*/ 32 w 38"/>
                  <a:gd name="T3" fmla="*/ 1 h 38"/>
                  <a:gd name="T4" fmla="*/ 28 w 38"/>
                  <a:gd name="T5" fmla="*/ 0 h 38"/>
                  <a:gd name="T6" fmla="*/ 10 w 38"/>
                  <a:gd name="T7" fmla="*/ 0 h 38"/>
                  <a:gd name="T8" fmla="*/ 6 w 38"/>
                  <a:gd name="T9" fmla="*/ 1 h 38"/>
                  <a:gd name="T10" fmla="*/ 3 w 38"/>
                  <a:gd name="T11" fmla="*/ 2 h 38"/>
                  <a:gd name="T12" fmla="*/ 1 w 38"/>
                  <a:gd name="T13" fmla="*/ 5 h 38"/>
                  <a:gd name="T14" fmla="*/ 0 w 38"/>
                  <a:gd name="T15" fmla="*/ 8 h 38"/>
                  <a:gd name="T16" fmla="*/ 0 w 38"/>
                  <a:gd name="T17" fmla="*/ 29 h 38"/>
                  <a:gd name="T18" fmla="*/ 1 w 38"/>
                  <a:gd name="T19" fmla="*/ 33 h 38"/>
                  <a:gd name="T20" fmla="*/ 3 w 38"/>
                  <a:gd name="T21" fmla="*/ 35 h 38"/>
                  <a:gd name="T22" fmla="*/ 6 w 38"/>
                  <a:gd name="T23" fmla="*/ 37 h 38"/>
                  <a:gd name="T24" fmla="*/ 10 w 38"/>
                  <a:gd name="T25" fmla="*/ 38 h 38"/>
                  <a:gd name="T26" fmla="*/ 28 w 38"/>
                  <a:gd name="T27" fmla="*/ 38 h 38"/>
                  <a:gd name="T28" fmla="*/ 32 w 38"/>
                  <a:gd name="T29" fmla="*/ 37 h 38"/>
                  <a:gd name="T30" fmla="*/ 35 w 38"/>
                  <a:gd name="T31" fmla="*/ 36 h 38"/>
                  <a:gd name="T32" fmla="*/ 37 w 38"/>
                  <a:gd name="T33" fmla="*/ 33 h 38"/>
                  <a:gd name="T34" fmla="*/ 38 w 38"/>
                  <a:gd name="T35" fmla="*/ 29 h 38"/>
                  <a:gd name="T36" fmla="*/ 38 w 38"/>
                  <a:gd name="T37" fmla="*/ 8 h 38"/>
                  <a:gd name="T38" fmla="*/ 37 w 38"/>
                  <a:gd name="T39" fmla="*/ 5 h 38"/>
                  <a:gd name="T40" fmla="*/ 35 w 38"/>
                  <a:gd name="T41" fmla="*/ 2 h 38"/>
                  <a:gd name="T42" fmla="*/ 28 w 38"/>
                  <a:gd name="T43" fmla="*/ 33 h 38"/>
                  <a:gd name="T44" fmla="*/ 10 w 38"/>
                  <a:gd name="T45" fmla="*/ 33 h 38"/>
                  <a:gd name="T46" fmla="*/ 8 w 38"/>
                  <a:gd name="T47" fmla="*/ 33 h 38"/>
                  <a:gd name="T48" fmla="*/ 6 w 38"/>
                  <a:gd name="T49" fmla="*/ 32 h 38"/>
                  <a:gd name="T50" fmla="*/ 5 w 38"/>
                  <a:gd name="T51" fmla="*/ 31 h 38"/>
                  <a:gd name="T52" fmla="*/ 5 w 38"/>
                  <a:gd name="T53" fmla="*/ 29 h 38"/>
                  <a:gd name="T54" fmla="*/ 5 w 38"/>
                  <a:gd name="T55" fmla="*/ 8 h 38"/>
                  <a:gd name="T56" fmla="*/ 5 w 38"/>
                  <a:gd name="T57" fmla="*/ 7 h 38"/>
                  <a:gd name="T58" fmla="*/ 6 w 38"/>
                  <a:gd name="T59" fmla="*/ 6 h 38"/>
                  <a:gd name="T60" fmla="*/ 8 w 38"/>
                  <a:gd name="T61" fmla="*/ 5 h 38"/>
                  <a:gd name="T62" fmla="*/ 10 w 38"/>
                  <a:gd name="T63" fmla="*/ 5 h 38"/>
                  <a:gd name="T64" fmla="*/ 28 w 38"/>
                  <a:gd name="T65" fmla="*/ 5 h 38"/>
                  <a:gd name="T66" fmla="*/ 30 w 38"/>
                  <a:gd name="T67" fmla="*/ 5 h 38"/>
                  <a:gd name="T68" fmla="*/ 32 w 38"/>
                  <a:gd name="T69" fmla="*/ 6 h 38"/>
                  <a:gd name="T70" fmla="*/ 33 w 38"/>
                  <a:gd name="T71" fmla="*/ 7 h 38"/>
                  <a:gd name="T72" fmla="*/ 33 w 38"/>
                  <a:gd name="T73" fmla="*/ 8 h 38"/>
                  <a:gd name="T74" fmla="*/ 33 w 38"/>
                  <a:gd name="T75" fmla="*/ 29 h 38"/>
                  <a:gd name="T76" fmla="*/ 33 w 38"/>
                  <a:gd name="T77" fmla="*/ 31 h 38"/>
                  <a:gd name="T78" fmla="*/ 32 w 38"/>
                  <a:gd name="T79" fmla="*/ 32 h 38"/>
                  <a:gd name="T80" fmla="*/ 30 w 38"/>
                  <a:gd name="T81" fmla="*/ 33 h 38"/>
                  <a:gd name="T82" fmla="*/ 28 w 38"/>
                  <a:gd name="T83" fmla="*/ 3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 h="38">
                    <a:moveTo>
                      <a:pt x="35" y="2"/>
                    </a:moveTo>
                    <a:cubicBezTo>
                      <a:pt x="34" y="2"/>
                      <a:pt x="33" y="1"/>
                      <a:pt x="32" y="1"/>
                    </a:cubicBezTo>
                    <a:cubicBezTo>
                      <a:pt x="31" y="0"/>
                      <a:pt x="29" y="0"/>
                      <a:pt x="28" y="0"/>
                    </a:cubicBezTo>
                    <a:cubicBezTo>
                      <a:pt x="10" y="0"/>
                      <a:pt x="10" y="0"/>
                      <a:pt x="10" y="0"/>
                    </a:cubicBezTo>
                    <a:cubicBezTo>
                      <a:pt x="9" y="0"/>
                      <a:pt x="7" y="0"/>
                      <a:pt x="6" y="1"/>
                    </a:cubicBezTo>
                    <a:cubicBezTo>
                      <a:pt x="5" y="1"/>
                      <a:pt x="4" y="2"/>
                      <a:pt x="3" y="2"/>
                    </a:cubicBezTo>
                    <a:cubicBezTo>
                      <a:pt x="2" y="3"/>
                      <a:pt x="1" y="4"/>
                      <a:pt x="1" y="5"/>
                    </a:cubicBezTo>
                    <a:cubicBezTo>
                      <a:pt x="0" y="6"/>
                      <a:pt x="0" y="7"/>
                      <a:pt x="0" y="8"/>
                    </a:cubicBezTo>
                    <a:cubicBezTo>
                      <a:pt x="0" y="29"/>
                      <a:pt x="0" y="29"/>
                      <a:pt x="0" y="29"/>
                    </a:cubicBezTo>
                    <a:cubicBezTo>
                      <a:pt x="0" y="31"/>
                      <a:pt x="0" y="32"/>
                      <a:pt x="1" y="33"/>
                    </a:cubicBezTo>
                    <a:cubicBezTo>
                      <a:pt x="1" y="34"/>
                      <a:pt x="2" y="35"/>
                      <a:pt x="3" y="35"/>
                    </a:cubicBezTo>
                    <a:cubicBezTo>
                      <a:pt x="4" y="36"/>
                      <a:pt x="5" y="37"/>
                      <a:pt x="6" y="37"/>
                    </a:cubicBezTo>
                    <a:cubicBezTo>
                      <a:pt x="7" y="38"/>
                      <a:pt x="9" y="38"/>
                      <a:pt x="10" y="38"/>
                    </a:cubicBezTo>
                    <a:cubicBezTo>
                      <a:pt x="28" y="38"/>
                      <a:pt x="28" y="38"/>
                      <a:pt x="28" y="38"/>
                    </a:cubicBezTo>
                    <a:cubicBezTo>
                      <a:pt x="29" y="38"/>
                      <a:pt x="31" y="38"/>
                      <a:pt x="32" y="37"/>
                    </a:cubicBezTo>
                    <a:cubicBezTo>
                      <a:pt x="33" y="37"/>
                      <a:pt x="34" y="36"/>
                      <a:pt x="35" y="36"/>
                    </a:cubicBezTo>
                    <a:cubicBezTo>
                      <a:pt x="36" y="35"/>
                      <a:pt x="37" y="34"/>
                      <a:pt x="37" y="33"/>
                    </a:cubicBezTo>
                    <a:cubicBezTo>
                      <a:pt x="38" y="32"/>
                      <a:pt x="38" y="31"/>
                      <a:pt x="38" y="29"/>
                    </a:cubicBezTo>
                    <a:cubicBezTo>
                      <a:pt x="38" y="8"/>
                      <a:pt x="38" y="8"/>
                      <a:pt x="38" y="8"/>
                    </a:cubicBezTo>
                    <a:cubicBezTo>
                      <a:pt x="38" y="7"/>
                      <a:pt x="38" y="6"/>
                      <a:pt x="37" y="5"/>
                    </a:cubicBezTo>
                    <a:cubicBezTo>
                      <a:pt x="37" y="4"/>
                      <a:pt x="36" y="3"/>
                      <a:pt x="35" y="2"/>
                    </a:cubicBezTo>
                    <a:close/>
                    <a:moveTo>
                      <a:pt x="28" y="33"/>
                    </a:moveTo>
                    <a:cubicBezTo>
                      <a:pt x="10" y="33"/>
                      <a:pt x="10" y="33"/>
                      <a:pt x="10" y="33"/>
                    </a:cubicBezTo>
                    <a:cubicBezTo>
                      <a:pt x="9" y="33"/>
                      <a:pt x="9" y="33"/>
                      <a:pt x="8" y="33"/>
                    </a:cubicBezTo>
                    <a:cubicBezTo>
                      <a:pt x="7" y="33"/>
                      <a:pt x="7" y="32"/>
                      <a:pt x="6" y="32"/>
                    </a:cubicBezTo>
                    <a:cubicBezTo>
                      <a:pt x="6" y="32"/>
                      <a:pt x="6" y="31"/>
                      <a:pt x="5" y="31"/>
                    </a:cubicBezTo>
                    <a:cubicBezTo>
                      <a:pt x="5" y="30"/>
                      <a:pt x="5" y="30"/>
                      <a:pt x="5" y="29"/>
                    </a:cubicBezTo>
                    <a:cubicBezTo>
                      <a:pt x="5" y="8"/>
                      <a:pt x="5" y="8"/>
                      <a:pt x="5" y="8"/>
                    </a:cubicBezTo>
                    <a:cubicBezTo>
                      <a:pt x="5" y="8"/>
                      <a:pt x="5" y="7"/>
                      <a:pt x="5" y="7"/>
                    </a:cubicBezTo>
                    <a:cubicBezTo>
                      <a:pt x="6" y="6"/>
                      <a:pt x="6" y="6"/>
                      <a:pt x="6" y="6"/>
                    </a:cubicBezTo>
                    <a:cubicBezTo>
                      <a:pt x="7" y="5"/>
                      <a:pt x="7" y="5"/>
                      <a:pt x="8" y="5"/>
                    </a:cubicBezTo>
                    <a:cubicBezTo>
                      <a:pt x="9" y="5"/>
                      <a:pt x="9" y="5"/>
                      <a:pt x="10" y="5"/>
                    </a:cubicBezTo>
                    <a:cubicBezTo>
                      <a:pt x="28" y="5"/>
                      <a:pt x="28" y="5"/>
                      <a:pt x="28" y="5"/>
                    </a:cubicBezTo>
                    <a:cubicBezTo>
                      <a:pt x="29" y="5"/>
                      <a:pt x="29" y="5"/>
                      <a:pt x="30" y="5"/>
                    </a:cubicBezTo>
                    <a:cubicBezTo>
                      <a:pt x="31" y="5"/>
                      <a:pt x="31" y="5"/>
                      <a:pt x="32" y="6"/>
                    </a:cubicBezTo>
                    <a:cubicBezTo>
                      <a:pt x="32" y="6"/>
                      <a:pt x="32" y="6"/>
                      <a:pt x="33" y="7"/>
                    </a:cubicBezTo>
                    <a:cubicBezTo>
                      <a:pt x="33" y="7"/>
                      <a:pt x="33" y="8"/>
                      <a:pt x="33" y="8"/>
                    </a:cubicBezTo>
                    <a:cubicBezTo>
                      <a:pt x="33" y="29"/>
                      <a:pt x="33" y="29"/>
                      <a:pt x="33" y="29"/>
                    </a:cubicBezTo>
                    <a:cubicBezTo>
                      <a:pt x="33" y="30"/>
                      <a:pt x="33" y="30"/>
                      <a:pt x="33" y="31"/>
                    </a:cubicBezTo>
                    <a:cubicBezTo>
                      <a:pt x="32" y="31"/>
                      <a:pt x="32" y="32"/>
                      <a:pt x="32" y="32"/>
                    </a:cubicBezTo>
                    <a:cubicBezTo>
                      <a:pt x="31" y="32"/>
                      <a:pt x="31" y="33"/>
                      <a:pt x="30" y="33"/>
                    </a:cubicBezTo>
                    <a:cubicBezTo>
                      <a:pt x="29" y="33"/>
                      <a:pt x="29" y="33"/>
                      <a:pt x="28" y="33"/>
                    </a:cubicBezTo>
                    <a:close/>
                  </a:path>
                </a:pathLst>
              </a:custGeom>
              <a:grp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grpSp>
        <p:sp>
          <p:nvSpPr>
            <p:cNvPr id="27" name="Freeform 26"/>
            <p:cNvSpPr>
              <a:spLocks noEditPoints="1"/>
            </p:cNvSpPr>
            <p:nvPr/>
          </p:nvSpPr>
          <p:spPr bwMode="auto">
            <a:xfrm>
              <a:off x="6573653" y="2173138"/>
              <a:ext cx="410937" cy="431745"/>
            </a:xfrm>
            <a:custGeom>
              <a:avLst/>
              <a:gdLst>
                <a:gd name="T0" fmla="*/ 139 w 577"/>
                <a:gd name="T1" fmla="*/ 87 h 609"/>
                <a:gd name="T2" fmla="*/ 27 w 577"/>
                <a:gd name="T3" fmla="*/ 87 h 609"/>
                <a:gd name="T4" fmla="*/ 27 w 577"/>
                <a:gd name="T5" fmla="*/ 48 h 609"/>
                <a:gd name="T6" fmla="*/ 139 w 577"/>
                <a:gd name="T7" fmla="*/ 48 h 609"/>
                <a:gd name="T8" fmla="*/ 139 w 577"/>
                <a:gd name="T9" fmla="*/ 87 h 609"/>
                <a:gd name="T10" fmla="*/ 139 w 577"/>
                <a:gd name="T11" fmla="*/ 179 h 609"/>
                <a:gd name="T12" fmla="*/ 27 w 577"/>
                <a:gd name="T13" fmla="*/ 179 h 609"/>
                <a:gd name="T14" fmla="*/ 27 w 577"/>
                <a:gd name="T15" fmla="*/ 140 h 609"/>
                <a:gd name="T16" fmla="*/ 139 w 577"/>
                <a:gd name="T17" fmla="*/ 140 h 609"/>
                <a:gd name="T18" fmla="*/ 139 w 577"/>
                <a:gd name="T19" fmla="*/ 179 h 609"/>
                <a:gd name="T20" fmla="*/ 139 w 577"/>
                <a:gd name="T21" fmla="*/ 271 h 609"/>
                <a:gd name="T22" fmla="*/ 27 w 577"/>
                <a:gd name="T23" fmla="*/ 271 h 609"/>
                <a:gd name="T24" fmla="*/ 27 w 577"/>
                <a:gd name="T25" fmla="*/ 232 h 609"/>
                <a:gd name="T26" fmla="*/ 139 w 577"/>
                <a:gd name="T27" fmla="*/ 232 h 609"/>
                <a:gd name="T28" fmla="*/ 139 w 577"/>
                <a:gd name="T29" fmla="*/ 271 h 609"/>
                <a:gd name="T30" fmla="*/ 0 w 577"/>
                <a:gd name="T31" fmla="*/ 609 h 609"/>
                <a:gd name="T32" fmla="*/ 166 w 577"/>
                <a:gd name="T33" fmla="*/ 609 h 609"/>
                <a:gd name="T34" fmla="*/ 166 w 577"/>
                <a:gd name="T35" fmla="*/ 0 h 609"/>
                <a:gd name="T36" fmla="*/ 0 w 577"/>
                <a:gd name="T37" fmla="*/ 0 h 609"/>
                <a:gd name="T38" fmla="*/ 0 w 577"/>
                <a:gd name="T39" fmla="*/ 609 h 609"/>
                <a:gd name="T40" fmla="*/ 344 w 577"/>
                <a:gd name="T41" fmla="*/ 87 h 609"/>
                <a:gd name="T42" fmla="*/ 232 w 577"/>
                <a:gd name="T43" fmla="*/ 87 h 609"/>
                <a:gd name="T44" fmla="*/ 232 w 577"/>
                <a:gd name="T45" fmla="*/ 48 h 609"/>
                <a:gd name="T46" fmla="*/ 344 w 577"/>
                <a:gd name="T47" fmla="*/ 48 h 609"/>
                <a:gd name="T48" fmla="*/ 344 w 577"/>
                <a:gd name="T49" fmla="*/ 87 h 609"/>
                <a:gd name="T50" fmla="*/ 344 w 577"/>
                <a:gd name="T51" fmla="*/ 179 h 609"/>
                <a:gd name="T52" fmla="*/ 232 w 577"/>
                <a:gd name="T53" fmla="*/ 179 h 609"/>
                <a:gd name="T54" fmla="*/ 232 w 577"/>
                <a:gd name="T55" fmla="*/ 140 h 609"/>
                <a:gd name="T56" fmla="*/ 344 w 577"/>
                <a:gd name="T57" fmla="*/ 140 h 609"/>
                <a:gd name="T58" fmla="*/ 344 w 577"/>
                <a:gd name="T59" fmla="*/ 179 h 609"/>
                <a:gd name="T60" fmla="*/ 344 w 577"/>
                <a:gd name="T61" fmla="*/ 271 h 609"/>
                <a:gd name="T62" fmla="*/ 232 w 577"/>
                <a:gd name="T63" fmla="*/ 271 h 609"/>
                <a:gd name="T64" fmla="*/ 232 w 577"/>
                <a:gd name="T65" fmla="*/ 232 h 609"/>
                <a:gd name="T66" fmla="*/ 344 w 577"/>
                <a:gd name="T67" fmla="*/ 232 h 609"/>
                <a:gd name="T68" fmla="*/ 344 w 577"/>
                <a:gd name="T69" fmla="*/ 271 h 609"/>
                <a:gd name="T70" fmla="*/ 205 w 577"/>
                <a:gd name="T71" fmla="*/ 609 h 609"/>
                <a:gd name="T72" fmla="*/ 371 w 577"/>
                <a:gd name="T73" fmla="*/ 609 h 609"/>
                <a:gd name="T74" fmla="*/ 371 w 577"/>
                <a:gd name="T75" fmla="*/ 0 h 609"/>
                <a:gd name="T76" fmla="*/ 205 w 577"/>
                <a:gd name="T77" fmla="*/ 0 h 609"/>
                <a:gd name="T78" fmla="*/ 205 w 577"/>
                <a:gd name="T79" fmla="*/ 609 h 609"/>
                <a:gd name="T80" fmla="*/ 549 w 577"/>
                <a:gd name="T81" fmla="*/ 87 h 609"/>
                <a:gd name="T82" fmla="*/ 437 w 577"/>
                <a:gd name="T83" fmla="*/ 87 h 609"/>
                <a:gd name="T84" fmla="*/ 437 w 577"/>
                <a:gd name="T85" fmla="*/ 48 h 609"/>
                <a:gd name="T86" fmla="*/ 549 w 577"/>
                <a:gd name="T87" fmla="*/ 48 h 609"/>
                <a:gd name="T88" fmla="*/ 549 w 577"/>
                <a:gd name="T89" fmla="*/ 87 h 609"/>
                <a:gd name="T90" fmla="*/ 549 w 577"/>
                <a:gd name="T91" fmla="*/ 179 h 609"/>
                <a:gd name="T92" fmla="*/ 437 w 577"/>
                <a:gd name="T93" fmla="*/ 179 h 609"/>
                <a:gd name="T94" fmla="*/ 437 w 577"/>
                <a:gd name="T95" fmla="*/ 140 h 609"/>
                <a:gd name="T96" fmla="*/ 549 w 577"/>
                <a:gd name="T97" fmla="*/ 140 h 609"/>
                <a:gd name="T98" fmla="*/ 549 w 577"/>
                <a:gd name="T99" fmla="*/ 179 h 609"/>
                <a:gd name="T100" fmla="*/ 549 w 577"/>
                <a:gd name="T101" fmla="*/ 271 h 609"/>
                <a:gd name="T102" fmla="*/ 437 w 577"/>
                <a:gd name="T103" fmla="*/ 271 h 609"/>
                <a:gd name="T104" fmla="*/ 437 w 577"/>
                <a:gd name="T105" fmla="*/ 232 h 609"/>
                <a:gd name="T106" fmla="*/ 549 w 577"/>
                <a:gd name="T107" fmla="*/ 232 h 609"/>
                <a:gd name="T108" fmla="*/ 549 w 577"/>
                <a:gd name="T109" fmla="*/ 271 h 609"/>
                <a:gd name="T110" fmla="*/ 410 w 577"/>
                <a:gd name="T111" fmla="*/ 609 h 609"/>
                <a:gd name="T112" fmla="*/ 577 w 577"/>
                <a:gd name="T113" fmla="*/ 609 h 609"/>
                <a:gd name="T114" fmla="*/ 577 w 577"/>
                <a:gd name="T115" fmla="*/ 0 h 609"/>
                <a:gd name="T116" fmla="*/ 410 w 577"/>
                <a:gd name="T117" fmla="*/ 0 h 609"/>
                <a:gd name="T118" fmla="*/ 410 w 577"/>
                <a:gd name="T119" fmla="*/ 609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7" h="609">
                  <a:moveTo>
                    <a:pt x="139" y="87"/>
                  </a:moveTo>
                  <a:lnTo>
                    <a:pt x="27" y="87"/>
                  </a:lnTo>
                  <a:lnTo>
                    <a:pt x="27" y="48"/>
                  </a:lnTo>
                  <a:lnTo>
                    <a:pt x="139" y="48"/>
                  </a:lnTo>
                  <a:lnTo>
                    <a:pt x="139" y="87"/>
                  </a:lnTo>
                  <a:close/>
                  <a:moveTo>
                    <a:pt x="139" y="179"/>
                  </a:moveTo>
                  <a:lnTo>
                    <a:pt x="27" y="179"/>
                  </a:lnTo>
                  <a:lnTo>
                    <a:pt x="27" y="140"/>
                  </a:lnTo>
                  <a:lnTo>
                    <a:pt x="139" y="140"/>
                  </a:lnTo>
                  <a:lnTo>
                    <a:pt x="139" y="179"/>
                  </a:lnTo>
                  <a:close/>
                  <a:moveTo>
                    <a:pt x="139" y="271"/>
                  </a:moveTo>
                  <a:lnTo>
                    <a:pt x="27" y="271"/>
                  </a:lnTo>
                  <a:lnTo>
                    <a:pt x="27" y="232"/>
                  </a:lnTo>
                  <a:lnTo>
                    <a:pt x="139" y="232"/>
                  </a:lnTo>
                  <a:lnTo>
                    <a:pt x="139" y="271"/>
                  </a:lnTo>
                  <a:close/>
                  <a:moveTo>
                    <a:pt x="0" y="609"/>
                  </a:moveTo>
                  <a:lnTo>
                    <a:pt x="166" y="609"/>
                  </a:lnTo>
                  <a:lnTo>
                    <a:pt x="166" y="0"/>
                  </a:lnTo>
                  <a:lnTo>
                    <a:pt x="0" y="0"/>
                  </a:lnTo>
                  <a:lnTo>
                    <a:pt x="0" y="609"/>
                  </a:lnTo>
                  <a:close/>
                  <a:moveTo>
                    <a:pt x="344" y="87"/>
                  </a:moveTo>
                  <a:lnTo>
                    <a:pt x="232" y="87"/>
                  </a:lnTo>
                  <a:lnTo>
                    <a:pt x="232" y="48"/>
                  </a:lnTo>
                  <a:lnTo>
                    <a:pt x="344" y="48"/>
                  </a:lnTo>
                  <a:lnTo>
                    <a:pt x="344" y="87"/>
                  </a:lnTo>
                  <a:close/>
                  <a:moveTo>
                    <a:pt x="344" y="179"/>
                  </a:moveTo>
                  <a:lnTo>
                    <a:pt x="232" y="179"/>
                  </a:lnTo>
                  <a:lnTo>
                    <a:pt x="232" y="140"/>
                  </a:lnTo>
                  <a:lnTo>
                    <a:pt x="344" y="140"/>
                  </a:lnTo>
                  <a:lnTo>
                    <a:pt x="344" y="179"/>
                  </a:lnTo>
                  <a:close/>
                  <a:moveTo>
                    <a:pt x="344" y="271"/>
                  </a:moveTo>
                  <a:lnTo>
                    <a:pt x="232" y="271"/>
                  </a:lnTo>
                  <a:lnTo>
                    <a:pt x="232" y="232"/>
                  </a:lnTo>
                  <a:lnTo>
                    <a:pt x="344" y="232"/>
                  </a:lnTo>
                  <a:lnTo>
                    <a:pt x="344" y="271"/>
                  </a:lnTo>
                  <a:close/>
                  <a:moveTo>
                    <a:pt x="205" y="609"/>
                  </a:moveTo>
                  <a:lnTo>
                    <a:pt x="371" y="609"/>
                  </a:lnTo>
                  <a:lnTo>
                    <a:pt x="371" y="0"/>
                  </a:lnTo>
                  <a:lnTo>
                    <a:pt x="205" y="0"/>
                  </a:lnTo>
                  <a:lnTo>
                    <a:pt x="205" y="609"/>
                  </a:lnTo>
                  <a:close/>
                  <a:moveTo>
                    <a:pt x="549" y="87"/>
                  </a:moveTo>
                  <a:lnTo>
                    <a:pt x="437" y="87"/>
                  </a:lnTo>
                  <a:lnTo>
                    <a:pt x="437" y="48"/>
                  </a:lnTo>
                  <a:lnTo>
                    <a:pt x="549" y="48"/>
                  </a:lnTo>
                  <a:lnTo>
                    <a:pt x="549" y="87"/>
                  </a:lnTo>
                  <a:close/>
                  <a:moveTo>
                    <a:pt x="549" y="179"/>
                  </a:moveTo>
                  <a:lnTo>
                    <a:pt x="437" y="179"/>
                  </a:lnTo>
                  <a:lnTo>
                    <a:pt x="437" y="140"/>
                  </a:lnTo>
                  <a:lnTo>
                    <a:pt x="549" y="140"/>
                  </a:lnTo>
                  <a:lnTo>
                    <a:pt x="549" y="179"/>
                  </a:lnTo>
                  <a:close/>
                  <a:moveTo>
                    <a:pt x="549" y="271"/>
                  </a:moveTo>
                  <a:lnTo>
                    <a:pt x="437" y="271"/>
                  </a:lnTo>
                  <a:lnTo>
                    <a:pt x="437" y="232"/>
                  </a:lnTo>
                  <a:lnTo>
                    <a:pt x="549" y="232"/>
                  </a:lnTo>
                  <a:lnTo>
                    <a:pt x="549" y="271"/>
                  </a:lnTo>
                  <a:close/>
                  <a:moveTo>
                    <a:pt x="410" y="609"/>
                  </a:moveTo>
                  <a:lnTo>
                    <a:pt x="577" y="609"/>
                  </a:lnTo>
                  <a:lnTo>
                    <a:pt x="577" y="0"/>
                  </a:lnTo>
                  <a:lnTo>
                    <a:pt x="410" y="0"/>
                  </a:lnTo>
                  <a:lnTo>
                    <a:pt x="410" y="609"/>
                  </a:lnTo>
                  <a:close/>
                </a:path>
              </a:pathLst>
            </a:custGeom>
            <a:solidFill>
              <a:srgbClr val="7030A0"/>
            </a:solid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28" name="Rectangle 42"/>
            <p:cNvSpPr/>
            <p:nvPr/>
          </p:nvSpPr>
          <p:spPr>
            <a:xfrm flipH="1">
              <a:off x="6444536" y="3355230"/>
              <a:ext cx="1850053" cy="229011"/>
            </a:xfrm>
            <a:prstGeom prst="rect">
              <a:avLst/>
            </a:prstGeom>
            <a:noFill/>
            <a:ln w="12700" cap="flat" cmpd="sng" algn="ctr">
              <a:noFill/>
              <a:prstDash val="solid"/>
            </a:ln>
            <a:effectLst/>
          </p:spPr>
          <p:txBody>
            <a:bodyPr lIns="91440" tIns="0" rIns="91440" bIns="0" rtlCol="0" anchor="t"/>
            <a:lstStyle/>
            <a:p>
              <a:pPr algn="ctr"/>
              <a:r>
                <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文件评审</a:t>
              </a:r>
              <a:endPar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grpSp>
      <p:grpSp>
        <p:nvGrpSpPr>
          <p:cNvPr id="31" name="组合 30" descr="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
          <p:cNvGrpSpPr/>
          <p:nvPr/>
        </p:nvGrpSpPr>
        <p:grpSpPr>
          <a:xfrm>
            <a:off x="6117266" y="3886664"/>
            <a:ext cx="2302960" cy="2134624"/>
            <a:chOff x="6117266" y="4315497"/>
            <a:chExt cx="2302960" cy="2134624"/>
          </a:xfrm>
        </p:grpSpPr>
        <p:sp>
          <p:nvSpPr>
            <p:cNvPr id="32" name="任意多边形 31"/>
            <p:cNvSpPr/>
            <p:nvPr/>
          </p:nvSpPr>
          <p:spPr>
            <a:xfrm flipH="1" flipV="1">
              <a:off x="6117266" y="4315497"/>
              <a:ext cx="2302960" cy="2134624"/>
            </a:xfrm>
            <a:custGeom>
              <a:avLst/>
              <a:gdLst>
                <a:gd name="connsiteX0" fmla="*/ 2347136 w 2697955"/>
                <a:gd name="connsiteY0" fmla="*/ 2500747 h 2500747"/>
                <a:gd name="connsiteX1" fmla="*/ 153611 w 2697955"/>
                <a:gd name="connsiteY1" fmla="*/ 2500747 h 2500747"/>
                <a:gd name="connsiteX2" fmla="*/ 0 w 2697955"/>
                <a:gd name="connsiteY2" fmla="*/ 2347136 h 2500747"/>
                <a:gd name="connsiteX3" fmla="*/ 0 w 2697955"/>
                <a:gd name="connsiteY3" fmla="*/ 1488164 h 2500747"/>
                <a:gd name="connsiteX4" fmla="*/ 153611 w 2697955"/>
                <a:gd name="connsiteY4" fmla="*/ 1334553 h 2500747"/>
                <a:gd name="connsiteX5" fmla="*/ 1334553 w 2697955"/>
                <a:gd name="connsiteY5" fmla="*/ 1334553 h 2500747"/>
                <a:gd name="connsiteX6" fmla="*/ 1334553 w 2697955"/>
                <a:gd name="connsiteY6" fmla="*/ 1334552 h 2500747"/>
                <a:gd name="connsiteX7" fmla="*/ 1179375 w 2697955"/>
                <a:gd name="connsiteY7" fmla="*/ 1334552 h 2500747"/>
                <a:gd name="connsiteX8" fmla="*/ 1239163 w 2697955"/>
                <a:gd name="connsiteY8" fmla="*/ 1322482 h 2500747"/>
                <a:gd name="connsiteX9" fmla="*/ 1332982 w 2697955"/>
                <a:gd name="connsiteY9" fmla="*/ 1180942 h 2500747"/>
                <a:gd name="connsiteX10" fmla="*/ 1332982 w 2697955"/>
                <a:gd name="connsiteY10" fmla="*/ 321970 h 2500747"/>
                <a:gd name="connsiteX11" fmla="*/ 1332980 w 2697955"/>
                <a:gd name="connsiteY11" fmla="*/ 321965 h 2500747"/>
                <a:gd name="connsiteX12" fmla="*/ 1332980 w 2697955"/>
                <a:gd name="connsiteY12" fmla="*/ 214612 h 2500747"/>
                <a:gd name="connsiteX13" fmla="*/ 1334553 w 2697955"/>
                <a:gd name="connsiteY13" fmla="*/ 214612 h 2500747"/>
                <a:gd name="connsiteX14" fmla="*/ 1334553 w 2697955"/>
                <a:gd name="connsiteY14" fmla="*/ 153610 h 2500747"/>
                <a:gd name="connsiteX15" fmla="*/ 1488164 w 2697955"/>
                <a:gd name="connsiteY15" fmla="*/ 0 h 2500747"/>
                <a:gd name="connsiteX16" fmla="*/ 2347136 w 2697955"/>
                <a:gd name="connsiteY16" fmla="*/ 0 h 2500747"/>
                <a:gd name="connsiteX17" fmla="*/ 2500747 w 2697955"/>
                <a:gd name="connsiteY17" fmla="*/ 153610 h 2500747"/>
                <a:gd name="connsiteX18" fmla="*/ 2500747 w 2697955"/>
                <a:gd name="connsiteY18" fmla="*/ 1135673 h 2500747"/>
                <a:gd name="connsiteX19" fmla="*/ 2697955 w 2697955"/>
                <a:gd name="connsiteY19" fmla="*/ 1250374 h 2500747"/>
                <a:gd name="connsiteX20" fmla="*/ 2500747 w 2697955"/>
                <a:gd name="connsiteY20" fmla="*/ 1365075 h 2500747"/>
                <a:gd name="connsiteX21" fmla="*/ 2500747 w 2697955"/>
                <a:gd name="connsiteY21" fmla="*/ 1488162 h 2500747"/>
                <a:gd name="connsiteX22" fmla="*/ 2500747 w 2697955"/>
                <a:gd name="connsiteY22" fmla="*/ 1488164 h 2500747"/>
                <a:gd name="connsiteX23" fmla="*/ 2500747 w 2697955"/>
                <a:gd name="connsiteY23" fmla="*/ 2347136 h 2500747"/>
                <a:gd name="connsiteX24" fmla="*/ 2347136 w 2697955"/>
                <a:gd name="connsiteY24" fmla="*/ 2500747 h 2500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97955" h="2500747">
                  <a:moveTo>
                    <a:pt x="2347136" y="2500747"/>
                  </a:moveTo>
                  <a:lnTo>
                    <a:pt x="153611" y="2500747"/>
                  </a:lnTo>
                  <a:cubicBezTo>
                    <a:pt x="68774" y="2500747"/>
                    <a:pt x="0" y="2431973"/>
                    <a:pt x="0" y="2347136"/>
                  </a:cubicBezTo>
                  <a:lnTo>
                    <a:pt x="0" y="1488164"/>
                  </a:lnTo>
                  <a:cubicBezTo>
                    <a:pt x="0" y="1403327"/>
                    <a:pt x="68774" y="1334553"/>
                    <a:pt x="153611" y="1334553"/>
                  </a:cubicBezTo>
                  <a:lnTo>
                    <a:pt x="1334553" y="1334553"/>
                  </a:lnTo>
                  <a:lnTo>
                    <a:pt x="1334553" y="1334552"/>
                  </a:lnTo>
                  <a:lnTo>
                    <a:pt x="1179375" y="1334552"/>
                  </a:lnTo>
                  <a:lnTo>
                    <a:pt x="1239163" y="1322482"/>
                  </a:lnTo>
                  <a:cubicBezTo>
                    <a:pt x="1294296" y="1299162"/>
                    <a:pt x="1332982" y="1244570"/>
                    <a:pt x="1332982" y="1180942"/>
                  </a:cubicBezTo>
                  <a:lnTo>
                    <a:pt x="1332982" y="321970"/>
                  </a:lnTo>
                  <a:lnTo>
                    <a:pt x="1332980" y="321965"/>
                  </a:lnTo>
                  <a:lnTo>
                    <a:pt x="1332980" y="214612"/>
                  </a:lnTo>
                  <a:lnTo>
                    <a:pt x="1334553" y="214612"/>
                  </a:lnTo>
                  <a:lnTo>
                    <a:pt x="1334553" y="153610"/>
                  </a:lnTo>
                  <a:cubicBezTo>
                    <a:pt x="1334553" y="68774"/>
                    <a:pt x="1403327" y="0"/>
                    <a:pt x="1488164" y="0"/>
                  </a:cubicBezTo>
                  <a:lnTo>
                    <a:pt x="2347136" y="0"/>
                  </a:lnTo>
                  <a:cubicBezTo>
                    <a:pt x="2431973" y="0"/>
                    <a:pt x="2500747" y="68774"/>
                    <a:pt x="2500747" y="153610"/>
                  </a:cubicBezTo>
                  <a:lnTo>
                    <a:pt x="2500747" y="1135673"/>
                  </a:lnTo>
                  <a:lnTo>
                    <a:pt x="2697955" y="1250374"/>
                  </a:lnTo>
                  <a:lnTo>
                    <a:pt x="2500747" y="1365075"/>
                  </a:lnTo>
                  <a:lnTo>
                    <a:pt x="2500747" y="1488162"/>
                  </a:lnTo>
                  <a:lnTo>
                    <a:pt x="2500747" y="1488164"/>
                  </a:lnTo>
                  <a:lnTo>
                    <a:pt x="2500747" y="2347136"/>
                  </a:lnTo>
                  <a:cubicBezTo>
                    <a:pt x="2500747" y="2431973"/>
                    <a:pt x="2431973" y="2500747"/>
                    <a:pt x="2347136" y="2500747"/>
                  </a:cubicBezTo>
                  <a:close/>
                </a:path>
              </a:pathLst>
            </a:custGeom>
            <a:solidFill>
              <a:srgbClr val="FDFDFD"/>
            </a:solidFill>
            <a:ln>
              <a:noFill/>
            </a:ln>
            <a:effectLst>
              <a:outerShdw blurRad="177800" dist="762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33" name="任意多边形 32"/>
            <p:cNvSpPr/>
            <p:nvPr/>
          </p:nvSpPr>
          <p:spPr>
            <a:xfrm rot="10800000" flipV="1">
              <a:off x="7423274" y="5322781"/>
              <a:ext cx="996952" cy="1127340"/>
            </a:xfrm>
            <a:custGeom>
              <a:avLst/>
              <a:gdLst>
                <a:gd name="connsiteX0" fmla="*/ 1012106 w 1167945"/>
                <a:gd name="connsiteY0" fmla="*/ 1320697 h 1320697"/>
                <a:gd name="connsiteX1" fmla="*/ 155839 w 1167945"/>
                <a:gd name="connsiteY1" fmla="*/ 1320697 h 1320697"/>
                <a:gd name="connsiteX2" fmla="*/ 0 w 1167945"/>
                <a:gd name="connsiteY2" fmla="*/ 1164858 h 1320697"/>
                <a:gd name="connsiteX3" fmla="*/ 0 w 1167945"/>
                <a:gd name="connsiteY3" fmla="*/ 308591 h 1320697"/>
                <a:gd name="connsiteX4" fmla="*/ 155839 w 1167945"/>
                <a:gd name="connsiteY4" fmla="*/ 152752 h 1320697"/>
                <a:gd name="connsiteX5" fmla="*/ 495377 w 1167945"/>
                <a:gd name="connsiteY5" fmla="*/ 152752 h 1320697"/>
                <a:gd name="connsiteX6" fmla="*/ 583973 w 1167945"/>
                <a:gd name="connsiteY6" fmla="*/ 0 h 1320697"/>
                <a:gd name="connsiteX7" fmla="*/ 672569 w 1167945"/>
                <a:gd name="connsiteY7" fmla="*/ 152752 h 1320697"/>
                <a:gd name="connsiteX8" fmla="*/ 1012106 w 1167945"/>
                <a:gd name="connsiteY8" fmla="*/ 152752 h 1320697"/>
                <a:gd name="connsiteX9" fmla="*/ 1167945 w 1167945"/>
                <a:gd name="connsiteY9" fmla="*/ 308591 h 1320697"/>
                <a:gd name="connsiteX10" fmla="*/ 1167945 w 1167945"/>
                <a:gd name="connsiteY10" fmla="*/ 1164858 h 1320697"/>
                <a:gd name="connsiteX11" fmla="*/ 1012106 w 1167945"/>
                <a:gd name="connsiteY11" fmla="*/ 1320697 h 132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945" h="1320697">
                  <a:moveTo>
                    <a:pt x="1012106" y="1320697"/>
                  </a:moveTo>
                  <a:lnTo>
                    <a:pt x="155839" y="1320697"/>
                  </a:lnTo>
                  <a:cubicBezTo>
                    <a:pt x="69771" y="1320697"/>
                    <a:pt x="0" y="1250926"/>
                    <a:pt x="0" y="1164858"/>
                  </a:cubicBezTo>
                  <a:lnTo>
                    <a:pt x="0" y="308591"/>
                  </a:lnTo>
                  <a:cubicBezTo>
                    <a:pt x="0" y="222523"/>
                    <a:pt x="69771" y="152752"/>
                    <a:pt x="155839" y="152752"/>
                  </a:cubicBezTo>
                  <a:lnTo>
                    <a:pt x="495377" y="152752"/>
                  </a:lnTo>
                  <a:lnTo>
                    <a:pt x="583973" y="0"/>
                  </a:lnTo>
                  <a:lnTo>
                    <a:pt x="672569" y="152752"/>
                  </a:lnTo>
                  <a:lnTo>
                    <a:pt x="1012106" y="152752"/>
                  </a:lnTo>
                  <a:cubicBezTo>
                    <a:pt x="1098174" y="152752"/>
                    <a:pt x="1167945" y="222523"/>
                    <a:pt x="1167945" y="308591"/>
                  </a:cubicBezTo>
                  <a:lnTo>
                    <a:pt x="1167945" y="1164858"/>
                  </a:lnTo>
                  <a:cubicBezTo>
                    <a:pt x="1167945" y="1250926"/>
                    <a:pt x="1098174" y="1320697"/>
                    <a:pt x="1012106" y="1320697"/>
                  </a:cubicBezTo>
                  <a:close/>
                </a:path>
              </a:pathLst>
            </a:custGeom>
            <a:solidFill>
              <a:srgbClr val="003366"/>
            </a:solidFill>
            <a:ln>
              <a:noFill/>
            </a:ln>
            <a:effectLst>
              <a:outerShdw blurRad="177800" dist="762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2060"/>
                </a:solidFill>
                <a:latin typeface="微软雅黑" panose="020B0503020204020204" pitchFamily="34" charset="-122"/>
                <a:ea typeface="微软雅黑" panose="020B0503020204020204" pitchFamily="34" charset="-122"/>
              </a:endParaRPr>
            </a:p>
          </p:txBody>
        </p:sp>
        <p:grpSp>
          <p:nvGrpSpPr>
            <p:cNvPr id="34" name="组合 33"/>
            <p:cNvGrpSpPr/>
            <p:nvPr/>
          </p:nvGrpSpPr>
          <p:grpSpPr>
            <a:xfrm>
              <a:off x="7598432" y="5770152"/>
              <a:ext cx="696157" cy="328616"/>
              <a:chOff x="1923908" y="5703977"/>
              <a:chExt cx="821296" cy="387687"/>
            </a:xfrm>
            <a:solidFill>
              <a:srgbClr val="FDFDFD"/>
            </a:solidFill>
          </p:grpSpPr>
          <p:sp>
            <p:nvSpPr>
              <p:cNvPr id="37" name="Freeform 17"/>
              <p:cNvSpPr>
                <a:spLocks noChangeAspect="1"/>
              </p:cNvSpPr>
              <p:nvPr/>
            </p:nvSpPr>
            <p:spPr bwMode="auto">
              <a:xfrm>
                <a:off x="2364817" y="5703977"/>
                <a:ext cx="380387" cy="387687"/>
              </a:xfrm>
              <a:custGeom>
                <a:avLst/>
                <a:gdLst>
                  <a:gd name="T0" fmla="*/ 36 w 39"/>
                  <a:gd name="T1" fmla="*/ 27 h 38"/>
                  <a:gd name="T2" fmla="*/ 32 w 39"/>
                  <a:gd name="T3" fmla="*/ 27 h 38"/>
                  <a:gd name="T4" fmla="*/ 32 w 39"/>
                  <a:gd name="T5" fmla="*/ 10 h 38"/>
                  <a:gd name="T6" fmla="*/ 29 w 39"/>
                  <a:gd name="T7" fmla="*/ 8 h 38"/>
                  <a:gd name="T8" fmla="*/ 27 w 39"/>
                  <a:gd name="T9" fmla="*/ 10 h 38"/>
                  <a:gd name="T10" fmla="*/ 27 w 39"/>
                  <a:gd name="T11" fmla="*/ 27 h 38"/>
                  <a:gd name="T12" fmla="*/ 10 w 39"/>
                  <a:gd name="T13" fmla="*/ 27 h 38"/>
                  <a:gd name="T14" fmla="*/ 8 w 39"/>
                  <a:gd name="T15" fmla="*/ 26 h 38"/>
                  <a:gd name="T16" fmla="*/ 7 w 39"/>
                  <a:gd name="T17" fmla="*/ 26 h 38"/>
                  <a:gd name="T18" fmla="*/ 6 w 39"/>
                  <a:gd name="T19" fmla="*/ 24 h 38"/>
                  <a:gd name="T20" fmla="*/ 5 w 39"/>
                  <a:gd name="T21" fmla="*/ 23 h 38"/>
                  <a:gd name="T22" fmla="*/ 9 w 39"/>
                  <a:gd name="T23" fmla="*/ 2 h 38"/>
                  <a:gd name="T24" fmla="*/ 9 w 39"/>
                  <a:gd name="T25" fmla="*/ 2 h 38"/>
                  <a:gd name="T26" fmla="*/ 6 w 39"/>
                  <a:gd name="T27" fmla="*/ 0 h 38"/>
                  <a:gd name="T28" fmla="*/ 4 w 39"/>
                  <a:gd name="T29" fmla="*/ 0 h 38"/>
                  <a:gd name="T30" fmla="*/ 3 w 39"/>
                  <a:gd name="T31" fmla="*/ 2 h 38"/>
                  <a:gd name="T32" fmla="*/ 2 w 39"/>
                  <a:gd name="T33" fmla="*/ 10 h 38"/>
                  <a:gd name="T34" fmla="*/ 1 w 39"/>
                  <a:gd name="T35" fmla="*/ 16 h 38"/>
                  <a:gd name="T36" fmla="*/ 0 w 39"/>
                  <a:gd name="T37" fmla="*/ 19 h 38"/>
                  <a:gd name="T38" fmla="*/ 0 w 39"/>
                  <a:gd name="T39" fmla="*/ 21 h 38"/>
                  <a:gd name="T40" fmla="*/ 0 w 39"/>
                  <a:gd name="T41" fmla="*/ 22 h 38"/>
                  <a:gd name="T42" fmla="*/ 0 w 39"/>
                  <a:gd name="T43" fmla="*/ 22 h 38"/>
                  <a:gd name="T44" fmla="*/ 1 w 39"/>
                  <a:gd name="T45" fmla="*/ 26 h 38"/>
                  <a:gd name="T46" fmla="*/ 3 w 39"/>
                  <a:gd name="T47" fmla="*/ 29 h 38"/>
                  <a:gd name="T48" fmla="*/ 6 w 39"/>
                  <a:gd name="T49" fmla="*/ 31 h 38"/>
                  <a:gd name="T50" fmla="*/ 10 w 39"/>
                  <a:gd name="T51" fmla="*/ 31 h 38"/>
                  <a:gd name="T52" fmla="*/ 27 w 39"/>
                  <a:gd name="T53" fmla="*/ 31 h 38"/>
                  <a:gd name="T54" fmla="*/ 27 w 39"/>
                  <a:gd name="T55" fmla="*/ 35 h 38"/>
                  <a:gd name="T56" fmla="*/ 29 w 39"/>
                  <a:gd name="T57" fmla="*/ 38 h 38"/>
                  <a:gd name="T58" fmla="*/ 32 w 39"/>
                  <a:gd name="T59" fmla="*/ 35 h 38"/>
                  <a:gd name="T60" fmla="*/ 32 w 39"/>
                  <a:gd name="T61" fmla="*/ 31 h 38"/>
                  <a:gd name="T62" fmla="*/ 36 w 39"/>
                  <a:gd name="T63" fmla="*/ 31 h 38"/>
                  <a:gd name="T64" fmla="*/ 39 w 39"/>
                  <a:gd name="T65" fmla="*/ 29 h 38"/>
                  <a:gd name="T66" fmla="*/ 36 w 39"/>
                  <a:gd name="T67"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9" h="38">
                    <a:moveTo>
                      <a:pt x="36" y="27"/>
                    </a:moveTo>
                    <a:cubicBezTo>
                      <a:pt x="32" y="27"/>
                      <a:pt x="32" y="27"/>
                      <a:pt x="32" y="27"/>
                    </a:cubicBezTo>
                    <a:cubicBezTo>
                      <a:pt x="32" y="10"/>
                      <a:pt x="32" y="10"/>
                      <a:pt x="32" y="10"/>
                    </a:cubicBezTo>
                    <a:cubicBezTo>
                      <a:pt x="32" y="9"/>
                      <a:pt x="31" y="8"/>
                      <a:pt x="29" y="8"/>
                    </a:cubicBezTo>
                    <a:cubicBezTo>
                      <a:pt x="28" y="8"/>
                      <a:pt x="27" y="9"/>
                      <a:pt x="27" y="10"/>
                    </a:cubicBezTo>
                    <a:cubicBezTo>
                      <a:pt x="27" y="27"/>
                      <a:pt x="27" y="27"/>
                      <a:pt x="27" y="27"/>
                    </a:cubicBezTo>
                    <a:cubicBezTo>
                      <a:pt x="10" y="27"/>
                      <a:pt x="10" y="27"/>
                      <a:pt x="10" y="27"/>
                    </a:cubicBezTo>
                    <a:cubicBezTo>
                      <a:pt x="10" y="27"/>
                      <a:pt x="9" y="27"/>
                      <a:pt x="8" y="26"/>
                    </a:cubicBezTo>
                    <a:cubicBezTo>
                      <a:pt x="8" y="26"/>
                      <a:pt x="7" y="26"/>
                      <a:pt x="7" y="26"/>
                    </a:cubicBezTo>
                    <a:cubicBezTo>
                      <a:pt x="6" y="25"/>
                      <a:pt x="6" y="25"/>
                      <a:pt x="6" y="24"/>
                    </a:cubicBezTo>
                    <a:cubicBezTo>
                      <a:pt x="5" y="24"/>
                      <a:pt x="5" y="23"/>
                      <a:pt x="5" y="23"/>
                    </a:cubicBezTo>
                    <a:cubicBezTo>
                      <a:pt x="9" y="2"/>
                      <a:pt x="9" y="2"/>
                      <a:pt x="9" y="2"/>
                    </a:cubicBezTo>
                    <a:cubicBezTo>
                      <a:pt x="9" y="2"/>
                      <a:pt x="9" y="2"/>
                      <a:pt x="9" y="2"/>
                    </a:cubicBezTo>
                    <a:cubicBezTo>
                      <a:pt x="9" y="1"/>
                      <a:pt x="8" y="0"/>
                      <a:pt x="6" y="0"/>
                    </a:cubicBezTo>
                    <a:cubicBezTo>
                      <a:pt x="5" y="0"/>
                      <a:pt x="5" y="0"/>
                      <a:pt x="4" y="0"/>
                    </a:cubicBezTo>
                    <a:cubicBezTo>
                      <a:pt x="4" y="0"/>
                      <a:pt x="4" y="1"/>
                      <a:pt x="3" y="2"/>
                    </a:cubicBezTo>
                    <a:cubicBezTo>
                      <a:pt x="3" y="5"/>
                      <a:pt x="2" y="8"/>
                      <a:pt x="2" y="10"/>
                    </a:cubicBezTo>
                    <a:cubicBezTo>
                      <a:pt x="1" y="16"/>
                      <a:pt x="1" y="16"/>
                      <a:pt x="1" y="16"/>
                    </a:cubicBezTo>
                    <a:cubicBezTo>
                      <a:pt x="1" y="17"/>
                      <a:pt x="1" y="18"/>
                      <a:pt x="0" y="19"/>
                    </a:cubicBezTo>
                    <a:cubicBezTo>
                      <a:pt x="0" y="21"/>
                      <a:pt x="0" y="21"/>
                      <a:pt x="0" y="21"/>
                    </a:cubicBezTo>
                    <a:cubicBezTo>
                      <a:pt x="0" y="22"/>
                      <a:pt x="0" y="22"/>
                      <a:pt x="0" y="22"/>
                    </a:cubicBezTo>
                    <a:cubicBezTo>
                      <a:pt x="0" y="22"/>
                      <a:pt x="0" y="22"/>
                      <a:pt x="0" y="22"/>
                    </a:cubicBezTo>
                    <a:cubicBezTo>
                      <a:pt x="0" y="24"/>
                      <a:pt x="0" y="25"/>
                      <a:pt x="1" y="26"/>
                    </a:cubicBezTo>
                    <a:cubicBezTo>
                      <a:pt x="1" y="27"/>
                      <a:pt x="2" y="28"/>
                      <a:pt x="3" y="29"/>
                    </a:cubicBezTo>
                    <a:cubicBezTo>
                      <a:pt x="4" y="30"/>
                      <a:pt x="5" y="30"/>
                      <a:pt x="6" y="31"/>
                    </a:cubicBezTo>
                    <a:cubicBezTo>
                      <a:pt x="7" y="31"/>
                      <a:pt x="9" y="31"/>
                      <a:pt x="10" y="31"/>
                    </a:cubicBezTo>
                    <a:cubicBezTo>
                      <a:pt x="27" y="31"/>
                      <a:pt x="27" y="31"/>
                      <a:pt x="27" y="31"/>
                    </a:cubicBezTo>
                    <a:cubicBezTo>
                      <a:pt x="27" y="35"/>
                      <a:pt x="27" y="35"/>
                      <a:pt x="27" y="35"/>
                    </a:cubicBezTo>
                    <a:cubicBezTo>
                      <a:pt x="27" y="37"/>
                      <a:pt x="28" y="38"/>
                      <a:pt x="29" y="38"/>
                    </a:cubicBezTo>
                    <a:cubicBezTo>
                      <a:pt x="31" y="38"/>
                      <a:pt x="32" y="37"/>
                      <a:pt x="32" y="35"/>
                    </a:cubicBezTo>
                    <a:cubicBezTo>
                      <a:pt x="32" y="31"/>
                      <a:pt x="32" y="31"/>
                      <a:pt x="32" y="31"/>
                    </a:cubicBezTo>
                    <a:cubicBezTo>
                      <a:pt x="36" y="31"/>
                      <a:pt x="36" y="31"/>
                      <a:pt x="36" y="31"/>
                    </a:cubicBezTo>
                    <a:cubicBezTo>
                      <a:pt x="38" y="31"/>
                      <a:pt x="39" y="31"/>
                      <a:pt x="39" y="29"/>
                    </a:cubicBezTo>
                    <a:cubicBezTo>
                      <a:pt x="39" y="28"/>
                      <a:pt x="38" y="27"/>
                      <a:pt x="36" y="27"/>
                    </a:cubicBezTo>
                    <a:close/>
                  </a:path>
                </a:pathLst>
              </a:custGeom>
              <a:grp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38" name="Freeform 31"/>
              <p:cNvSpPr>
                <a:spLocks noEditPoints="1"/>
              </p:cNvSpPr>
              <p:nvPr/>
            </p:nvSpPr>
            <p:spPr bwMode="auto">
              <a:xfrm>
                <a:off x="1923908" y="5703977"/>
                <a:ext cx="368849" cy="383966"/>
              </a:xfrm>
              <a:custGeom>
                <a:avLst/>
                <a:gdLst>
                  <a:gd name="T0" fmla="*/ 35 w 38"/>
                  <a:gd name="T1" fmla="*/ 2 h 38"/>
                  <a:gd name="T2" fmla="*/ 32 w 38"/>
                  <a:gd name="T3" fmla="*/ 1 h 38"/>
                  <a:gd name="T4" fmla="*/ 28 w 38"/>
                  <a:gd name="T5" fmla="*/ 0 h 38"/>
                  <a:gd name="T6" fmla="*/ 10 w 38"/>
                  <a:gd name="T7" fmla="*/ 0 h 38"/>
                  <a:gd name="T8" fmla="*/ 6 w 38"/>
                  <a:gd name="T9" fmla="*/ 1 h 38"/>
                  <a:gd name="T10" fmla="*/ 3 w 38"/>
                  <a:gd name="T11" fmla="*/ 2 h 38"/>
                  <a:gd name="T12" fmla="*/ 1 w 38"/>
                  <a:gd name="T13" fmla="*/ 5 h 38"/>
                  <a:gd name="T14" fmla="*/ 0 w 38"/>
                  <a:gd name="T15" fmla="*/ 8 h 38"/>
                  <a:gd name="T16" fmla="*/ 0 w 38"/>
                  <a:gd name="T17" fmla="*/ 29 h 38"/>
                  <a:gd name="T18" fmla="*/ 1 w 38"/>
                  <a:gd name="T19" fmla="*/ 33 h 38"/>
                  <a:gd name="T20" fmla="*/ 3 w 38"/>
                  <a:gd name="T21" fmla="*/ 35 h 38"/>
                  <a:gd name="T22" fmla="*/ 6 w 38"/>
                  <a:gd name="T23" fmla="*/ 37 h 38"/>
                  <a:gd name="T24" fmla="*/ 10 w 38"/>
                  <a:gd name="T25" fmla="*/ 38 h 38"/>
                  <a:gd name="T26" fmla="*/ 28 w 38"/>
                  <a:gd name="T27" fmla="*/ 38 h 38"/>
                  <a:gd name="T28" fmla="*/ 32 w 38"/>
                  <a:gd name="T29" fmla="*/ 37 h 38"/>
                  <a:gd name="T30" fmla="*/ 35 w 38"/>
                  <a:gd name="T31" fmla="*/ 36 h 38"/>
                  <a:gd name="T32" fmla="*/ 37 w 38"/>
                  <a:gd name="T33" fmla="*/ 33 h 38"/>
                  <a:gd name="T34" fmla="*/ 38 w 38"/>
                  <a:gd name="T35" fmla="*/ 29 h 38"/>
                  <a:gd name="T36" fmla="*/ 38 w 38"/>
                  <a:gd name="T37" fmla="*/ 8 h 38"/>
                  <a:gd name="T38" fmla="*/ 37 w 38"/>
                  <a:gd name="T39" fmla="*/ 5 h 38"/>
                  <a:gd name="T40" fmla="*/ 35 w 38"/>
                  <a:gd name="T41" fmla="*/ 2 h 38"/>
                  <a:gd name="T42" fmla="*/ 28 w 38"/>
                  <a:gd name="T43" fmla="*/ 33 h 38"/>
                  <a:gd name="T44" fmla="*/ 10 w 38"/>
                  <a:gd name="T45" fmla="*/ 33 h 38"/>
                  <a:gd name="T46" fmla="*/ 8 w 38"/>
                  <a:gd name="T47" fmla="*/ 33 h 38"/>
                  <a:gd name="T48" fmla="*/ 6 w 38"/>
                  <a:gd name="T49" fmla="*/ 32 h 38"/>
                  <a:gd name="T50" fmla="*/ 5 w 38"/>
                  <a:gd name="T51" fmla="*/ 31 h 38"/>
                  <a:gd name="T52" fmla="*/ 5 w 38"/>
                  <a:gd name="T53" fmla="*/ 29 h 38"/>
                  <a:gd name="T54" fmla="*/ 5 w 38"/>
                  <a:gd name="T55" fmla="*/ 8 h 38"/>
                  <a:gd name="T56" fmla="*/ 5 w 38"/>
                  <a:gd name="T57" fmla="*/ 7 h 38"/>
                  <a:gd name="T58" fmla="*/ 6 w 38"/>
                  <a:gd name="T59" fmla="*/ 6 h 38"/>
                  <a:gd name="T60" fmla="*/ 8 w 38"/>
                  <a:gd name="T61" fmla="*/ 5 h 38"/>
                  <a:gd name="T62" fmla="*/ 10 w 38"/>
                  <a:gd name="T63" fmla="*/ 5 h 38"/>
                  <a:gd name="T64" fmla="*/ 28 w 38"/>
                  <a:gd name="T65" fmla="*/ 5 h 38"/>
                  <a:gd name="T66" fmla="*/ 30 w 38"/>
                  <a:gd name="T67" fmla="*/ 5 h 38"/>
                  <a:gd name="T68" fmla="*/ 32 w 38"/>
                  <a:gd name="T69" fmla="*/ 6 h 38"/>
                  <a:gd name="T70" fmla="*/ 33 w 38"/>
                  <a:gd name="T71" fmla="*/ 7 h 38"/>
                  <a:gd name="T72" fmla="*/ 33 w 38"/>
                  <a:gd name="T73" fmla="*/ 8 h 38"/>
                  <a:gd name="T74" fmla="*/ 33 w 38"/>
                  <a:gd name="T75" fmla="*/ 29 h 38"/>
                  <a:gd name="T76" fmla="*/ 33 w 38"/>
                  <a:gd name="T77" fmla="*/ 31 h 38"/>
                  <a:gd name="T78" fmla="*/ 32 w 38"/>
                  <a:gd name="T79" fmla="*/ 32 h 38"/>
                  <a:gd name="T80" fmla="*/ 30 w 38"/>
                  <a:gd name="T81" fmla="*/ 33 h 38"/>
                  <a:gd name="T82" fmla="*/ 28 w 38"/>
                  <a:gd name="T83" fmla="*/ 3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 h="38">
                    <a:moveTo>
                      <a:pt x="35" y="2"/>
                    </a:moveTo>
                    <a:cubicBezTo>
                      <a:pt x="34" y="2"/>
                      <a:pt x="33" y="1"/>
                      <a:pt x="32" y="1"/>
                    </a:cubicBezTo>
                    <a:cubicBezTo>
                      <a:pt x="31" y="0"/>
                      <a:pt x="29" y="0"/>
                      <a:pt x="28" y="0"/>
                    </a:cubicBezTo>
                    <a:cubicBezTo>
                      <a:pt x="10" y="0"/>
                      <a:pt x="10" y="0"/>
                      <a:pt x="10" y="0"/>
                    </a:cubicBezTo>
                    <a:cubicBezTo>
                      <a:pt x="9" y="0"/>
                      <a:pt x="7" y="0"/>
                      <a:pt x="6" y="1"/>
                    </a:cubicBezTo>
                    <a:cubicBezTo>
                      <a:pt x="5" y="1"/>
                      <a:pt x="4" y="2"/>
                      <a:pt x="3" y="2"/>
                    </a:cubicBezTo>
                    <a:cubicBezTo>
                      <a:pt x="2" y="3"/>
                      <a:pt x="1" y="4"/>
                      <a:pt x="1" y="5"/>
                    </a:cubicBezTo>
                    <a:cubicBezTo>
                      <a:pt x="0" y="6"/>
                      <a:pt x="0" y="7"/>
                      <a:pt x="0" y="8"/>
                    </a:cubicBezTo>
                    <a:cubicBezTo>
                      <a:pt x="0" y="29"/>
                      <a:pt x="0" y="29"/>
                      <a:pt x="0" y="29"/>
                    </a:cubicBezTo>
                    <a:cubicBezTo>
                      <a:pt x="0" y="31"/>
                      <a:pt x="0" y="32"/>
                      <a:pt x="1" y="33"/>
                    </a:cubicBezTo>
                    <a:cubicBezTo>
                      <a:pt x="1" y="34"/>
                      <a:pt x="2" y="35"/>
                      <a:pt x="3" y="35"/>
                    </a:cubicBezTo>
                    <a:cubicBezTo>
                      <a:pt x="4" y="36"/>
                      <a:pt x="5" y="37"/>
                      <a:pt x="6" y="37"/>
                    </a:cubicBezTo>
                    <a:cubicBezTo>
                      <a:pt x="7" y="38"/>
                      <a:pt x="9" y="38"/>
                      <a:pt x="10" y="38"/>
                    </a:cubicBezTo>
                    <a:cubicBezTo>
                      <a:pt x="28" y="38"/>
                      <a:pt x="28" y="38"/>
                      <a:pt x="28" y="38"/>
                    </a:cubicBezTo>
                    <a:cubicBezTo>
                      <a:pt x="29" y="38"/>
                      <a:pt x="31" y="38"/>
                      <a:pt x="32" y="37"/>
                    </a:cubicBezTo>
                    <a:cubicBezTo>
                      <a:pt x="33" y="37"/>
                      <a:pt x="34" y="36"/>
                      <a:pt x="35" y="36"/>
                    </a:cubicBezTo>
                    <a:cubicBezTo>
                      <a:pt x="36" y="35"/>
                      <a:pt x="37" y="34"/>
                      <a:pt x="37" y="33"/>
                    </a:cubicBezTo>
                    <a:cubicBezTo>
                      <a:pt x="38" y="32"/>
                      <a:pt x="38" y="31"/>
                      <a:pt x="38" y="29"/>
                    </a:cubicBezTo>
                    <a:cubicBezTo>
                      <a:pt x="38" y="8"/>
                      <a:pt x="38" y="8"/>
                      <a:pt x="38" y="8"/>
                    </a:cubicBezTo>
                    <a:cubicBezTo>
                      <a:pt x="38" y="7"/>
                      <a:pt x="38" y="6"/>
                      <a:pt x="37" y="5"/>
                    </a:cubicBezTo>
                    <a:cubicBezTo>
                      <a:pt x="37" y="4"/>
                      <a:pt x="36" y="3"/>
                      <a:pt x="35" y="2"/>
                    </a:cubicBezTo>
                    <a:close/>
                    <a:moveTo>
                      <a:pt x="28" y="33"/>
                    </a:moveTo>
                    <a:cubicBezTo>
                      <a:pt x="10" y="33"/>
                      <a:pt x="10" y="33"/>
                      <a:pt x="10" y="33"/>
                    </a:cubicBezTo>
                    <a:cubicBezTo>
                      <a:pt x="9" y="33"/>
                      <a:pt x="9" y="33"/>
                      <a:pt x="8" y="33"/>
                    </a:cubicBezTo>
                    <a:cubicBezTo>
                      <a:pt x="7" y="33"/>
                      <a:pt x="7" y="32"/>
                      <a:pt x="6" y="32"/>
                    </a:cubicBezTo>
                    <a:cubicBezTo>
                      <a:pt x="6" y="32"/>
                      <a:pt x="6" y="31"/>
                      <a:pt x="5" y="31"/>
                    </a:cubicBezTo>
                    <a:cubicBezTo>
                      <a:pt x="5" y="30"/>
                      <a:pt x="5" y="30"/>
                      <a:pt x="5" y="29"/>
                    </a:cubicBezTo>
                    <a:cubicBezTo>
                      <a:pt x="5" y="8"/>
                      <a:pt x="5" y="8"/>
                      <a:pt x="5" y="8"/>
                    </a:cubicBezTo>
                    <a:cubicBezTo>
                      <a:pt x="5" y="8"/>
                      <a:pt x="5" y="7"/>
                      <a:pt x="5" y="7"/>
                    </a:cubicBezTo>
                    <a:cubicBezTo>
                      <a:pt x="6" y="6"/>
                      <a:pt x="6" y="6"/>
                      <a:pt x="6" y="6"/>
                    </a:cubicBezTo>
                    <a:cubicBezTo>
                      <a:pt x="7" y="5"/>
                      <a:pt x="7" y="5"/>
                      <a:pt x="8" y="5"/>
                    </a:cubicBezTo>
                    <a:cubicBezTo>
                      <a:pt x="9" y="5"/>
                      <a:pt x="9" y="5"/>
                      <a:pt x="10" y="5"/>
                    </a:cubicBezTo>
                    <a:cubicBezTo>
                      <a:pt x="28" y="5"/>
                      <a:pt x="28" y="5"/>
                      <a:pt x="28" y="5"/>
                    </a:cubicBezTo>
                    <a:cubicBezTo>
                      <a:pt x="29" y="5"/>
                      <a:pt x="29" y="5"/>
                      <a:pt x="30" y="5"/>
                    </a:cubicBezTo>
                    <a:cubicBezTo>
                      <a:pt x="31" y="5"/>
                      <a:pt x="31" y="5"/>
                      <a:pt x="32" y="6"/>
                    </a:cubicBezTo>
                    <a:cubicBezTo>
                      <a:pt x="32" y="6"/>
                      <a:pt x="32" y="6"/>
                      <a:pt x="33" y="7"/>
                    </a:cubicBezTo>
                    <a:cubicBezTo>
                      <a:pt x="33" y="7"/>
                      <a:pt x="33" y="8"/>
                      <a:pt x="33" y="8"/>
                    </a:cubicBezTo>
                    <a:cubicBezTo>
                      <a:pt x="33" y="29"/>
                      <a:pt x="33" y="29"/>
                      <a:pt x="33" y="29"/>
                    </a:cubicBezTo>
                    <a:cubicBezTo>
                      <a:pt x="33" y="30"/>
                      <a:pt x="33" y="30"/>
                      <a:pt x="33" y="31"/>
                    </a:cubicBezTo>
                    <a:cubicBezTo>
                      <a:pt x="32" y="31"/>
                      <a:pt x="32" y="32"/>
                      <a:pt x="32" y="32"/>
                    </a:cubicBezTo>
                    <a:cubicBezTo>
                      <a:pt x="31" y="32"/>
                      <a:pt x="31" y="33"/>
                      <a:pt x="30" y="33"/>
                    </a:cubicBezTo>
                    <a:cubicBezTo>
                      <a:pt x="29" y="33"/>
                      <a:pt x="29" y="33"/>
                      <a:pt x="28" y="33"/>
                    </a:cubicBezTo>
                    <a:close/>
                  </a:path>
                </a:pathLst>
              </a:custGeom>
              <a:grp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grpSp>
        <p:sp>
          <p:nvSpPr>
            <p:cNvPr id="35" name="Freeform 16"/>
            <p:cNvSpPr>
              <a:spLocks noEditPoints="1"/>
            </p:cNvSpPr>
            <p:nvPr/>
          </p:nvSpPr>
          <p:spPr bwMode="auto">
            <a:xfrm>
              <a:off x="6492535" y="5770152"/>
              <a:ext cx="555471" cy="442971"/>
            </a:xfrm>
            <a:custGeom>
              <a:avLst/>
              <a:gdLst>
                <a:gd name="T0" fmla="*/ 1238 w 1238"/>
                <a:gd name="T1" fmla="*/ 579 h 986"/>
                <a:gd name="T2" fmla="*/ 424 w 1238"/>
                <a:gd name="T3" fmla="*/ 579 h 986"/>
                <a:gd name="T4" fmla="*/ 443 w 1238"/>
                <a:gd name="T5" fmla="*/ 209 h 986"/>
                <a:gd name="T6" fmla="*/ 357 w 1238"/>
                <a:gd name="T7" fmla="*/ 223 h 986"/>
                <a:gd name="T8" fmla="*/ 329 w 1238"/>
                <a:gd name="T9" fmla="*/ 254 h 986"/>
                <a:gd name="T10" fmla="*/ 441 w 1238"/>
                <a:gd name="T11" fmla="*/ 316 h 986"/>
                <a:gd name="T12" fmla="*/ 311 w 1238"/>
                <a:gd name="T13" fmla="*/ 0 h 986"/>
                <a:gd name="T14" fmla="*/ 311 w 1238"/>
                <a:gd name="T15" fmla="*/ 620 h 986"/>
                <a:gd name="T16" fmla="*/ 367 w 1238"/>
                <a:gd name="T17" fmla="*/ 550 h 986"/>
                <a:gd name="T18" fmla="*/ 329 w 1238"/>
                <a:gd name="T19" fmla="*/ 473 h 986"/>
                <a:gd name="T20" fmla="*/ 295 w 1238"/>
                <a:gd name="T21" fmla="*/ 516 h 986"/>
                <a:gd name="T22" fmla="*/ 168 w 1238"/>
                <a:gd name="T23" fmla="*/ 370 h 986"/>
                <a:gd name="T24" fmla="*/ 295 w 1238"/>
                <a:gd name="T25" fmla="*/ 410 h 986"/>
                <a:gd name="T26" fmla="*/ 229 w 1238"/>
                <a:gd name="T27" fmla="*/ 307 h 986"/>
                <a:gd name="T28" fmla="*/ 295 w 1238"/>
                <a:gd name="T29" fmla="*/ 127 h 986"/>
                <a:gd name="T30" fmla="*/ 329 w 1238"/>
                <a:gd name="T31" fmla="*/ 104 h 986"/>
                <a:gd name="T32" fmla="*/ 443 w 1238"/>
                <a:gd name="T33" fmla="*/ 209 h 986"/>
                <a:gd name="T34" fmla="*/ 295 w 1238"/>
                <a:gd name="T35" fmla="*/ 186 h 986"/>
                <a:gd name="T36" fmla="*/ 295 w 1238"/>
                <a:gd name="T37" fmla="*/ 245 h 986"/>
                <a:gd name="T38" fmla="*/ 329 w 1238"/>
                <a:gd name="T39" fmla="*/ 413 h 986"/>
                <a:gd name="T40" fmla="*/ 357 w 1238"/>
                <a:gd name="T41" fmla="*/ 398 h 986"/>
                <a:gd name="T42" fmla="*/ 359 w 1238"/>
                <a:gd name="T43" fmla="*/ 356 h 986"/>
                <a:gd name="T44" fmla="*/ 329 w 1238"/>
                <a:gd name="T45" fmla="*/ 413 h 986"/>
                <a:gd name="T46" fmla="*/ 854 w 1238"/>
                <a:gd name="T47" fmla="*/ 713 h 986"/>
                <a:gd name="T48" fmla="*/ 904 w 1238"/>
                <a:gd name="T49" fmla="*/ 665 h 986"/>
                <a:gd name="T50" fmla="*/ 854 w 1238"/>
                <a:gd name="T51" fmla="*/ 617 h 986"/>
                <a:gd name="T52" fmla="*/ 810 w 1238"/>
                <a:gd name="T53" fmla="*/ 416 h 986"/>
                <a:gd name="T54" fmla="*/ 784 w 1238"/>
                <a:gd name="T55" fmla="*/ 477 h 986"/>
                <a:gd name="T56" fmla="*/ 810 w 1238"/>
                <a:gd name="T57" fmla="*/ 416 h 986"/>
                <a:gd name="T58" fmla="*/ 1004 w 1238"/>
                <a:gd name="T59" fmla="*/ 447 h 986"/>
                <a:gd name="T60" fmla="*/ 854 w 1238"/>
                <a:gd name="T61" fmla="*/ 418 h 986"/>
                <a:gd name="T62" fmla="*/ 977 w 1238"/>
                <a:gd name="T63" fmla="*/ 557 h 986"/>
                <a:gd name="T64" fmla="*/ 854 w 1238"/>
                <a:gd name="T65" fmla="*/ 792 h 986"/>
                <a:gd name="T66" fmla="*/ 810 w 1238"/>
                <a:gd name="T67" fmla="*/ 849 h 986"/>
                <a:gd name="T68" fmla="*/ 643 w 1238"/>
                <a:gd name="T69" fmla="*/ 658 h 986"/>
                <a:gd name="T70" fmla="*/ 810 w 1238"/>
                <a:gd name="T71" fmla="*/ 710 h 986"/>
                <a:gd name="T72" fmla="*/ 724 w 1238"/>
                <a:gd name="T73" fmla="*/ 575 h 986"/>
                <a:gd name="T74" fmla="*/ 810 w 1238"/>
                <a:gd name="T75" fmla="*/ 339 h 986"/>
                <a:gd name="T76" fmla="*/ 854 w 1238"/>
                <a:gd name="T77" fmla="*/ 309 h 986"/>
                <a:gd name="T78" fmla="*/ 1004 w 1238"/>
                <a:gd name="T79" fmla="*/ 447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38" h="986">
                  <a:moveTo>
                    <a:pt x="831" y="172"/>
                  </a:moveTo>
                  <a:cubicBezTo>
                    <a:pt x="1055" y="172"/>
                    <a:pt x="1238" y="354"/>
                    <a:pt x="1238" y="579"/>
                  </a:cubicBezTo>
                  <a:cubicBezTo>
                    <a:pt x="1238" y="804"/>
                    <a:pt x="1055" y="986"/>
                    <a:pt x="831" y="986"/>
                  </a:cubicBezTo>
                  <a:cubicBezTo>
                    <a:pt x="606" y="986"/>
                    <a:pt x="424" y="804"/>
                    <a:pt x="424" y="579"/>
                  </a:cubicBezTo>
                  <a:cubicBezTo>
                    <a:pt x="424" y="354"/>
                    <a:pt x="606" y="172"/>
                    <a:pt x="831" y="172"/>
                  </a:cubicBezTo>
                  <a:close/>
                  <a:moveTo>
                    <a:pt x="443" y="209"/>
                  </a:moveTo>
                  <a:lnTo>
                    <a:pt x="443" y="209"/>
                  </a:lnTo>
                  <a:lnTo>
                    <a:pt x="357" y="223"/>
                  </a:lnTo>
                  <a:cubicBezTo>
                    <a:pt x="350" y="204"/>
                    <a:pt x="346" y="197"/>
                    <a:pt x="329" y="187"/>
                  </a:cubicBezTo>
                  <a:lnTo>
                    <a:pt x="329" y="254"/>
                  </a:lnTo>
                  <a:cubicBezTo>
                    <a:pt x="375" y="266"/>
                    <a:pt x="406" y="279"/>
                    <a:pt x="422" y="293"/>
                  </a:cubicBezTo>
                  <a:cubicBezTo>
                    <a:pt x="430" y="300"/>
                    <a:pt x="436" y="308"/>
                    <a:pt x="441" y="316"/>
                  </a:cubicBezTo>
                  <a:cubicBezTo>
                    <a:pt x="480" y="260"/>
                    <a:pt x="533" y="215"/>
                    <a:pt x="594" y="185"/>
                  </a:cubicBezTo>
                  <a:cubicBezTo>
                    <a:pt x="546" y="76"/>
                    <a:pt x="437" y="0"/>
                    <a:pt x="311" y="0"/>
                  </a:cubicBezTo>
                  <a:cubicBezTo>
                    <a:pt x="139" y="0"/>
                    <a:pt x="0" y="139"/>
                    <a:pt x="0" y="310"/>
                  </a:cubicBezTo>
                  <a:cubicBezTo>
                    <a:pt x="0" y="481"/>
                    <a:pt x="139" y="620"/>
                    <a:pt x="311" y="620"/>
                  </a:cubicBezTo>
                  <a:cubicBezTo>
                    <a:pt x="331" y="620"/>
                    <a:pt x="352" y="618"/>
                    <a:pt x="372" y="614"/>
                  </a:cubicBezTo>
                  <a:cubicBezTo>
                    <a:pt x="368" y="593"/>
                    <a:pt x="367" y="572"/>
                    <a:pt x="367" y="550"/>
                  </a:cubicBezTo>
                  <a:cubicBezTo>
                    <a:pt x="367" y="521"/>
                    <a:pt x="370" y="493"/>
                    <a:pt x="376" y="465"/>
                  </a:cubicBezTo>
                  <a:cubicBezTo>
                    <a:pt x="361" y="470"/>
                    <a:pt x="345" y="472"/>
                    <a:pt x="329" y="473"/>
                  </a:cubicBezTo>
                  <a:lnTo>
                    <a:pt x="329" y="516"/>
                  </a:lnTo>
                  <a:lnTo>
                    <a:pt x="295" y="516"/>
                  </a:lnTo>
                  <a:lnTo>
                    <a:pt x="295" y="473"/>
                  </a:lnTo>
                  <a:cubicBezTo>
                    <a:pt x="226" y="467"/>
                    <a:pt x="180" y="440"/>
                    <a:pt x="168" y="370"/>
                  </a:cubicBezTo>
                  <a:lnTo>
                    <a:pt x="261" y="359"/>
                  </a:lnTo>
                  <a:cubicBezTo>
                    <a:pt x="265" y="385"/>
                    <a:pt x="271" y="398"/>
                    <a:pt x="295" y="410"/>
                  </a:cubicBezTo>
                  <a:lnTo>
                    <a:pt x="295" y="329"/>
                  </a:lnTo>
                  <a:cubicBezTo>
                    <a:pt x="264" y="320"/>
                    <a:pt x="242" y="313"/>
                    <a:pt x="229" y="307"/>
                  </a:cubicBezTo>
                  <a:cubicBezTo>
                    <a:pt x="173" y="279"/>
                    <a:pt x="166" y="200"/>
                    <a:pt x="210" y="157"/>
                  </a:cubicBezTo>
                  <a:cubicBezTo>
                    <a:pt x="229" y="139"/>
                    <a:pt x="257" y="129"/>
                    <a:pt x="295" y="127"/>
                  </a:cubicBezTo>
                  <a:lnTo>
                    <a:pt x="295" y="104"/>
                  </a:lnTo>
                  <a:lnTo>
                    <a:pt x="329" y="104"/>
                  </a:lnTo>
                  <a:lnTo>
                    <a:pt x="329" y="127"/>
                  </a:lnTo>
                  <a:cubicBezTo>
                    <a:pt x="384" y="130"/>
                    <a:pt x="430" y="151"/>
                    <a:pt x="443" y="209"/>
                  </a:cubicBezTo>
                  <a:close/>
                  <a:moveTo>
                    <a:pt x="295" y="186"/>
                  </a:moveTo>
                  <a:lnTo>
                    <a:pt x="295" y="186"/>
                  </a:lnTo>
                  <a:cubicBezTo>
                    <a:pt x="274" y="193"/>
                    <a:pt x="259" y="212"/>
                    <a:pt x="275" y="233"/>
                  </a:cubicBezTo>
                  <a:cubicBezTo>
                    <a:pt x="279" y="238"/>
                    <a:pt x="285" y="242"/>
                    <a:pt x="295" y="245"/>
                  </a:cubicBezTo>
                  <a:lnTo>
                    <a:pt x="295" y="186"/>
                  </a:lnTo>
                  <a:close/>
                  <a:moveTo>
                    <a:pt x="329" y="413"/>
                  </a:moveTo>
                  <a:lnTo>
                    <a:pt x="329" y="413"/>
                  </a:lnTo>
                  <a:cubicBezTo>
                    <a:pt x="342" y="410"/>
                    <a:pt x="351" y="405"/>
                    <a:pt x="357" y="398"/>
                  </a:cubicBezTo>
                  <a:cubicBezTo>
                    <a:pt x="363" y="392"/>
                    <a:pt x="366" y="384"/>
                    <a:pt x="366" y="376"/>
                  </a:cubicBezTo>
                  <a:cubicBezTo>
                    <a:pt x="366" y="368"/>
                    <a:pt x="364" y="362"/>
                    <a:pt x="359" y="356"/>
                  </a:cubicBezTo>
                  <a:cubicBezTo>
                    <a:pt x="354" y="350"/>
                    <a:pt x="344" y="344"/>
                    <a:pt x="329" y="339"/>
                  </a:cubicBezTo>
                  <a:lnTo>
                    <a:pt x="329" y="413"/>
                  </a:lnTo>
                  <a:close/>
                  <a:moveTo>
                    <a:pt x="854" y="713"/>
                  </a:moveTo>
                  <a:lnTo>
                    <a:pt x="854" y="713"/>
                  </a:lnTo>
                  <a:cubicBezTo>
                    <a:pt x="871" y="710"/>
                    <a:pt x="884" y="703"/>
                    <a:pt x="892" y="695"/>
                  </a:cubicBezTo>
                  <a:cubicBezTo>
                    <a:pt x="900" y="686"/>
                    <a:pt x="904" y="676"/>
                    <a:pt x="904" y="665"/>
                  </a:cubicBezTo>
                  <a:cubicBezTo>
                    <a:pt x="904" y="656"/>
                    <a:pt x="901" y="647"/>
                    <a:pt x="894" y="639"/>
                  </a:cubicBezTo>
                  <a:cubicBezTo>
                    <a:pt x="887" y="631"/>
                    <a:pt x="874" y="624"/>
                    <a:pt x="854" y="617"/>
                  </a:cubicBezTo>
                  <a:lnTo>
                    <a:pt x="854" y="713"/>
                  </a:lnTo>
                  <a:close/>
                  <a:moveTo>
                    <a:pt x="810" y="416"/>
                  </a:moveTo>
                  <a:lnTo>
                    <a:pt x="810" y="416"/>
                  </a:lnTo>
                  <a:cubicBezTo>
                    <a:pt x="783" y="426"/>
                    <a:pt x="763" y="451"/>
                    <a:pt x="784" y="477"/>
                  </a:cubicBezTo>
                  <a:cubicBezTo>
                    <a:pt x="789" y="484"/>
                    <a:pt x="798" y="489"/>
                    <a:pt x="810" y="494"/>
                  </a:cubicBezTo>
                  <a:lnTo>
                    <a:pt x="810" y="416"/>
                  </a:lnTo>
                  <a:close/>
                  <a:moveTo>
                    <a:pt x="1004" y="447"/>
                  </a:moveTo>
                  <a:lnTo>
                    <a:pt x="1004" y="447"/>
                  </a:lnTo>
                  <a:lnTo>
                    <a:pt x="892" y="464"/>
                  </a:lnTo>
                  <a:cubicBezTo>
                    <a:pt x="883" y="440"/>
                    <a:pt x="877" y="430"/>
                    <a:pt x="854" y="418"/>
                  </a:cubicBezTo>
                  <a:lnTo>
                    <a:pt x="854" y="505"/>
                  </a:lnTo>
                  <a:cubicBezTo>
                    <a:pt x="916" y="521"/>
                    <a:pt x="956" y="539"/>
                    <a:pt x="977" y="557"/>
                  </a:cubicBezTo>
                  <a:cubicBezTo>
                    <a:pt x="1043" y="616"/>
                    <a:pt x="1024" y="719"/>
                    <a:pt x="953" y="765"/>
                  </a:cubicBezTo>
                  <a:cubicBezTo>
                    <a:pt x="925" y="783"/>
                    <a:pt x="892" y="791"/>
                    <a:pt x="854" y="792"/>
                  </a:cubicBezTo>
                  <a:lnTo>
                    <a:pt x="854" y="849"/>
                  </a:lnTo>
                  <a:lnTo>
                    <a:pt x="810" y="849"/>
                  </a:lnTo>
                  <a:lnTo>
                    <a:pt x="810" y="792"/>
                  </a:lnTo>
                  <a:cubicBezTo>
                    <a:pt x="720" y="784"/>
                    <a:pt x="660" y="750"/>
                    <a:pt x="643" y="658"/>
                  </a:cubicBezTo>
                  <a:lnTo>
                    <a:pt x="765" y="644"/>
                  </a:lnTo>
                  <a:cubicBezTo>
                    <a:pt x="772" y="677"/>
                    <a:pt x="779" y="695"/>
                    <a:pt x="810" y="710"/>
                  </a:cubicBezTo>
                  <a:lnTo>
                    <a:pt x="810" y="604"/>
                  </a:lnTo>
                  <a:cubicBezTo>
                    <a:pt x="770" y="593"/>
                    <a:pt x="741" y="583"/>
                    <a:pt x="724" y="575"/>
                  </a:cubicBezTo>
                  <a:cubicBezTo>
                    <a:pt x="650" y="539"/>
                    <a:pt x="641" y="434"/>
                    <a:pt x="699" y="379"/>
                  </a:cubicBezTo>
                  <a:cubicBezTo>
                    <a:pt x="724" y="355"/>
                    <a:pt x="761" y="341"/>
                    <a:pt x="810" y="339"/>
                  </a:cubicBezTo>
                  <a:lnTo>
                    <a:pt x="810" y="309"/>
                  </a:lnTo>
                  <a:lnTo>
                    <a:pt x="854" y="309"/>
                  </a:lnTo>
                  <a:lnTo>
                    <a:pt x="854" y="339"/>
                  </a:lnTo>
                  <a:cubicBezTo>
                    <a:pt x="927" y="343"/>
                    <a:pt x="987" y="370"/>
                    <a:pt x="1004" y="447"/>
                  </a:cubicBezTo>
                  <a:close/>
                </a:path>
              </a:pathLst>
            </a:custGeom>
            <a:solidFill>
              <a:srgbClr val="003366"/>
            </a:solidFill>
            <a:ln>
              <a:noFill/>
            </a:ln>
          </p:spPr>
          <p:txBody>
            <a:bodyPr vert="horz" wrap="square" lIns="91440" tIns="45720" rIns="91440" bIns="45720" numCol="1" anchor="t" anchorCtr="0" compatLnSpc="1"/>
            <a:lstStyle/>
            <a:p>
              <a:endParaRPr lang="zh-CN" altLang="en-US">
                <a:solidFill>
                  <a:srgbClr val="002060"/>
                </a:solidFill>
                <a:latin typeface="微软雅黑" panose="020B0503020204020204" pitchFamily="34" charset="-122"/>
                <a:ea typeface="微软雅黑" panose="020B0503020204020204" pitchFamily="34" charset="-122"/>
              </a:endParaRPr>
            </a:p>
          </p:txBody>
        </p:sp>
        <p:sp>
          <p:nvSpPr>
            <p:cNvPr id="36" name="Rectangle 42"/>
            <p:cNvSpPr/>
            <p:nvPr/>
          </p:nvSpPr>
          <p:spPr>
            <a:xfrm flipH="1">
              <a:off x="6444536" y="4610481"/>
              <a:ext cx="1850053" cy="229011"/>
            </a:xfrm>
            <a:prstGeom prst="rect">
              <a:avLst/>
            </a:prstGeom>
            <a:noFill/>
            <a:ln w="12700" cap="flat" cmpd="sng" algn="ctr">
              <a:noFill/>
              <a:prstDash val="solid"/>
            </a:ln>
            <a:effectLst/>
          </p:spPr>
          <p:txBody>
            <a:bodyPr lIns="91440" tIns="0" rIns="91440" bIns="0" rtlCol="0" anchor="t"/>
            <a:lstStyle/>
            <a:p>
              <a:pPr algn="ctr"/>
              <a:r>
                <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特殊评估</a:t>
              </a:r>
              <a:endPar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grpSp>
      <p:grpSp>
        <p:nvGrpSpPr>
          <p:cNvPr id="39" name="组合 38" descr="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
          <p:cNvGrpSpPr/>
          <p:nvPr/>
        </p:nvGrpSpPr>
        <p:grpSpPr>
          <a:xfrm>
            <a:off x="414597" y="1700808"/>
            <a:ext cx="3136103" cy="1008112"/>
            <a:chOff x="2478119" y="2605863"/>
            <a:chExt cx="3136103" cy="1008112"/>
          </a:xfrm>
        </p:grpSpPr>
        <p:sp>
          <p:nvSpPr>
            <p:cNvPr id="40" name="Rectangle 42"/>
            <p:cNvSpPr/>
            <p:nvPr/>
          </p:nvSpPr>
          <p:spPr>
            <a:xfrm flipH="1">
              <a:off x="2478121" y="3024322"/>
              <a:ext cx="3136101" cy="589653"/>
            </a:xfrm>
            <a:prstGeom prst="rect">
              <a:avLst/>
            </a:prstGeom>
            <a:noFill/>
            <a:ln w="12700" cap="flat" cmpd="sng" algn="ctr">
              <a:noFill/>
              <a:prstDash val="solid"/>
            </a:ln>
            <a:effectLst/>
          </p:spPr>
          <p:txBody>
            <a:bodyPr lIns="91440" tIns="0" rIns="91440" bIns="0" rtlCol="0" anchor="t"/>
            <a:lstStyle/>
            <a:p>
              <a:pPr>
                <a:defRPr/>
              </a:pPr>
              <a:r>
                <a:rPr lang="zh-CN" alt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申请评估的企业依据</a:t>
              </a:r>
              <a:r>
                <a:rPr lang="en-US" altLang="zh-CN"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软件项目管理能力评估标准</a:t>
              </a:r>
              <a:r>
                <a:rPr lang="en-US" altLang="zh-CN"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的要求，收集和汇总证明材料，并进行符合性的自我评估。</a:t>
              </a:r>
              <a:endParaRPr 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1" name="Rectangle 42"/>
            <p:cNvSpPr/>
            <p:nvPr/>
          </p:nvSpPr>
          <p:spPr>
            <a:xfrm flipH="1">
              <a:off x="2478119" y="2605863"/>
              <a:ext cx="2069550" cy="229011"/>
            </a:xfrm>
            <a:prstGeom prst="rect">
              <a:avLst/>
            </a:prstGeom>
            <a:noFill/>
            <a:ln w="12700" cap="flat" cmpd="sng" algn="ctr">
              <a:noFill/>
              <a:prstDash val="solid"/>
            </a:ln>
            <a:effectLst/>
          </p:spPr>
          <p:txBody>
            <a:bodyPr lIns="91440" tIns="0" rIns="91440" bIns="0" rtlCol="0" anchor="t"/>
            <a:lstStyle/>
            <a:p>
              <a:r>
                <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企业进行自评估</a:t>
              </a:r>
              <a:endPar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grpSp>
      <p:grpSp>
        <p:nvGrpSpPr>
          <p:cNvPr id="42" name="组合 41" descr="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
          <p:cNvGrpSpPr/>
          <p:nvPr/>
        </p:nvGrpSpPr>
        <p:grpSpPr>
          <a:xfrm>
            <a:off x="439616" y="4253760"/>
            <a:ext cx="3136104" cy="975440"/>
            <a:chOff x="2478118" y="2605863"/>
            <a:chExt cx="3136104" cy="975440"/>
          </a:xfrm>
        </p:grpSpPr>
        <p:sp>
          <p:nvSpPr>
            <p:cNvPr id="43" name="Rectangle 42"/>
            <p:cNvSpPr/>
            <p:nvPr/>
          </p:nvSpPr>
          <p:spPr>
            <a:xfrm flipH="1">
              <a:off x="2478121" y="2991650"/>
              <a:ext cx="3136101" cy="589653"/>
            </a:xfrm>
            <a:prstGeom prst="rect">
              <a:avLst/>
            </a:prstGeom>
            <a:noFill/>
            <a:ln w="12700" cap="flat" cmpd="sng" algn="ctr">
              <a:noFill/>
              <a:prstDash val="solid"/>
            </a:ln>
            <a:effectLst/>
          </p:spPr>
          <p:txBody>
            <a:bodyPr lIns="91440" tIns="0" rIns="91440" bIns="0" rtlCol="0" anchor="t"/>
            <a:lstStyle/>
            <a:p>
              <a:pPr marL="171450" indent="-171450">
                <a:buFont typeface="Wingdings" panose="05000000000000000000" pitchFamily="2" charset="2"/>
                <a:buChar char="Ø"/>
                <a:defRPr/>
              </a:pPr>
              <a:r>
                <a:rPr lang="zh-CN" altLang="en-US" sz="12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现场评估分三种形式，一是传统的现场评估，即专家到申请评估企业的现场进行评估；二是通过视频答辩会的形式，专家通过在线视频会议，对申请评估企业进行现场评估；三就是第一种和第二种的混合方式。</a:t>
              </a:r>
              <a:endParaRPr lang="en-US" altLang="zh-CN" sz="12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p>
              <a:pPr marL="171450" indent="-171450">
                <a:buFont typeface="Wingdings" panose="05000000000000000000" pitchFamily="2" charset="2"/>
                <a:buChar char="Ø"/>
                <a:defRPr/>
              </a:pPr>
              <a:r>
                <a:rPr lang="zh-CN" altLang="en-US" sz="12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对申请</a:t>
              </a:r>
              <a:r>
                <a:rPr lang="en-US" altLang="zh-CN" sz="12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1</a:t>
              </a:r>
              <a:r>
                <a:rPr lang="zh-CN" altLang="en-US" sz="12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级或</a:t>
              </a:r>
              <a:r>
                <a:rPr lang="en-US" altLang="zh-CN" sz="12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2</a:t>
              </a:r>
              <a:r>
                <a:rPr lang="zh-CN" altLang="en-US" sz="12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级评估的企业需要进行现场评估。</a:t>
              </a:r>
              <a:endParaRPr lang="en-US" sz="12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4" name="Rectangle 42"/>
            <p:cNvSpPr/>
            <p:nvPr/>
          </p:nvSpPr>
          <p:spPr>
            <a:xfrm flipH="1">
              <a:off x="2478118" y="2605863"/>
              <a:ext cx="2560039" cy="229011"/>
            </a:xfrm>
            <a:prstGeom prst="rect">
              <a:avLst/>
            </a:prstGeom>
            <a:noFill/>
            <a:ln w="12700" cap="flat" cmpd="sng" algn="ctr">
              <a:noFill/>
              <a:prstDash val="solid"/>
            </a:ln>
            <a:effectLst/>
          </p:spPr>
          <p:txBody>
            <a:bodyPr lIns="91440" tIns="0" rIns="91440" bIns="0" rtlCol="0" anchor="t"/>
            <a:lstStyle/>
            <a:p>
              <a:r>
                <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评估组进行现场评估</a:t>
              </a:r>
              <a:endPar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grpSp>
      <p:grpSp>
        <p:nvGrpSpPr>
          <p:cNvPr id="45" name="组合 44" descr="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
          <p:cNvGrpSpPr/>
          <p:nvPr/>
        </p:nvGrpSpPr>
        <p:grpSpPr>
          <a:xfrm>
            <a:off x="8688287" y="1700808"/>
            <a:ext cx="3136103" cy="1008112"/>
            <a:chOff x="2478119" y="2605863"/>
            <a:chExt cx="3136103" cy="1008112"/>
          </a:xfrm>
        </p:grpSpPr>
        <p:sp>
          <p:nvSpPr>
            <p:cNvPr id="46" name="Rectangle 42"/>
            <p:cNvSpPr/>
            <p:nvPr/>
          </p:nvSpPr>
          <p:spPr>
            <a:xfrm flipH="1">
              <a:off x="2478121" y="3024322"/>
              <a:ext cx="3136101" cy="589653"/>
            </a:xfrm>
            <a:prstGeom prst="rect">
              <a:avLst/>
            </a:prstGeom>
            <a:noFill/>
            <a:ln w="12700" cap="flat" cmpd="sng" algn="ctr">
              <a:noFill/>
              <a:prstDash val="solid"/>
            </a:ln>
            <a:effectLst/>
          </p:spPr>
          <p:txBody>
            <a:bodyPr lIns="91440" tIns="0" rIns="91440" bIns="0" rtlCol="0" anchor="t"/>
            <a:lstStyle/>
            <a:p>
              <a:pPr marL="285750" indent="-285750">
                <a:buFont typeface="Wingdings" panose="05000000000000000000" pitchFamily="2" charset="2"/>
                <a:buChar char="Ø"/>
                <a:defRPr/>
              </a:pPr>
              <a:r>
                <a:rPr lang="zh-CN" alt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专家对企业的评估材料进行的有效性和符合性的审查就是文件评审。</a:t>
              </a:r>
              <a:endParaRPr lang="en-US" altLang="zh-CN"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a:p>
              <a:pPr marL="285750" indent="-285750">
                <a:buFont typeface="Wingdings" panose="05000000000000000000" pitchFamily="2" charset="2"/>
                <a:buChar char="Ø"/>
                <a:defRPr/>
              </a:pPr>
              <a:r>
                <a:rPr lang="zh-CN" alt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一般情况下，对申请</a:t>
              </a:r>
              <a:r>
                <a:rPr 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3</a:t>
              </a:r>
              <a:r>
                <a:rPr lang="zh-CN" alt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级或</a:t>
              </a:r>
              <a:r>
                <a:rPr lang="en-US" altLang="zh-CN"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4</a:t>
              </a:r>
              <a:r>
                <a:rPr lang="zh-CN" alt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级评估的企业只进行文件评审。</a:t>
              </a:r>
              <a:endParaRPr 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7" name="Rectangle 42"/>
            <p:cNvSpPr/>
            <p:nvPr/>
          </p:nvSpPr>
          <p:spPr>
            <a:xfrm flipH="1">
              <a:off x="2478119" y="2605863"/>
              <a:ext cx="2664296" cy="229011"/>
            </a:xfrm>
            <a:prstGeom prst="rect">
              <a:avLst/>
            </a:prstGeom>
            <a:noFill/>
            <a:ln w="12700" cap="flat" cmpd="sng" algn="ctr">
              <a:noFill/>
              <a:prstDash val="solid"/>
            </a:ln>
            <a:effectLst/>
          </p:spPr>
          <p:txBody>
            <a:bodyPr lIns="91440" tIns="0" rIns="91440" bIns="0" rtlCol="0" anchor="t"/>
            <a:lstStyle/>
            <a:p>
              <a:r>
                <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企业材料的文件评审</a:t>
              </a:r>
              <a:endPar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grpSp>
      <p:grpSp>
        <p:nvGrpSpPr>
          <p:cNvPr id="48" name="组合 47" descr="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
          <p:cNvGrpSpPr/>
          <p:nvPr/>
        </p:nvGrpSpPr>
        <p:grpSpPr>
          <a:xfrm>
            <a:off x="8713307" y="4253760"/>
            <a:ext cx="3136103" cy="975440"/>
            <a:chOff x="2478119" y="2605863"/>
            <a:chExt cx="3136103" cy="975440"/>
          </a:xfrm>
        </p:grpSpPr>
        <p:sp>
          <p:nvSpPr>
            <p:cNvPr id="49" name="Rectangle 42"/>
            <p:cNvSpPr/>
            <p:nvPr/>
          </p:nvSpPr>
          <p:spPr>
            <a:xfrm flipH="1">
              <a:off x="2478121" y="2991650"/>
              <a:ext cx="3136101" cy="589653"/>
            </a:xfrm>
            <a:prstGeom prst="rect">
              <a:avLst/>
            </a:prstGeom>
            <a:noFill/>
            <a:ln w="12700" cap="flat" cmpd="sng" algn="ctr">
              <a:noFill/>
              <a:prstDash val="solid"/>
            </a:ln>
            <a:effectLst/>
          </p:spPr>
          <p:txBody>
            <a:bodyPr lIns="91440" tIns="0" rIns="91440" bIns="0" rtlCol="0" anchor="t"/>
            <a:lstStyle/>
            <a:p>
              <a:pPr>
                <a:defRPr/>
              </a:pPr>
              <a:r>
                <a:rPr lang="zh-CN" alt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获证企业发生重大变更，或者调查企业的重大质量问题或用户投诉，或者计划短时间内进行评估级别变更等情况时，可进行特殊评估。</a:t>
              </a:r>
              <a:endParaRPr lang="en-US" sz="14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0" name="Rectangle 42"/>
            <p:cNvSpPr/>
            <p:nvPr/>
          </p:nvSpPr>
          <p:spPr>
            <a:xfrm flipH="1">
              <a:off x="2478119" y="2605863"/>
              <a:ext cx="2711284" cy="229011"/>
            </a:xfrm>
            <a:prstGeom prst="rect">
              <a:avLst/>
            </a:prstGeom>
            <a:noFill/>
            <a:ln w="12700" cap="flat" cmpd="sng" algn="ctr">
              <a:noFill/>
              <a:prstDash val="solid"/>
            </a:ln>
            <a:effectLst/>
          </p:spPr>
          <p:txBody>
            <a:bodyPr lIns="91440" tIns="0" rIns="91440" bIns="0" rtlCol="0" anchor="t"/>
            <a:lstStyle/>
            <a:p>
              <a:r>
                <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特殊情况处理</a:t>
              </a:r>
              <a:endParaRPr lang="zh-CN" altLang="en-US" sz="2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4000"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1" decel="44000" fill="hold" nodeType="withEffect">
                                  <p:stCondLst>
                                    <p:cond delay="25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750" fill="hold"/>
                                        <p:tgtEl>
                                          <p:spTgt spid="23"/>
                                        </p:tgtEl>
                                        <p:attrNameLst>
                                          <p:attrName>ppt_x</p:attrName>
                                        </p:attrNameLst>
                                      </p:cBhvr>
                                      <p:tavLst>
                                        <p:tav tm="0">
                                          <p:val>
                                            <p:strVal val="#ppt_x"/>
                                          </p:val>
                                        </p:tav>
                                        <p:tav tm="100000">
                                          <p:val>
                                            <p:strVal val="#ppt_x"/>
                                          </p:val>
                                        </p:tav>
                                      </p:tavLst>
                                    </p:anim>
                                    <p:anim calcmode="lin" valueType="num">
                                      <p:cBhvr additive="base">
                                        <p:cTn id="12" dur="750" fill="hold"/>
                                        <p:tgtEl>
                                          <p:spTgt spid="23"/>
                                        </p:tgtEl>
                                        <p:attrNameLst>
                                          <p:attrName>ppt_y</p:attrName>
                                        </p:attrNameLst>
                                      </p:cBhvr>
                                      <p:tavLst>
                                        <p:tav tm="0">
                                          <p:val>
                                            <p:strVal val="0-#ppt_h/2"/>
                                          </p:val>
                                        </p:tav>
                                        <p:tav tm="100000">
                                          <p:val>
                                            <p:strVal val="#ppt_y"/>
                                          </p:val>
                                        </p:tav>
                                      </p:tavLst>
                                    </p:anim>
                                  </p:childTnLst>
                                </p:cTn>
                              </p:par>
                              <p:par>
                                <p:cTn id="13" presetID="2" presetClass="entr" presetSubtype="2" decel="44000" fill="hold" nodeType="withEffect">
                                  <p:stCondLst>
                                    <p:cond delay="25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750" fill="hold"/>
                                        <p:tgtEl>
                                          <p:spTgt spid="31"/>
                                        </p:tgtEl>
                                        <p:attrNameLst>
                                          <p:attrName>ppt_x</p:attrName>
                                        </p:attrNameLst>
                                      </p:cBhvr>
                                      <p:tavLst>
                                        <p:tav tm="0">
                                          <p:val>
                                            <p:strVal val="1+#ppt_w/2"/>
                                          </p:val>
                                        </p:tav>
                                        <p:tav tm="100000">
                                          <p:val>
                                            <p:strVal val="#ppt_x"/>
                                          </p:val>
                                        </p:tav>
                                      </p:tavLst>
                                    </p:anim>
                                    <p:anim calcmode="lin" valueType="num">
                                      <p:cBhvr additive="base">
                                        <p:cTn id="16" dur="75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4" decel="44000" fill="hold" nodeType="withEffect">
                                  <p:stCondLst>
                                    <p:cond delay="25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750" fill="hold"/>
                                        <p:tgtEl>
                                          <p:spTgt spid="15"/>
                                        </p:tgtEl>
                                        <p:attrNameLst>
                                          <p:attrName>ppt_x</p:attrName>
                                        </p:attrNameLst>
                                      </p:cBhvr>
                                      <p:tavLst>
                                        <p:tav tm="0">
                                          <p:val>
                                            <p:strVal val="#ppt_x"/>
                                          </p:val>
                                        </p:tav>
                                        <p:tav tm="100000">
                                          <p:val>
                                            <p:strVal val="#ppt_x"/>
                                          </p:val>
                                        </p:tav>
                                      </p:tavLst>
                                    </p:anim>
                                    <p:anim calcmode="lin" valueType="num">
                                      <p:cBhvr additive="base">
                                        <p:cTn id="20" dur="750" fill="hold"/>
                                        <p:tgtEl>
                                          <p:spTgt spid="15"/>
                                        </p:tgtEl>
                                        <p:attrNameLst>
                                          <p:attrName>ppt_y</p:attrName>
                                        </p:attrNameLst>
                                      </p:cBhvr>
                                      <p:tavLst>
                                        <p:tav tm="0">
                                          <p:val>
                                            <p:strVal val="1+#ppt_h/2"/>
                                          </p:val>
                                        </p:tav>
                                        <p:tav tm="100000">
                                          <p:val>
                                            <p:strVal val="#ppt_y"/>
                                          </p:val>
                                        </p:tav>
                                      </p:tavLst>
                                    </p:anim>
                                  </p:childTnLst>
                                </p:cTn>
                              </p:par>
                            </p:childTnLst>
                          </p:cTn>
                        </p:par>
                        <p:par>
                          <p:cTn id="21" fill="hold">
                            <p:stCondLst>
                              <p:cond delay="1250"/>
                            </p:stCondLst>
                            <p:childTnLst>
                              <p:par>
                                <p:cTn id="22" presetID="10" presetClass="entr" presetSubtype="0" fill="hold"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par>
                                <p:cTn id="25" presetID="10" presetClass="entr" presetSubtype="0" fill="hold"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par>
                                <p:cTn id="28" presetID="10" presetClass="entr" presetSubtype="0" fill="hold"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fade">
                                      <p:cBhvr>
                                        <p:cTn id="30" dur="500"/>
                                        <p:tgtEl>
                                          <p:spTgt spid="45"/>
                                        </p:tgtEl>
                                      </p:cBhvr>
                                    </p:animEffect>
                                  </p:childTnLst>
                                </p:cTn>
                              </p:par>
                              <p:par>
                                <p:cTn id="31" presetID="10" presetClass="entr" presetSubtype="0" fill="hold" nodeType="with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fade">
                                      <p:cBhvr>
                                        <p:cTn id="3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0" y="165100"/>
            <a:ext cx="12118975" cy="583565"/>
          </a:xfrm>
          <a:prstGeom prst="rect">
            <a:avLst/>
          </a:prstGeom>
        </p:spPr>
        <p:txBody>
          <a:bodyPr wrap="square" rtlCol="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评估结论</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pic>
        <p:nvPicPr>
          <p:cNvPr id="42" name="Picture 3"/>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767" r="7205" b="57679"/>
          <a:stretch>
            <a:fillRect/>
          </a:stretch>
        </p:blipFill>
        <p:spPr bwMode="auto">
          <a:xfrm rot="13510604" flipH="1">
            <a:off x="1700855" y="3230977"/>
            <a:ext cx="3192811" cy="247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图片 4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959" y="2333799"/>
            <a:ext cx="2376264" cy="2147685"/>
          </a:xfrm>
          <a:prstGeom prst="rect">
            <a:avLst/>
          </a:prstGeom>
        </p:spPr>
      </p:pic>
      <p:pic>
        <p:nvPicPr>
          <p:cNvPr id="44" name="Picture 3"/>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767" r="7205" b="57679"/>
          <a:stretch>
            <a:fillRect/>
          </a:stretch>
        </p:blipFill>
        <p:spPr bwMode="auto">
          <a:xfrm rot="13510604" flipH="1">
            <a:off x="4722807" y="3230977"/>
            <a:ext cx="3192811" cy="247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图片 4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3911" y="2333799"/>
            <a:ext cx="2376264" cy="2147685"/>
          </a:xfrm>
          <a:prstGeom prst="rect">
            <a:avLst/>
          </a:prstGeom>
        </p:spPr>
      </p:pic>
      <p:pic>
        <p:nvPicPr>
          <p:cNvPr id="46" name="Picture 3"/>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767" r="7205" b="57679"/>
          <a:stretch>
            <a:fillRect/>
          </a:stretch>
        </p:blipFill>
        <p:spPr bwMode="auto">
          <a:xfrm rot="13510604" flipH="1">
            <a:off x="7751079" y="3230977"/>
            <a:ext cx="3192811" cy="247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2183" y="2333799"/>
            <a:ext cx="2376264" cy="2147685"/>
          </a:xfrm>
          <a:prstGeom prst="rect">
            <a:avLst/>
          </a:prstGeom>
        </p:spPr>
      </p:pic>
      <p:sp>
        <p:nvSpPr>
          <p:cNvPr id="48" name="TextBox 20"/>
          <p:cNvSpPr txBox="1"/>
          <p:nvPr/>
        </p:nvSpPr>
        <p:spPr>
          <a:xfrm rot="19291159">
            <a:off x="1824210" y="3414658"/>
            <a:ext cx="2271112" cy="486287"/>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anose="020B0503020204020204" pitchFamily="34" charset="-122"/>
              </a:defRPr>
            </a:lvl1pPr>
          </a:lstStyle>
          <a:p>
            <a:pPr algn="ctr">
              <a:defRPr/>
            </a:pPr>
            <a:r>
              <a:rPr lang="zh-CN" altLang="en-US" sz="3200" dirty="0">
                <a:solidFill>
                  <a:srgbClr val="004F8A"/>
                </a:solidFill>
                <a:effectLst>
                  <a:outerShdw dist="38100" dir="5400000" algn="t" rotWithShape="0">
                    <a:sysClr val="window" lastClr="FFFFFF">
                      <a:alpha val="43000"/>
                    </a:sysClr>
                  </a:outerShdw>
                </a:effectLst>
              </a:rPr>
              <a:t>通过</a:t>
            </a:r>
            <a:endParaRPr lang="zh-CN" altLang="en-US" sz="3200" dirty="0">
              <a:solidFill>
                <a:srgbClr val="004F8A"/>
              </a:solidFill>
              <a:effectLst>
                <a:outerShdw dist="38100" dir="5400000" algn="t" rotWithShape="0">
                  <a:sysClr val="window" lastClr="FFFFFF">
                    <a:alpha val="43000"/>
                  </a:sysClr>
                </a:outerShdw>
              </a:effectLst>
            </a:endParaRPr>
          </a:p>
        </p:txBody>
      </p:sp>
      <p:sp>
        <p:nvSpPr>
          <p:cNvPr id="49" name="TextBox 21"/>
          <p:cNvSpPr txBox="1"/>
          <p:nvPr/>
        </p:nvSpPr>
        <p:spPr>
          <a:xfrm rot="19291159">
            <a:off x="4857308" y="3372455"/>
            <a:ext cx="2271112" cy="486287"/>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anose="020B0503020204020204" pitchFamily="34" charset="-122"/>
              </a:defRPr>
            </a:lvl1pPr>
          </a:lstStyle>
          <a:p>
            <a:pPr algn="ctr">
              <a:defRPr/>
            </a:pPr>
            <a:r>
              <a:rPr lang="zh-CN" altLang="en-US" sz="3200" dirty="0">
                <a:solidFill>
                  <a:srgbClr val="004F8A"/>
                </a:solidFill>
                <a:effectLst>
                  <a:outerShdw dist="38100" dir="5400000" algn="t" rotWithShape="0">
                    <a:sysClr val="window" lastClr="FFFFFF">
                      <a:alpha val="43000"/>
                    </a:sysClr>
                  </a:outerShdw>
                </a:effectLst>
              </a:rPr>
              <a:t>条件通过</a:t>
            </a:r>
            <a:endParaRPr lang="zh-CN" altLang="en-US" sz="3200" dirty="0">
              <a:solidFill>
                <a:srgbClr val="004F8A"/>
              </a:solidFill>
              <a:effectLst>
                <a:outerShdw dist="38100" dir="5400000" algn="t" rotWithShape="0">
                  <a:sysClr val="window" lastClr="FFFFFF">
                    <a:alpha val="43000"/>
                  </a:sysClr>
                </a:outerShdw>
              </a:effectLst>
            </a:endParaRPr>
          </a:p>
        </p:txBody>
      </p:sp>
      <p:sp>
        <p:nvSpPr>
          <p:cNvPr id="50" name="TextBox 22"/>
          <p:cNvSpPr txBox="1"/>
          <p:nvPr/>
        </p:nvSpPr>
        <p:spPr>
          <a:xfrm rot="19291159">
            <a:off x="7885580" y="3358675"/>
            <a:ext cx="2271112" cy="486287"/>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itchFamily="34" charset="0"/>
                <a:ea typeface="微软雅黑" panose="020B0503020204020204" pitchFamily="34" charset="-122"/>
              </a:defRPr>
            </a:lvl1pPr>
          </a:lstStyle>
          <a:p>
            <a:pPr algn="ctr">
              <a:defRPr/>
            </a:pPr>
            <a:r>
              <a:rPr lang="zh-CN" altLang="en-US" sz="3200" dirty="0">
                <a:solidFill>
                  <a:srgbClr val="C00000"/>
                </a:solidFill>
                <a:effectLst>
                  <a:outerShdw dist="38100" dir="5400000" algn="t" rotWithShape="0">
                    <a:sysClr val="window" lastClr="FFFFFF">
                      <a:alpha val="43000"/>
                    </a:sysClr>
                  </a:outerShdw>
                </a:effectLst>
              </a:rPr>
              <a:t>不通过</a:t>
            </a:r>
            <a:endParaRPr lang="zh-CN" altLang="en-US" sz="3200" dirty="0">
              <a:solidFill>
                <a:srgbClr val="C00000"/>
              </a:solidFill>
              <a:effectLst>
                <a:outerShdw dist="38100" dir="5400000" algn="t" rotWithShape="0">
                  <a:sysClr val="window" lastClr="FFFFFF">
                    <a:alpha val="43000"/>
                  </a:sysClr>
                </a:outerShdw>
              </a:effectLst>
            </a:endParaRPr>
          </a:p>
        </p:txBody>
      </p:sp>
      <p:sp>
        <p:nvSpPr>
          <p:cNvPr id="51" name="TextBox 23"/>
          <p:cNvSpPr txBox="1"/>
          <p:nvPr/>
        </p:nvSpPr>
        <p:spPr>
          <a:xfrm>
            <a:off x="1919536" y="4718029"/>
            <a:ext cx="2448687" cy="1014730"/>
          </a:xfrm>
          <a:prstGeom prst="rect">
            <a:avLst/>
          </a:prstGeom>
          <a:noFill/>
        </p:spPr>
        <p:txBody>
          <a:bodyPr wrap="square" rtlCol="0">
            <a:spAutoFit/>
          </a:bodyPr>
          <a:lstStyle/>
          <a:p>
            <a:pPr>
              <a:defRPr/>
            </a:pPr>
            <a:r>
              <a:rPr lang="zh-CN" altLang="en-US" sz="2000" dirty="0">
                <a:solidFill>
                  <a:srgbClr val="002060"/>
                </a:solidFill>
                <a:latin typeface="微软雅黑" panose="020B0503020204020204" pitchFamily="34" charset="-122"/>
                <a:ea typeface="微软雅黑" panose="020B0503020204020204" pitchFamily="34" charset="-122"/>
              </a:rPr>
              <a:t>受评估企业符合申请的评估级别要求，可以获得证书</a:t>
            </a:r>
            <a:endParaRPr lang="zh-CN" altLang="en-US" sz="2000" dirty="0">
              <a:solidFill>
                <a:srgbClr val="002060"/>
              </a:solidFill>
              <a:latin typeface="微软雅黑" panose="020B0503020204020204" pitchFamily="34" charset="-122"/>
              <a:ea typeface="微软雅黑" panose="020B0503020204020204" pitchFamily="34" charset="-122"/>
            </a:endParaRPr>
          </a:p>
        </p:txBody>
      </p:sp>
      <p:sp>
        <p:nvSpPr>
          <p:cNvPr id="90" name="TextBox 25"/>
          <p:cNvSpPr txBox="1"/>
          <p:nvPr/>
        </p:nvSpPr>
        <p:spPr>
          <a:xfrm>
            <a:off x="5013911" y="4718029"/>
            <a:ext cx="2518312" cy="1630045"/>
          </a:xfrm>
          <a:prstGeom prst="rect">
            <a:avLst/>
          </a:prstGeom>
          <a:noFill/>
        </p:spPr>
        <p:txBody>
          <a:bodyPr wrap="square" rtlCol="0">
            <a:spAutoFit/>
          </a:bodyPr>
          <a:lstStyle/>
          <a:p>
            <a:pPr>
              <a:defRPr/>
            </a:pPr>
            <a:r>
              <a:rPr lang="zh-CN" altLang="en-US" sz="2000" dirty="0">
                <a:solidFill>
                  <a:srgbClr val="002060"/>
                </a:solidFill>
                <a:latin typeface="微软雅黑" panose="020B0503020204020204" pitchFamily="34" charset="-122"/>
                <a:ea typeface="微软雅黑" panose="020B0503020204020204" pitchFamily="34" charset="-122"/>
              </a:rPr>
              <a:t>受评估企业符合申请的评估级别要求，但存在不符合项，需要整改并经专家确认符合要求</a:t>
            </a:r>
            <a:endParaRPr lang="zh-CN" altLang="en-US" sz="2000" dirty="0">
              <a:solidFill>
                <a:srgbClr val="002060"/>
              </a:solidFill>
              <a:latin typeface="微软雅黑" panose="020B0503020204020204" pitchFamily="34" charset="-122"/>
              <a:ea typeface="微软雅黑" panose="020B0503020204020204" pitchFamily="34" charset="-122"/>
            </a:endParaRPr>
          </a:p>
        </p:txBody>
      </p:sp>
      <p:sp>
        <p:nvSpPr>
          <p:cNvPr id="91" name="TextBox 26"/>
          <p:cNvSpPr txBox="1"/>
          <p:nvPr/>
        </p:nvSpPr>
        <p:spPr>
          <a:xfrm>
            <a:off x="8042184" y="4718029"/>
            <a:ext cx="2518312" cy="707886"/>
          </a:xfrm>
          <a:prstGeom prst="rect">
            <a:avLst/>
          </a:prstGeom>
          <a:noFill/>
        </p:spPr>
        <p:txBody>
          <a:bodyPr wrap="square" rtlCol="0">
            <a:spAutoFit/>
          </a:bodyPr>
          <a:lstStyle/>
          <a:p>
            <a:pPr>
              <a:defRPr/>
            </a:pPr>
            <a:r>
              <a:rPr lang="zh-CN" altLang="en-US" sz="20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受评估企业不符合申请的评估级别要求</a:t>
            </a:r>
            <a:endParaRPr lang="en-US" altLang="zh-CN" sz="2000" kern="0"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 name="内容占位符 5"/>
          <p:cNvSpPr>
            <a:spLocks noGrp="1"/>
          </p:cNvSpPr>
          <p:nvPr/>
        </p:nvSpPr>
        <p:spPr>
          <a:xfrm>
            <a:off x="839470" y="1053465"/>
            <a:ext cx="10925810" cy="104330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365"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7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lnSpc>
                <a:spcPts val="34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评估专家根据企业提供的材料，得出评估结果，并出具评估报告</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中国软协根据评估机构的结论，进行公示，并发放证书</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ts val="3400"/>
              </a:lnSpc>
              <a:spcBef>
                <a:spcPts val="20"/>
              </a:spcBef>
              <a:spcAft>
                <a:spcPts val="0"/>
              </a:spcAft>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txBox="1">
            <a:spLocks noGrp="1"/>
          </p:cNvSpPr>
          <p:nvPr>
            <p:ph type="body" sz="quarter" idx="13"/>
          </p:nvPr>
        </p:nvSpPr>
        <p:spPr>
          <a:xfrm>
            <a:off x="-635" y="173355"/>
            <a:ext cx="12000865" cy="575945"/>
          </a:xfr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CPMM</a:t>
            </a:r>
            <a:r>
              <a:rPr lang="zh-CN" altLang="en-US" sz="3200" dirty="0">
                <a:solidFill>
                  <a:schemeClr val="bg1"/>
                </a:solidFill>
                <a:latin typeface="微软雅黑" panose="020B0503020204020204" pitchFamily="34" charset="-122"/>
                <a:ea typeface="微软雅黑" panose="020B0503020204020204" pitchFamily="34" charset="-122"/>
                <a:sym typeface="+mn-ea"/>
              </a:rPr>
              <a:t>证书样本</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7341870" y="960755"/>
            <a:ext cx="4195445" cy="5537200"/>
          </a:xfrm>
          <a:prstGeom prst="rect">
            <a:avLst/>
          </a:prstGeom>
          <a:ln w="6350" cmpd="sng">
            <a:solidFill>
              <a:schemeClr val="tx1"/>
            </a:solidFill>
            <a:prstDash val="solid"/>
          </a:ln>
        </p:spPr>
      </p:pic>
      <p:sp>
        <p:nvSpPr>
          <p:cNvPr id="2" name="矩形 1"/>
          <p:cNvSpPr/>
          <p:nvPr/>
        </p:nvSpPr>
        <p:spPr>
          <a:xfrm>
            <a:off x="657225" y="1282700"/>
            <a:ext cx="6266180" cy="4892675"/>
          </a:xfrm>
          <a:prstGeom prst="rect">
            <a:avLst/>
          </a:prstGeom>
        </p:spPr>
        <p:txBody>
          <a:bodyPr wrap="square">
            <a:spAutoFit/>
          </a:bodyPr>
          <a:lstStyle/>
          <a:p>
            <a:pPr marL="342900" indent="-342900">
              <a:lnSpc>
                <a:spcPct val="150000"/>
              </a:lnSpc>
              <a:buFont typeface="Wingdings" panose="05000000000000000000" pitchFamily="2" charset="2"/>
              <a:buChar char="Ø"/>
            </a:pPr>
            <a:r>
              <a:rPr lang="zh-CN" altLang="en-US" sz="2400" dirty="0">
                <a:solidFill>
                  <a:srgbClr val="002060"/>
                </a:solidFill>
                <a:latin typeface="微软雅黑" panose="020B0503020204020204" pitchFamily="34" charset="-122"/>
                <a:ea typeface="微软雅黑" panose="020B0503020204020204" pitchFamily="34" charset="-122"/>
              </a:rPr>
              <a:t>评估证书内容应以中文书写，至少包括以下方面： </a:t>
            </a:r>
            <a:endParaRPr lang="zh-CN" altLang="en-US" sz="2400" dirty="0">
              <a:solidFill>
                <a:srgbClr val="002060"/>
              </a:solidFill>
              <a:latin typeface="微软雅黑" panose="020B0503020204020204" pitchFamily="34" charset="-122"/>
              <a:ea typeface="微软雅黑" panose="020B0503020204020204" pitchFamily="34" charset="-122"/>
            </a:endParaRPr>
          </a:p>
          <a:p>
            <a:pPr lvl="1">
              <a:lnSpc>
                <a:spcPct val="150000"/>
              </a:lnSpc>
            </a:pPr>
            <a:r>
              <a:rPr lang="en-US" altLang="zh-CN" sz="2000" dirty="0">
                <a:solidFill>
                  <a:srgbClr val="002060"/>
                </a:solidFill>
                <a:latin typeface="微软雅黑" panose="020B0503020204020204" pitchFamily="34" charset="-122"/>
                <a:ea typeface="微软雅黑" panose="020B0503020204020204" pitchFamily="34" charset="-122"/>
              </a:rPr>
              <a:t>1</a:t>
            </a:r>
            <a:r>
              <a:rPr lang="zh-CN" altLang="en-US" sz="2000" dirty="0">
                <a:solidFill>
                  <a:srgbClr val="002060"/>
                </a:solidFill>
                <a:latin typeface="微软雅黑" panose="020B0503020204020204" pitchFamily="34" charset="-122"/>
                <a:ea typeface="微软雅黑" panose="020B0503020204020204" pitchFamily="34" charset="-122"/>
              </a:rPr>
              <a:t>、评估证书名称； </a:t>
            </a:r>
            <a:endParaRPr lang="zh-CN" altLang="en-US" sz="2000" dirty="0">
              <a:solidFill>
                <a:srgbClr val="002060"/>
              </a:solidFill>
              <a:latin typeface="微软雅黑" panose="020B0503020204020204" pitchFamily="34" charset="-122"/>
              <a:ea typeface="微软雅黑" panose="020B0503020204020204" pitchFamily="34" charset="-122"/>
            </a:endParaRPr>
          </a:p>
          <a:p>
            <a:pPr lvl="1">
              <a:lnSpc>
                <a:spcPct val="150000"/>
              </a:lnSpc>
            </a:pPr>
            <a:r>
              <a:rPr lang="en-US" altLang="zh-CN" sz="2000" dirty="0">
                <a:solidFill>
                  <a:srgbClr val="002060"/>
                </a:solidFill>
                <a:latin typeface="微软雅黑" panose="020B0503020204020204" pitchFamily="34" charset="-122"/>
                <a:ea typeface="微软雅黑" panose="020B0503020204020204" pitchFamily="34" charset="-122"/>
              </a:rPr>
              <a:t>2</a:t>
            </a:r>
            <a:r>
              <a:rPr lang="zh-CN" altLang="en-US" sz="2000" dirty="0">
                <a:solidFill>
                  <a:srgbClr val="002060"/>
                </a:solidFill>
                <a:latin typeface="微软雅黑" panose="020B0503020204020204" pitchFamily="34" charset="-122"/>
                <a:ea typeface="微软雅黑" panose="020B0503020204020204" pitchFamily="34" charset="-122"/>
              </a:rPr>
              <a:t>、获证企业名称、统一社会信用代码； </a:t>
            </a:r>
            <a:endParaRPr lang="zh-CN" altLang="en-US" sz="2000" dirty="0">
              <a:solidFill>
                <a:srgbClr val="002060"/>
              </a:solidFill>
              <a:latin typeface="微软雅黑" panose="020B0503020204020204" pitchFamily="34" charset="-122"/>
              <a:ea typeface="微软雅黑" panose="020B0503020204020204" pitchFamily="34" charset="-122"/>
            </a:endParaRPr>
          </a:p>
          <a:p>
            <a:pPr lvl="1">
              <a:lnSpc>
                <a:spcPct val="150000"/>
              </a:lnSpc>
            </a:pPr>
            <a:r>
              <a:rPr lang="en-US" altLang="zh-CN" sz="2000" dirty="0">
                <a:solidFill>
                  <a:srgbClr val="002060"/>
                </a:solidFill>
                <a:latin typeface="微软雅黑" panose="020B0503020204020204" pitchFamily="34" charset="-122"/>
                <a:ea typeface="微软雅黑" panose="020B0503020204020204" pitchFamily="34" charset="-122"/>
              </a:rPr>
              <a:t>3</a:t>
            </a:r>
            <a:r>
              <a:rPr lang="zh-CN" altLang="en-US" sz="2000" dirty="0">
                <a:solidFill>
                  <a:srgbClr val="002060"/>
                </a:solidFill>
                <a:latin typeface="微软雅黑" panose="020B0503020204020204" pitchFamily="34" charset="-122"/>
                <a:ea typeface="微软雅黑" panose="020B0503020204020204" pitchFamily="34" charset="-122"/>
              </a:rPr>
              <a:t>、评估级别； </a:t>
            </a:r>
            <a:endParaRPr lang="zh-CN" altLang="en-US" sz="2000" dirty="0">
              <a:solidFill>
                <a:srgbClr val="002060"/>
              </a:solidFill>
              <a:latin typeface="微软雅黑" panose="020B0503020204020204" pitchFamily="34" charset="-122"/>
              <a:ea typeface="微软雅黑" panose="020B0503020204020204" pitchFamily="34" charset="-122"/>
            </a:endParaRPr>
          </a:p>
          <a:p>
            <a:pPr lvl="1">
              <a:lnSpc>
                <a:spcPct val="150000"/>
              </a:lnSpc>
            </a:pPr>
            <a:r>
              <a:rPr lang="en-US" altLang="zh-CN" sz="2000" dirty="0">
                <a:solidFill>
                  <a:srgbClr val="002060"/>
                </a:solidFill>
                <a:latin typeface="微软雅黑" panose="020B0503020204020204" pitchFamily="34" charset="-122"/>
                <a:ea typeface="微软雅黑" panose="020B0503020204020204" pitchFamily="34" charset="-122"/>
              </a:rPr>
              <a:t>4</a:t>
            </a:r>
            <a:r>
              <a:rPr lang="zh-CN" altLang="en-US" sz="2000" dirty="0">
                <a:solidFill>
                  <a:srgbClr val="002060"/>
                </a:solidFill>
                <a:latin typeface="微软雅黑" panose="020B0503020204020204" pitchFamily="34" charset="-122"/>
                <a:ea typeface="微软雅黑" panose="020B0503020204020204" pitchFamily="34" charset="-122"/>
              </a:rPr>
              <a:t>、发证日期及有效期； </a:t>
            </a:r>
            <a:endParaRPr lang="zh-CN" altLang="en-US" sz="2000" dirty="0">
              <a:solidFill>
                <a:srgbClr val="002060"/>
              </a:solidFill>
              <a:latin typeface="微软雅黑" panose="020B0503020204020204" pitchFamily="34" charset="-122"/>
              <a:ea typeface="微软雅黑" panose="020B0503020204020204" pitchFamily="34" charset="-122"/>
            </a:endParaRPr>
          </a:p>
          <a:p>
            <a:pPr lvl="1">
              <a:lnSpc>
                <a:spcPct val="150000"/>
              </a:lnSpc>
            </a:pPr>
            <a:r>
              <a:rPr lang="en-US" altLang="zh-CN" sz="2000" dirty="0">
                <a:solidFill>
                  <a:srgbClr val="002060"/>
                </a:solidFill>
                <a:latin typeface="微软雅黑" panose="020B0503020204020204" pitchFamily="34" charset="-122"/>
                <a:ea typeface="微软雅黑" panose="020B0503020204020204" pitchFamily="34" charset="-122"/>
              </a:rPr>
              <a:t>5</a:t>
            </a:r>
            <a:r>
              <a:rPr lang="zh-CN" altLang="en-US" sz="2000" dirty="0">
                <a:solidFill>
                  <a:srgbClr val="002060"/>
                </a:solidFill>
                <a:latin typeface="微软雅黑" panose="020B0503020204020204" pitchFamily="34" charset="-122"/>
                <a:ea typeface="微软雅黑" panose="020B0503020204020204" pitchFamily="34" charset="-122"/>
              </a:rPr>
              <a:t>、评估机构名称 </a:t>
            </a:r>
            <a:endParaRPr lang="zh-CN" altLang="en-US" sz="2000" dirty="0">
              <a:solidFill>
                <a:srgbClr val="002060"/>
              </a:solidFill>
              <a:latin typeface="微软雅黑" panose="020B0503020204020204" pitchFamily="34" charset="-122"/>
              <a:ea typeface="微软雅黑" panose="020B0503020204020204" pitchFamily="34" charset="-122"/>
            </a:endParaRPr>
          </a:p>
          <a:p>
            <a:pPr lvl="1">
              <a:lnSpc>
                <a:spcPct val="150000"/>
              </a:lnSpc>
            </a:pPr>
            <a:r>
              <a:rPr lang="en-US" altLang="zh-CN" sz="2000" dirty="0">
                <a:solidFill>
                  <a:srgbClr val="002060"/>
                </a:solidFill>
                <a:latin typeface="微软雅黑" panose="020B0503020204020204" pitchFamily="34" charset="-122"/>
                <a:ea typeface="微软雅黑" panose="020B0503020204020204" pitchFamily="34" charset="-122"/>
              </a:rPr>
              <a:t>6</a:t>
            </a:r>
            <a:r>
              <a:rPr lang="zh-CN" altLang="en-US" sz="2000" dirty="0">
                <a:solidFill>
                  <a:srgbClr val="002060"/>
                </a:solidFill>
                <a:latin typeface="微软雅黑" panose="020B0503020204020204" pitchFamily="34" charset="-122"/>
                <a:ea typeface="微软雅黑" panose="020B0503020204020204" pitchFamily="34" charset="-122"/>
              </a:rPr>
              <a:t>、管理机构的名称及其标志； </a:t>
            </a:r>
            <a:endParaRPr lang="zh-CN" altLang="en-US" sz="2000" dirty="0">
              <a:solidFill>
                <a:srgbClr val="002060"/>
              </a:solidFill>
              <a:latin typeface="微软雅黑" panose="020B0503020204020204" pitchFamily="34" charset="-122"/>
              <a:ea typeface="微软雅黑" panose="020B0503020204020204" pitchFamily="34" charset="-122"/>
            </a:endParaRPr>
          </a:p>
          <a:p>
            <a:pPr lvl="1">
              <a:lnSpc>
                <a:spcPct val="150000"/>
              </a:lnSpc>
            </a:pPr>
            <a:r>
              <a:rPr lang="en-US" altLang="zh-CN" sz="2000" dirty="0">
                <a:solidFill>
                  <a:srgbClr val="002060"/>
                </a:solidFill>
                <a:latin typeface="微软雅黑" panose="020B0503020204020204" pitchFamily="34" charset="-122"/>
                <a:ea typeface="微软雅黑" panose="020B0503020204020204" pitchFamily="34" charset="-122"/>
              </a:rPr>
              <a:t>7</a:t>
            </a:r>
            <a:r>
              <a:rPr lang="zh-CN" altLang="en-US" sz="2000" dirty="0">
                <a:solidFill>
                  <a:srgbClr val="002060"/>
                </a:solidFill>
                <a:latin typeface="微软雅黑" panose="020B0503020204020204" pitchFamily="34" charset="-122"/>
                <a:ea typeface="微软雅黑" panose="020B0503020204020204" pitchFamily="34" charset="-122"/>
              </a:rPr>
              <a:t>、管理机构的印章； </a:t>
            </a:r>
            <a:endParaRPr lang="zh-CN" altLang="en-US" sz="2000" dirty="0">
              <a:solidFill>
                <a:srgbClr val="002060"/>
              </a:solidFill>
              <a:latin typeface="微软雅黑" panose="020B0503020204020204" pitchFamily="34" charset="-122"/>
              <a:ea typeface="微软雅黑" panose="020B0503020204020204" pitchFamily="34" charset="-122"/>
            </a:endParaRPr>
          </a:p>
          <a:p>
            <a:pPr lvl="1">
              <a:lnSpc>
                <a:spcPct val="150000"/>
              </a:lnSpc>
            </a:pPr>
            <a:r>
              <a:rPr lang="zh-CN" altLang="en-US" sz="2000" dirty="0">
                <a:solidFill>
                  <a:srgbClr val="002060"/>
                </a:solidFill>
                <a:latin typeface="微软雅黑" panose="020B0503020204020204" pitchFamily="34" charset="-122"/>
                <a:ea typeface="微软雅黑" panose="020B0503020204020204" pitchFamily="34" charset="-122"/>
              </a:rPr>
              <a:t>8、证书编号</a:t>
            </a:r>
            <a:endParaRPr lang="zh-CN" altLang="en-US" sz="2000" dirty="0">
              <a:solidFill>
                <a:srgbClr val="002060"/>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35" y="172085"/>
            <a:ext cx="1217295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CPMM</a:t>
            </a:r>
            <a:r>
              <a:rPr lang="zh-CN" altLang="en-US" sz="3200" dirty="0">
                <a:solidFill>
                  <a:schemeClr val="bg1"/>
                </a:solidFill>
                <a:latin typeface="微软雅黑" panose="020B0503020204020204" pitchFamily="34" charset="-122"/>
                <a:ea typeface="微软雅黑" panose="020B0503020204020204" pitchFamily="34" charset="-122"/>
                <a:sym typeface="+mn-ea"/>
              </a:rPr>
              <a:t>评估项目</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
        <p:nvSpPr>
          <p:cNvPr id="67" name="矩形 66"/>
          <p:cNvSpPr/>
          <p:nvPr/>
        </p:nvSpPr>
        <p:spPr>
          <a:xfrm>
            <a:off x="4247460" y="4319849"/>
            <a:ext cx="1799194" cy="829945"/>
          </a:xfrm>
          <a:prstGeom prst="rect">
            <a:avLst/>
          </a:prstGeom>
        </p:spPr>
        <p:txBody>
          <a:bodyPr wrap="square">
            <a:spAutoFit/>
          </a:bodyPr>
          <a:lstStyle/>
          <a:p>
            <a:pPr algn="ctr"/>
            <a:r>
              <a:rPr lang="zh-CN" altLang="en-US" sz="1600" dirty="0">
                <a:solidFill>
                  <a:srgbClr val="002060"/>
                </a:solidFill>
                <a:latin typeface="微软雅黑" panose="020B0503020204020204" pitchFamily="34" charset="-122"/>
                <a:ea typeface="微软雅黑" panose="020B0503020204020204" pitchFamily="34" charset="-122"/>
              </a:rPr>
              <a:t>组织专家</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rPr>
              <a:t>文件评审</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sym typeface="+mn-ea"/>
              </a:rPr>
              <a:t>（</a:t>
            </a:r>
            <a:r>
              <a:rPr lang="en-US" altLang="zh-CN" sz="1600" dirty="0">
                <a:solidFill>
                  <a:srgbClr val="002060"/>
                </a:solidFill>
                <a:latin typeface="微软雅黑" panose="020B0503020204020204" pitchFamily="34" charset="-122"/>
                <a:ea typeface="微软雅黑" panose="020B0503020204020204" pitchFamily="34" charset="-122"/>
                <a:sym typeface="+mn-ea"/>
              </a:rPr>
              <a:t>5</a:t>
            </a:r>
            <a:r>
              <a:rPr lang="zh-CN" altLang="en-US" sz="1600" dirty="0">
                <a:solidFill>
                  <a:srgbClr val="002060"/>
                </a:solidFill>
                <a:latin typeface="微软雅黑" panose="020B0503020204020204" pitchFamily="34" charset="-122"/>
                <a:ea typeface="微软雅黑" panose="020B0503020204020204" pitchFamily="34" charset="-122"/>
                <a:sym typeface="+mn-ea"/>
              </a:rPr>
              <a:t>个工作日）</a:t>
            </a:r>
            <a:endParaRPr lang="zh-CN" altLang="en-US" sz="1600" dirty="0">
              <a:solidFill>
                <a:srgbClr val="002060"/>
              </a:solidFill>
              <a:latin typeface="微软雅黑" panose="020B0503020204020204" pitchFamily="34" charset="-122"/>
              <a:ea typeface="微软雅黑" panose="020B0503020204020204" pitchFamily="34" charset="-122"/>
            </a:endParaRPr>
          </a:p>
        </p:txBody>
      </p:sp>
      <p:grpSp>
        <p:nvGrpSpPr>
          <p:cNvPr id="41" name="组合 40"/>
          <p:cNvGrpSpPr/>
          <p:nvPr/>
        </p:nvGrpSpPr>
        <p:grpSpPr>
          <a:xfrm>
            <a:off x="116702" y="3844199"/>
            <a:ext cx="11906976" cy="252413"/>
            <a:chOff x="444098" y="3438525"/>
            <a:chExt cx="11110913" cy="252413"/>
          </a:xfrm>
        </p:grpSpPr>
        <p:sp>
          <p:nvSpPr>
            <p:cNvPr id="46" name="Freeform 7"/>
            <p:cNvSpPr/>
            <p:nvPr/>
          </p:nvSpPr>
          <p:spPr bwMode="auto">
            <a:xfrm>
              <a:off x="444098" y="3535363"/>
              <a:ext cx="10968038" cy="58738"/>
            </a:xfrm>
            <a:custGeom>
              <a:avLst/>
              <a:gdLst>
                <a:gd name="T0" fmla="*/ 80 w 30160"/>
                <a:gd name="T1" fmla="*/ 160 h 160"/>
                <a:gd name="T2" fmla="*/ 0 w 30160"/>
                <a:gd name="T3" fmla="*/ 80 h 160"/>
                <a:gd name="T4" fmla="*/ 80 w 30160"/>
                <a:gd name="T5" fmla="*/ 0 h 160"/>
                <a:gd name="T6" fmla="*/ 30080 w 30160"/>
                <a:gd name="T7" fmla="*/ 0 h 160"/>
                <a:gd name="T8" fmla="*/ 30160 w 30160"/>
                <a:gd name="T9" fmla="*/ 80 h 160"/>
                <a:gd name="T10" fmla="*/ 30080 w 30160"/>
                <a:gd name="T11" fmla="*/ 160 h 160"/>
                <a:gd name="T12" fmla="*/ 80 w 30160"/>
                <a:gd name="T13" fmla="*/ 160 h 160"/>
              </a:gdLst>
              <a:ahLst/>
              <a:cxnLst>
                <a:cxn ang="0">
                  <a:pos x="T0" y="T1"/>
                </a:cxn>
                <a:cxn ang="0">
                  <a:pos x="T2" y="T3"/>
                </a:cxn>
                <a:cxn ang="0">
                  <a:pos x="T4" y="T5"/>
                </a:cxn>
                <a:cxn ang="0">
                  <a:pos x="T6" y="T7"/>
                </a:cxn>
                <a:cxn ang="0">
                  <a:pos x="T8" y="T9"/>
                </a:cxn>
                <a:cxn ang="0">
                  <a:pos x="T10" y="T11"/>
                </a:cxn>
                <a:cxn ang="0">
                  <a:pos x="T12" y="T13"/>
                </a:cxn>
              </a:cxnLst>
              <a:rect l="0" t="0" r="r" b="b"/>
              <a:pathLst>
                <a:path w="30160" h="160">
                  <a:moveTo>
                    <a:pt x="80" y="160"/>
                  </a:moveTo>
                  <a:cubicBezTo>
                    <a:pt x="36" y="160"/>
                    <a:pt x="0" y="124"/>
                    <a:pt x="0" y="80"/>
                  </a:cubicBezTo>
                  <a:cubicBezTo>
                    <a:pt x="0" y="36"/>
                    <a:pt x="36" y="0"/>
                    <a:pt x="80" y="0"/>
                  </a:cubicBezTo>
                  <a:lnTo>
                    <a:pt x="30080" y="0"/>
                  </a:lnTo>
                  <a:cubicBezTo>
                    <a:pt x="30124" y="0"/>
                    <a:pt x="30160" y="36"/>
                    <a:pt x="30160" y="80"/>
                  </a:cubicBezTo>
                  <a:cubicBezTo>
                    <a:pt x="30160" y="124"/>
                    <a:pt x="30124" y="160"/>
                    <a:pt x="30080" y="160"/>
                  </a:cubicBezTo>
                  <a:lnTo>
                    <a:pt x="80" y="160"/>
                  </a:lnTo>
                  <a:close/>
                </a:path>
              </a:pathLst>
            </a:custGeom>
            <a:solidFill>
              <a:srgbClr val="929292"/>
            </a:solidFill>
            <a:ln w="19050">
              <a:no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7" name="Freeform 8"/>
            <p:cNvSpPr/>
            <p:nvPr/>
          </p:nvSpPr>
          <p:spPr bwMode="auto">
            <a:xfrm>
              <a:off x="11270848" y="3438525"/>
              <a:ext cx="284163" cy="252413"/>
            </a:xfrm>
            <a:custGeom>
              <a:avLst/>
              <a:gdLst>
                <a:gd name="T0" fmla="*/ 784 w 784"/>
                <a:gd name="T1" fmla="*/ 343 h 686"/>
                <a:gd name="T2" fmla="*/ 0 w 784"/>
                <a:gd name="T3" fmla="*/ 686 h 686"/>
                <a:gd name="T4" fmla="*/ 248 w 784"/>
                <a:gd name="T5" fmla="*/ 343 h 686"/>
                <a:gd name="T6" fmla="*/ 0 w 784"/>
                <a:gd name="T7" fmla="*/ 0 h 686"/>
                <a:gd name="T8" fmla="*/ 784 w 784"/>
                <a:gd name="T9" fmla="*/ 343 h 686"/>
              </a:gdLst>
              <a:ahLst/>
              <a:cxnLst>
                <a:cxn ang="0">
                  <a:pos x="T0" y="T1"/>
                </a:cxn>
                <a:cxn ang="0">
                  <a:pos x="T2" y="T3"/>
                </a:cxn>
                <a:cxn ang="0">
                  <a:pos x="T4" y="T5"/>
                </a:cxn>
                <a:cxn ang="0">
                  <a:pos x="T6" y="T7"/>
                </a:cxn>
                <a:cxn ang="0">
                  <a:pos x="T8" y="T9"/>
                </a:cxn>
              </a:cxnLst>
              <a:rect l="0" t="0" r="r" b="b"/>
              <a:pathLst>
                <a:path w="784" h="686">
                  <a:moveTo>
                    <a:pt x="784" y="343"/>
                  </a:moveTo>
                  <a:lnTo>
                    <a:pt x="0" y="686"/>
                  </a:lnTo>
                  <a:lnTo>
                    <a:pt x="248" y="343"/>
                  </a:lnTo>
                  <a:lnTo>
                    <a:pt x="0" y="0"/>
                  </a:lnTo>
                  <a:lnTo>
                    <a:pt x="784" y="343"/>
                  </a:lnTo>
                  <a:close/>
                </a:path>
              </a:pathLst>
            </a:custGeom>
            <a:solidFill>
              <a:srgbClr val="929292"/>
            </a:solidFill>
            <a:ln w="19050">
              <a:no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48" name="椭圆 47"/>
          <p:cNvSpPr/>
          <p:nvPr/>
        </p:nvSpPr>
        <p:spPr>
          <a:xfrm>
            <a:off x="1630858" y="3791944"/>
            <a:ext cx="298185" cy="298185"/>
          </a:xfrm>
          <a:prstGeom prst="ellipse">
            <a:avLst/>
          </a:prstGeom>
          <a:solidFill>
            <a:srgbClr val="002060"/>
          </a:solidFill>
          <a:ln w="19050">
            <a:gradFill flip="none" rotWithShape="1">
              <a:gsLst>
                <a:gs pos="0">
                  <a:schemeClr val="bg1">
                    <a:lumMod val="75000"/>
                  </a:schemeClr>
                </a:gs>
                <a:gs pos="100000">
                  <a:schemeClr val="bg1"/>
                </a:gs>
              </a:gsLst>
              <a:lin ang="2700000" scaled="1"/>
              <a:tileRect/>
            </a:grad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nvSpPr>
        <p:spPr>
          <a:xfrm>
            <a:off x="2648590" y="3791944"/>
            <a:ext cx="298185" cy="298185"/>
          </a:xfrm>
          <a:prstGeom prst="ellipse">
            <a:avLst/>
          </a:prstGeom>
          <a:solidFill>
            <a:srgbClr val="002060"/>
          </a:solidFill>
          <a:ln w="19050">
            <a:gradFill flip="none" rotWithShape="1">
              <a:gsLst>
                <a:gs pos="0">
                  <a:schemeClr val="bg1">
                    <a:lumMod val="75000"/>
                  </a:schemeClr>
                </a:gs>
                <a:gs pos="100000">
                  <a:schemeClr val="bg1"/>
                </a:gs>
              </a:gsLst>
              <a:lin ang="2700000" scaled="1"/>
              <a:tileRect/>
            </a:grad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nvSpPr>
        <p:spPr>
          <a:xfrm>
            <a:off x="3830101" y="3791944"/>
            <a:ext cx="298185" cy="298185"/>
          </a:xfrm>
          <a:prstGeom prst="ellipse">
            <a:avLst/>
          </a:prstGeom>
          <a:solidFill>
            <a:srgbClr val="002060"/>
          </a:solidFill>
          <a:ln w="19050">
            <a:gradFill flip="none" rotWithShape="1">
              <a:gsLst>
                <a:gs pos="0">
                  <a:schemeClr val="bg1">
                    <a:lumMod val="75000"/>
                  </a:schemeClr>
                </a:gs>
                <a:gs pos="100000">
                  <a:schemeClr val="bg1"/>
                </a:gs>
              </a:gsLst>
              <a:lin ang="2700000" scaled="1"/>
              <a:tileRect/>
            </a:grad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nvSpPr>
        <p:spPr>
          <a:xfrm>
            <a:off x="4997966" y="3791944"/>
            <a:ext cx="298185" cy="298185"/>
          </a:xfrm>
          <a:prstGeom prst="ellipse">
            <a:avLst/>
          </a:prstGeom>
          <a:solidFill>
            <a:srgbClr val="002060"/>
          </a:solidFill>
          <a:ln w="19050">
            <a:gradFill flip="none" rotWithShape="1">
              <a:gsLst>
                <a:gs pos="0">
                  <a:schemeClr val="bg1">
                    <a:lumMod val="75000"/>
                  </a:schemeClr>
                </a:gs>
                <a:gs pos="100000">
                  <a:schemeClr val="bg1"/>
                </a:gs>
              </a:gsLst>
              <a:lin ang="2700000" scaled="1"/>
              <a:tileRect/>
            </a:grad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Freeform 116"/>
          <p:cNvSpPr>
            <a:spLocks noChangeAspect="1"/>
          </p:cNvSpPr>
          <p:nvPr/>
        </p:nvSpPr>
        <p:spPr bwMode="auto">
          <a:xfrm>
            <a:off x="2409430" y="2390169"/>
            <a:ext cx="696594" cy="1291810"/>
          </a:xfrm>
          <a:custGeom>
            <a:avLst/>
            <a:gdLst>
              <a:gd name="T0" fmla="*/ 1504 w 3008"/>
              <a:gd name="T1" fmla="*/ 5619 h 5619"/>
              <a:gd name="T2" fmla="*/ 0 w 3008"/>
              <a:gd name="T3" fmla="*/ 1504 h 5619"/>
              <a:gd name="T4" fmla="*/ 1504 w 3008"/>
              <a:gd name="T5" fmla="*/ 0 h 5619"/>
              <a:gd name="T6" fmla="*/ 3008 w 3008"/>
              <a:gd name="T7" fmla="*/ 1504 h 5619"/>
              <a:gd name="T8" fmla="*/ 1504 w 3008"/>
              <a:gd name="T9" fmla="*/ 5619 h 5619"/>
            </a:gdLst>
            <a:ahLst/>
            <a:cxnLst>
              <a:cxn ang="0">
                <a:pos x="T0" y="T1"/>
              </a:cxn>
              <a:cxn ang="0">
                <a:pos x="T2" y="T3"/>
              </a:cxn>
              <a:cxn ang="0">
                <a:pos x="T4" y="T5"/>
              </a:cxn>
              <a:cxn ang="0">
                <a:pos x="T6" y="T7"/>
              </a:cxn>
              <a:cxn ang="0">
                <a:pos x="T8" y="T9"/>
              </a:cxn>
            </a:cxnLst>
            <a:rect l="0" t="0" r="r" b="b"/>
            <a:pathLst>
              <a:path w="3008" h="5619">
                <a:moveTo>
                  <a:pt x="1504" y="5619"/>
                </a:moveTo>
                <a:cubicBezTo>
                  <a:pt x="1101" y="4550"/>
                  <a:pt x="0" y="2701"/>
                  <a:pt x="0" y="1504"/>
                </a:cubicBezTo>
                <a:cubicBezTo>
                  <a:pt x="0" y="673"/>
                  <a:pt x="674" y="0"/>
                  <a:pt x="1504" y="0"/>
                </a:cubicBezTo>
                <a:cubicBezTo>
                  <a:pt x="2335" y="0"/>
                  <a:pt x="3008" y="673"/>
                  <a:pt x="3008" y="1504"/>
                </a:cubicBezTo>
                <a:cubicBezTo>
                  <a:pt x="3008" y="2702"/>
                  <a:pt x="1907" y="4550"/>
                  <a:pt x="1504" y="5619"/>
                </a:cubicBezTo>
                <a:close/>
              </a:path>
            </a:pathLst>
          </a:custGeom>
          <a:solidFill>
            <a:srgbClr val="1A6095"/>
          </a:solidFill>
          <a:ln w="31750">
            <a:gradFill flip="none" rotWithShape="1">
              <a:gsLst>
                <a:gs pos="0">
                  <a:schemeClr val="bg1"/>
                </a:gs>
                <a:gs pos="100000">
                  <a:schemeClr val="bg1">
                    <a:lumMod val="75000"/>
                  </a:schemeClr>
                </a:gs>
              </a:gsLst>
              <a:lin ang="5400000" scaled="0"/>
              <a:tileRect/>
            </a:gradFill>
          </a:ln>
          <a:effectLst>
            <a:outerShdw blurRad="228600" dist="76200" dir="27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Freeform 116"/>
          <p:cNvSpPr>
            <a:spLocks noChangeAspect="1"/>
          </p:cNvSpPr>
          <p:nvPr/>
        </p:nvSpPr>
        <p:spPr bwMode="auto">
          <a:xfrm flipV="1">
            <a:off x="1391698" y="4170915"/>
            <a:ext cx="717929" cy="1331375"/>
          </a:xfrm>
          <a:custGeom>
            <a:avLst/>
            <a:gdLst>
              <a:gd name="T0" fmla="*/ 1504 w 3008"/>
              <a:gd name="T1" fmla="*/ 5619 h 5619"/>
              <a:gd name="T2" fmla="*/ 0 w 3008"/>
              <a:gd name="T3" fmla="*/ 1504 h 5619"/>
              <a:gd name="T4" fmla="*/ 1504 w 3008"/>
              <a:gd name="T5" fmla="*/ 0 h 5619"/>
              <a:gd name="T6" fmla="*/ 3008 w 3008"/>
              <a:gd name="T7" fmla="*/ 1504 h 5619"/>
              <a:gd name="T8" fmla="*/ 1504 w 3008"/>
              <a:gd name="T9" fmla="*/ 5619 h 5619"/>
            </a:gdLst>
            <a:ahLst/>
            <a:cxnLst>
              <a:cxn ang="0">
                <a:pos x="T0" y="T1"/>
              </a:cxn>
              <a:cxn ang="0">
                <a:pos x="T2" y="T3"/>
              </a:cxn>
              <a:cxn ang="0">
                <a:pos x="T4" y="T5"/>
              </a:cxn>
              <a:cxn ang="0">
                <a:pos x="T6" y="T7"/>
              </a:cxn>
              <a:cxn ang="0">
                <a:pos x="T8" y="T9"/>
              </a:cxn>
            </a:cxnLst>
            <a:rect l="0" t="0" r="r" b="b"/>
            <a:pathLst>
              <a:path w="3008" h="5619">
                <a:moveTo>
                  <a:pt x="1504" y="5619"/>
                </a:moveTo>
                <a:cubicBezTo>
                  <a:pt x="1101" y="4550"/>
                  <a:pt x="0" y="2701"/>
                  <a:pt x="0" y="1504"/>
                </a:cubicBezTo>
                <a:cubicBezTo>
                  <a:pt x="0" y="673"/>
                  <a:pt x="674" y="0"/>
                  <a:pt x="1504" y="0"/>
                </a:cubicBezTo>
                <a:cubicBezTo>
                  <a:pt x="2335" y="0"/>
                  <a:pt x="3008" y="673"/>
                  <a:pt x="3008" y="1504"/>
                </a:cubicBezTo>
                <a:cubicBezTo>
                  <a:pt x="3008" y="2702"/>
                  <a:pt x="1907" y="4550"/>
                  <a:pt x="1504" y="5619"/>
                </a:cubicBezTo>
                <a:close/>
              </a:path>
            </a:pathLst>
          </a:custGeom>
          <a:solidFill>
            <a:srgbClr val="002060"/>
          </a:solidFill>
          <a:ln w="31750">
            <a:gradFill flip="none" rotWithShape="1">
              <a:gsLst>
                <a:gs pos="0">
                  <a:schemeClr val="bg1"/>
                </a:gs>
                <a:gs pos="100000">
                  <a:schemeClr val="bg1">
                    <a:lumMod val="75000"/>
                  </a:schemeClr>
                </a:gs>
              </a:gsLst>
              <a:lin ang="16200000" scaled="0"/>
              <a:tileRect/>
            </a:gradFill>
          </a:ln>
          <a:effectLst>
            <a:outerShdw blurRad="228600" dist="76200" dir="27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Freeform 116"/>
          <p:cNvSpPr>
            <a:spLocks noChangeAspect="1"/>
          </p:cNvSpPr>
          <p:nvPr/>
        </p:nvSpPr>
        <p:spPr bwMode="auto">
          <a:xfrm flipV="1">
            <a:off x="3590941" y="4170915"/>
            <a:ext cx="686256" cy="1272638"/>
          </a:xfrm>
          <a:custGeom>
            <a:avLst/>
            <a:gdLst>
              <a:gd name="T0" fmla="*/ 1504 w 3008"/>
              <a:gd name="T1" fmla="*/ 5619 h 5619"/>
              <a:gd name="T2" fmla="*/ 0 w 3008"/>
              <a:gd name="T3" fmla="*/ 1504 h 5619"/>
              <a:gd name="T4" fmla="*/ 1504 w 3008"/>
              <a:gd name="T5" fmla="*/ 0 h 5619"/>
              <a:gd name="T6" fmla="*/ 3008 w 3008"/>
              <a:gd name="T7" fmla="*/ 1504 h 5619"/>
              <a:gd name="T8" fmla="*/ 1504 w 3008"/>
              <a:gd name="T9" fmla="*/ 5619 h 5619"/>
            </a:gdLst>
            <a:ahLst/>
            <a:cxnLst>
              <a:cxn ang="0">
                <a:pos x="T0" y="T1"/>
              </a:cxn>
              <a:cxn ang="0">
                <a:pos x="T2" y="T3"/>
              </a:cxn>
              <a:cxn ang="0">
                <a:pos x="T4" y="T5"/>
              </a:cxn>
              <a:cxn ang="0">
                <a:pos x="T6" y="T7"/>
              </a:cxn>
              <a:cxn ang="0">
                <a:pos x="T8" y="T9"/>
              </a:cxn>
            </a:cxnLst>
            <a:rect l="0" t="0" r="r" b="b"/>
            <a:pathLst>
              <a:path w="3008" h="5619">
                <a:moveTo>
                  <a:pt x="1504" y="5619"/>
                </a:moveTo>
                <a:cubicBezTo>
                  <a:pt x="1101" y="4550"/>
                  <a:pt x="0" y="2701"/>
                  <a:pt x="0" y="1504"/>
                </a:cubicBezTo>
                <a:cubicBezTo>
                  <a:pt x="0" y="673"/>
                  <a:pt x="674" y="0"/>
                  <a:pt x="1504" y="0"/>
                </a:cubicBezTo>
                <a:cubicBezTo>
                  <a:pt x="2335" y="0"/>
                  <a:pt x="3008" y="673"/>
                  <a:pt x="3008" y="1504"/>
                </a:cubicBezTo>
                <a:cubicBezTo>
                  <a:pt x="3008" y="2702"/>
                  <a:pt x="1907" y="4550"/>
                  <a:pt x="1504" y="5619"/>
                </a:cubicBezTo>
                <a:close/>
              </a:path>
            </a:pathLst>
          </a:custGeom>
          <a:solidFill>
            <a:srgbClr val="002060"/>
          </a:solidFill>
          <a:ln w="31750">
            <a:gradFill flip="none" rotWithShape="1">
              <a:gsLst>
                <a:gs pos="0">
                  <a:schemeClr val="bg1"/>
                </a:gs>
                <a:gs pos="100000">
                  <a:schemeClr val="bg1">
                    <a:lumMod val="75000"/>
                  </a:schemeClr>
                </a:gs>
              </a:gsLst>
              <a:lin ang="16200000" scaled="0"/>
              <a:tileRect/>
            </a:gradFill>
          </a:ln>
          <a:effectLst>
            <a:outerShdw blurRad="228600" dist="76200" dir="27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nvSpPr>
        <p:spPr>
          <a:xfrm>
            <a:off x="1407116" y="4745762"/>
            <a:ext cx="717929" cy="46037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1</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57" name="矩形 56"/>
          <p:cNvSpPr/>
          <p:nvPr/>
        </p:nvSpPr>
        <p:spPr>
          <a:xfrm>
            <a:off x="3607985" y="4792807"/>
            <a:ext cx="717929" cy="46037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3</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58" name="矩形 57"/>
          <p:cNvSpPr/>
          <p:nvPr/>
        </p:nvSpPr>
        <p:spPr>
          <a:xfrm>
            <a:off x="2358808" y="2545433"/>
            <a:ext cx="717929" cy="46037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2</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59" name="矩形 58"/>
          <p:cNvSpPr/>
          <p:nvPr/>
        </p:nvSpPr>
        <p:spPr>
          <a:xfrm>
            <a:off x="4727185" y="2534630"/>
            <a:ext cx="717929" cy="46037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4</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61" name="矩形 60"/>
          <p:cNvSpPr/>
          <p:nvPr/>
        </p:nvSpPr>
        <p:spPr>
          <a:xfrm>
            <a:off x="884472" y="3187360"/>
            <a:ext cx="1799194" cy="583565"/>
          </a:xfrm>
          <a:prstGeom prst="rect">
            <a:avLst/>
          </a:prstGeom>
        </p:spPr>
        <p:txBody>
          <a:bodyPr wrap="square">
            <a:spAutoFit/>
          </a:bodyPr>
          <a:lstStyle/>
          <a:p>
            <a:pPr algn="ctr"/>
            <a:r>
              <a:rPr lang="zh-CN" altLang="en-US" sz="1600" dirty="0">
                <a:solidFill>
                  <a:srgbClr val="002060"/>
                </a:solidFill>
                <a:latin typeface="微软雅黑" panose="020B0503020204020204" pitchFamily="34" charset="-122"/>
                <a:ea typeface="微软雅黑" panose="020B0503020204020204" pitchFamily="34" charset="-122"/>
              </a:rPr>
              <a:t>企业提出</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rPr>
              <a:t>评估申请</a:t>
            </a:r>
            <a:endParaRPr lang="zh-CN" altLang="en-US" sz="1600" dirty="0">
              <a:solidFill>
                <a:srgbClr val="002060"/>
              </a:solidFill>
              <a:latin typeface="微软雅黑" panose="020B0503020204020204" pitchFamily="34" charset="-122"/>
              <a:ea typeface="微软雅黑" panose="020B0503020204020204" pitchFamily="34" charset="-122"/>
            </a:endParaRPr>
          </a:p>
        </p:txBody>
      </p:sp>
      <p:sp>
        <p:nvSpPr>
          <p:cNvPr id="63" name="矩形 62"/>
          <p:cNvSpPr/>
          <p:nvPr/>
        </p:nvSpPr>
        <p:spPr>
          <a:xfrm>
            <a:off x="3079595" y="2990669"/>
            <a:ext cx="1799194" cy="829945"/>
          </a:xfrm>
          <a:prstGeom prst="rect">
            <a:avLst/>
          </a:prstGeom>
        </p:spPr>
        <p:txBody>
          <a:bodyPr wrap="square">
            <a:spAutoFit/>
          </a:bodyPr>
          <a:lstStyle/>
          <a:p>
            <a:pPr algn="ctr"/>
            <a:r>
              <a:rPr lang="zh-CN" altLang="en-US" sz="1600" dirty="0">
                <a:solidFill>
                  <a:srgbClr val="002060"/>
                </a:solidFill>
                <a:latin typeface="微软雅黑" panose="020B0503020204020204" pitchFamily="34" charset="-122"/>
                <a:ea typeface="微软雅黑" panose="020B0503020204020204" pitchFamily="34" charset="-122"/>
              </a:rPr>
              <a:t>企业自评</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rPr>
              <a:t>提交报告和材料</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sym typeface="+mn-ea"/>
              </a:rPr>
              <a:t>（</a:t>
            </a:r>
            <a:r>
              <a:rPr lang="en-US" altLang="zh-CN" sz="1600" dirty="0">
                <a:solidFill>
                  <a:srgbClr val="002060"/>
                </a:solidFill>
                <a:latin typeface="微软雅黑" panose="020B0503020204020204" pitchFamily="34" charset="-122"/>
                <a:ea typeface="微软雅黑" panose="020B0503020204020204" pitchFamily="34" charset="-122"/>
                <a:sym typeface="+mn-ea"/>
              </a:rPr>
              <a:t>8-10</a:t>
            </a:r>
            <a:r>
              <a:rPr lang="zh-CN" altLang="en-US" sz="1600" dirty="0">
                <a:solidFill>
                  <a:srgbClr val="002060"/>
                </a:solidFill>
                <a:latin typeface="微软雅黑" panose="020B0503020204020204" pitchFamily="34" charset="-122"/>
                <a:ea typeface="微软雅黑" panose="020B0503020204020204" pitchFamily="34" charset="-122"/>
                <a:sym typeface="+mn-ea"/>
              </a:rPr>
              <a:t>个工作日）</a:t>
            </a:r>
            <a:endParaRPr lang="zh-CN" altLang="en-US" sz="1600" dirty="0">
              <a:solidFill>
                <a:srgbClr val="002060"/>
              </a:solidFill>
              <a:latin typeface="微软雅黑" panose="020B0503020204020204" pitchFamily="34" charset="-122"/>
              <a:ea typeface="微软雅黑" panose="020B0503020204020204" pitchFamily="34" charset="-122"/>
            </a:endParaRPr>
          </a:p>
        </p:txBody>
      </p:sp>
      <p:sp>
        <p:nvSpPr>
          <p:cNvPr id="65" name="矩形 64"/>
          <p:cNvSpPr/>
          <p:nvPr/>
        </p:nvSpPr>
        <p:spPr>
          <a:xfrm>
            <a:off x="1898085" y="4319849"/>
            <a:ext cx="1799194" cy="829945"/>
          </a:xfrm>
          <a:prstGeom prst="rect">
            <a:avLst/>
          </a:prstGeom>
        </p:spPr>
        <p:txBody>
          <a:bodyPr wrap="square">
            <a:spAutoFit/>
          </a:bodyPr>
          <a:lstStyle/>
          <a:p>
            <a:pPr algn="ctr"/>
            <a:r>
              <a:rPr lang="zh-CN" altLang="en-US" sz="1600" dirty="0">
                <a:solidFill>
                  <a:srgbClr val="002060"/>
                </a:solidFill>
                <a:latin typeface="微软雅黑" panose="020B0503020204020204" pitchFamily="34" charset="-122"/>
                <a:ea typeface="微软雅黑" panose="020B0503020204020204" pitchFamily="34" charset="-122"/>
              </a:rPr>
              <a:t>评估机构</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rPr>
              <a:t>受理申请</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rPr>
              <a:t>（</a:t>
            </a:r>
            <a:r>
              <a:rPr lang="en-US" altLang="zh-CN" sz="1600" dirty="0">
                <a:solidFill>
                  <a:srgbClr val="002060"/>
                </a:solidFill>
                <a:latin typeface="微软雅黑" panose="020B0503020204020204" pitchFamily="34" charset="-122"/>
                <a:ea typeface="微软雅黑" panose="020B0503020204020204" pitchFamily="34" charset="-122"/>
              </a:rPr>
              <a:t>3-5</a:t>
            </a:r>
            <a:r>
              <a:rPr lang="zh-CN" altLang="en-US" sz="1600" dirty="0">
                <a:solidFill>
                  <a:srgbClr val="002060"/>
                </a:solidFill>
                <a:latin typeface="微软雅黑" panose="020B0503020204020204" pitchFamily="34" charset="-122"/>
                <a:ea typeface="微软雅黑" panose="020B0503020204020204" pitchFamily="34" charset="-122"/>
              </a:rPr>
              <a:t>个工作日）</a:t>
            </a:r>
            <a:endParaRPr lang="zh-CN" altLang="en-US" sz="1600" dirty="0">
              <a:solidFill>
                <a:srgbClr val="002060"/>
              </a:solidFill>
              <a:latin typeface="微软雅黑" panose="020B0503020204020204" pitchFamily="34" charset="-122"/>
              <a:ea typeface="微软雅黑" panose="020B0503020204020204" pitchFamily="34" charset="-122"/>
            </a:endParaRPr>
          </a:p>
        </p:txBody>
      </p:sp>
      <p:sp>
        <p:nvSpPr>
          <p:cNvPr id="68" name="椭圆 67"/>
          <p:cNvSpPr/>
          <p:nvPr/>
        </p:nvSpPr>
        <p:spPr>
          <a:xfrm>
            <a:off x="6191500" y="3794216"/>
            <a:ext cx="298185" cy="298185"/>
          </a:xfrm>
          <a:prstGeom prst="ellipse">
            <a:avLst/>
          </a:prstGeom>
          <a:solidFill>
            <a:srgbClr val="002060"/>
          </a:solidFill>
          <a:ln w="19050">
            <a:gradFill flip="none" rotWithShape="1">
              <a:gsLst>
                <a:gs pos="0">
                  <a:schemeClr val="bg1">
                    <a:lumMod val="75000"/>
                  </a:schemeClr>
                </a:gs>
                <a:gs pos="100000">
                  <a:schemeClr val="bg1"/>
                </a:gs>
              </a:gsLst>
              <a:lin ang="2700000" scaled="1"/>
              <a:tileRect/>
            </a:grad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68"/>
          <p:cNvSpPr/>
          <p:nvPr/>
        </p:nvSpPr>
        <p:spPr>
          <a:xfrm>
            <a:off x="7359360" y="3794216"/>
            <a:ext cx="298185" cy="298185"/>
          </a:xfrm>
          <a:prstGeom prst="ellipse">
            <a:avLst/>
          </a:prstGeom>
          <a:solidFill>
            <a:srgbClr val="002060"/>
          </a:solidFill>
          <a:ln w="19050">
            <a:gradFill flip="none" rotWithShape="1">
              <a:gsLst>
                <a:gs pos="0">
                  <a:schemeClr val="bg1">
                    <a:lumMod val="75000"/>
                  </a:schemeClr>
                </a:gs>
                <a:gs pos="100000">
                  <a:schemeClr val="bg1"/>
                </a:gs>
              </a:gsLst>
              <a:lin ang="2700000" scaled="1"/>
              <a:tileRect/>
            </a:grad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69"/>
          <p:cNvSpPr/>
          <p:nvPr/>
        </p:nvSpPr>
        <p:spPr>
          <a:xfrm>
            <a:off x="8650055" y="3794216"/>
            <a:ext cx="298185" cy="298185"/>
          </a:xfrm>
          <a:prstGeom prst="ellipse">
            <a:avLst/>
          </a:prstGeom>
          <a:solidFill>
            <a:srgbClr val="002060"/>
          </a:solidFill>
          <a:ln w="19050">
            <a:gradFill flip="none" rotWithShape="1">
              <a:gsLst>
                <a:gs pos="0">
                  <a:schemeClr val="bg1">
                    <a:lumMod val="75000"/>
                  </a:schemeClr>
                </a:gs>
                <a:gs pos="100000">
                  <a:schemeClr val="bg1"/>
                </a:gs>
              </a:gsLst>
              <a:lin ang="2700000" scaled="1"/>
              <a:tileRect/>
            </a:grad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70"/>
          <p:cNvSpPr/>
          <p:nvPr/>
        </p:nvSpPr>
        <p:spPr>
          <a:xfrm>
            <a:off x="9845216" y="3794216"/>
            <a:ext cx="298185" cy="298185"/>
          </a:xfrm>
          <a:prstGeom prst="ellipse">
            <a:avLst/>
          </a:prstGeom>
          <a:solidFill>
            <a:srgbClr val="002060"/>
          </a:solidFill>
          <a:ln w="19050">
            <a:gradFill flip="none" rotWithShape="1">
              <a:gsLst>
                <a:gs pos="0">
                  <a:schemeClr val="bg1">
                    <a:lumMod val="75000"/>
                  </a:schemeClr>
                </a:gs>
                <a:gs pos="100000">
                  <a:schemeClr val="bg1"/>
                </a:gs>
              </a:gsLst>
              <a:lin ang="2700000" scaled="1"/>
              <a:tileRect/>
            </a:grad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Freeform 116"/>
          <p:cNvSpPr>
            <a:spLocks noChangeAspect="1"/>
          </p:cNvSpPr>
          <p:nvPr/>
        </p:nvSpPr>
        <p:spPr bwMode="auto">
          <a:xfrm flipV="1">
            <a:off x="5952340" y="4120198"/>
            <a:ext cx="717929" cy="1331375"/>
          </a:xfrm>
          <a:custGeom>
            <a:avLst/>
            <a:gdLst>
              <a:gd name="T0" fmla="*/ 1504 w 3008"/>
              <a:gd name="T1" fmla="*/ 5619 h 5619"/>
              <a:gd name="T2" fmla="*/ 0 w 3008"/>
              <a:gd name="T3" fmla="*/ 1504 h 5619"/>
              <a:gd name="T4" fmla="*/ 1504 w 3008"/>
              <a:gd name="T5" fmla="*/ 0 h 5619"/>
              <a:gd name="T6" fmla="*/ 3008 w 3008"/>
              <a:gd name="T7" fmla="*/ 1504 h 5619"/>
              <a:gd name="T8" fmla="*/ 1504 w 3008"/>
              <a:gd name="T9" fmla="*/ 5619 h 5619"/>
            </a:gdLst>
            <a:ahLst/>
            <a:cxnLst>
              <a:cxn ang="0">
                <a:pos x="T0" y="T1"/>
              </a:cxn>
              <a:cxn ang="0">
                <a:pos x="T2" y="T3"/>
              </a:cxn>
              <a:cxn ang="0">
                <a:pos x="T4" y="T5"/>
              </a:cxn>
              <a:cxn ang="0">
                <a:pos x="T6" y="T7"/>
              </a:cxn>
              <a:cxn ang="0">
                <a:pos x="T8" y="T9"/>
              </a:cxn>
            </a:cxnLst>
            <a:rect l="0" t="0" r="r" b="b"/>
            <a:pathLst>
              <a:path w="3008" h="5619">
                <a:moveTo>
                  <a:pt x="1504" y="5619"/>
                </a:moveTo>
                <a:cubicBezTo>
                  <a:pt x="1101" y="4550"/>
                  <a:pt x="0" y="2701"/>
                  <a:pt x="0" y="1504"/>
                </a:cubicBezTo>
                <a:cubicBezTo>
                  <a:pt x="0" y="673"/>
                  <a:pt x="674" y="0"/>
                  <a:pt x="1504" y="0"/>
                </a:cubicBezTo>
                <a:cubicBezTo>
                  <a:pt x="2335" y="0"/>
                  <a:pt x="3008" y="673"/>
                  <a:pt x="3008" y="1504"/>
                </a:cubicBezTo>
                <a:cubicBezTo>
                  <a:pt x="3008" y="2702"/>
                  <a:pt x="1907" y="4550"/>
                  <a:pt x="1504" y="5619"/>
                </a:cubicBezTo>
                <a:close/>
              </a:path>
            </a:pathLst>
          </a:custGeom>
          <a:solidFill>
            <a:srgbClr val="002060"/>
          </a:solidFill>
          <a:ln w="31750">
            <a:gradFill flip="none" rotWithShape="1">
              <a:gsLst>
                <a:gs pos="0">
                  <a:schemeClr val="bg1"/>
                </a:gs>
                <a:gs pos="100000">
                  <a:schemeClr val="bg1">
                    <a:lumMod val="75000"/>
                  </a:schemeClr>
                </a:gs>
              </a:gsLst>
              <a:lin ang="16200000" scaled="0"/>
              <a:tileRect/>
            </a:gradFill>
          </a:ln>
          <a:effectLst>
            <a:outerShdw blurRad="228600" dist="76200" dir="27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Freeform 116"/>
          <p:cNvSpPr>
            <a:spLocks noChangeAspect="1"/>
          </p:cNvSpPr>
          <p:nvPr/>
        </p:nvSpPr>
        <p:spPr bwMode="auto">
          <a:xfrm flipV="1">
            <a:off x="8464455" y="4160948"/>
            <a:ext cx="683815" cy="1268111"/>
          </a:xfrm>
          <a:custGeom>
            <a:avLst/>
            <a:gdLst>
              <a:gd name="T0" fmla="*/ 1504 w 3008"/>
              <a:gd name="T1" fmla="*/ 5619 h 5619"/>
              <a:gd name="T2" fmla="*/ 0 w 3008"/>
              <a:gd name="T3" fmla="*/ 1504 h 5619"/>
              <a:gd name="T4" fmla="*/ 1504 w 3008"/>
              <a:gd name="T5" fmla="*/ 0 h 5619"/>
              <a:gd name="T6" fmla="*/ 3008 w 3008"/>
              <a:gd name="T7" fmla="*/ 1504 h 5619"/>
              <a:gd name="T8" fmla="*/ 1504 w 3008"/>
              <a:gd name="T9" fmla="*/ 5619 h 5619"/>
            </a:gdLst>
            <a:ahLst/>
            <a:cxnLst>
              <a:cxn ang="0">
                <a:pos x="T0" y="T1"/>
              </a:cxn>
              <a:cxn ang="0">
                <a:pos x="T2" y="T3"/>
              </a:cxn>
              <a:cxn ang="0">
                <a:pos x="T4" y="T5"/>
              </a:cxn>
              <a:cxn ang="0">
                <a:pos x="T6" y="T7"/>
              </a:cxn>
              <a:cxn ang="0">
                <a:pos x="T8" y="T9"/>
              </a:cxn>
            </a:cxnLst>
            <a:rect l="0" t="0" r="r" b="b"/>
            <a:pathLst>
              <a:path w="3008" h="5619">
                <a:moveTo>
                  <a:pt x="1504" y="5619"/>
                </a:moveTo>
                <a:cubicBezTo>
                  <a:pt x="1101" y="4550"/>
                  <a:pt x="0" y="2701"/>
                  <a:pt x="0" y="1504"/>
                </a:cubicBezTo>
                <a:cubicBezTo>
                  <a:pt x="0" y="673"/>
                  <a:pt x="674" y="0"/>
                  <a:pt x="1504" y="0"/>
                </a:cubicBezTo>
                <a:cubicBezTo>
                  <a:pt x="2335" y="0"/>
                  <a:pt x="3008" y="673"/>
                  <a:pt x="3008" y="1504"/>
                </a:cubicBezTo>
                <a:cubicBezTo>
                  <a:pt x="3008" y="2702"/>
                  <a:pt x="1907" y="4550"/>
                  <a:pt x="1504" y="5619"/>
                </a:cubicBezTo>
                <a:close/>
              </a:path>
            </a:pathLst>
          </a:custGeom>
          <a:solidFill>
            <a:srgbClr val="002060"/>
          </a:solidFill>
          <a:ln w="31750">
            <a:gradFill flip="none" rotWithShape="1">
              <a:gsLst>
                <a:gs pos="0">
                  <a:schemeClr val="bg1"/>
                </a:gs>
                <a:gs pos="100000">
                  <a:schemeClr val="bg1">
                    <a:lumMod val="75000"/>
                  </a:schemeClr>
                </a:gs>
              </a:gsLst>
              <a:lin ang="16200000" scaled="0"/>
              <a:tileRect/>
            </a:gradFill>
          </a:ln>
          <a:effectLst>
            <a:outerShdw blurRad="228600" dist="76200" dir="27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矩形 75"/>
          <p:cNvSpPr/>
          <p:nvPr/>
        </p:nvSpPr>
        <p:spPr>
          <a:xfrm>
            <a:off x="5967758" y="4770205"/>
            <a:ext cx="717929" cy="46037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5</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77" name="矩形 76"/>
          <p:cNvSpPr/>
          <p:nvPr/>
        </p:nvSpPr>
        <p:spPr>
          <a:xfrm>
            <a:off x="8402581" y="4745761"/>
            <a:ext cx="717929" cy="46037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7</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78" name="矩形 77"/>
          <p:cNvSpPr/>
          <p:nvPr/>
        </p:nvSpPr>
        <p:spPr>
          <a:xfrm>
            <a:off x="7148775" y="2474097"/>
            <a:ext cx="717929" cy="46037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6</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79" name="矩形 78"/>
          <p:cNvSpPr/>
          <p:nvPr/>
        </p:nvSpPr>
        <p:spPr>
          <a:xfrm>
            <a:off x="9635343" y="2474097"/>
            <a:ext cx="717929" cy="398780"/>
          </a:xfrm>
          <a:prstGeom prst="rect">
            <a:avLst/>
          </a:prstGeom>
        </p:spPr>
        <p:txBody>
          <a:bodyPr wrap="square">
            <a:spAutoFit/>
          </a:bodyPr>
          <a:lstStyle/>
          <a:p>
            <a:pPr algn="ctr"/>
            <a:r>
              <a:rPr lang="en-US" sz="2000" spc="-150" dirty="0">
                <a:solidFill>
                  <a:schemeClr val="bg1"/>
                </a:solidFill>
                <a:latin typeface="方正兰亭中黑_GBK" panose="02000000000000000000" pitchFamily="2" charset="-122"/>
                <a:ea typeface="方正兰亭中黑_GBK" panose="02000000000000000000" pitchFamily="2" charset="-122"/>
              </a:rPr>
              <a:t>8</a:t>
            </a:r>
            <a:endParaRPr lang="en-US" sz="20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81" name="矩形 80"/>
          <p:cNvSpPr/>
          <p:nvPr/>
        </p:nvSpPr>
        <p:spPr>
          <a:xfrm>
            <a:off x="5445114" y="2990669"/>
            <a:ext cx="1799194" cy="1076325"/>
          </a:xfrm>
          <a:prstGeom prst="rect">
            <a:avLst/>
          </a:prstGeom>
        </p:spPr>
        <p:txBody>
          <a:bodyPr wrap="square">
            <a:spAutoFit/>
          </a:bodyPr>
          <a:lstStyle/>
          <a:p>
            <a:pPr algn="ctr"/>
            <a:r>
              <a:rPr lang="zh-CN" altLang="en-US" sz="1600" dirty="0">
                <a:solidFill>
                  <a:srgbClr val="002060"/>
                </a:solidFill>
                <a:latin typeface="微软雅黑" panose="020B0503020204020204" pitchFamily="34" charset="-122"/>
                <a:ea typeface="微软雅黑" panose="020B0503020204020204" pitchFamily="34" charset="-122"/>
              </a:rPr>
              <a:t>一二级的申请</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rPr>
              <a:t>开展现场评审</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sym typeface="+mn-ea"/>
              </a:rPr>
              <a:t>（</a:t>
            </a:r>
            <a:r>
              <a:rPr lang="en-US" altLang="zh-CN" sz="1600" dirty="0">
                <a:solidFill>
                  <a:srgbClr val="002060"/>
                </a:solidFill>
                <a:latin typeface="微软雅黑" panose="020B0503020204020204" pitchFamily="34" charset="-122"/>
                <a:ea typeface="微软雅黑" panose="020B0503020204020204" pitchFamily="34" charset="-122"/>
                <a:sym typeface="+mn-ea"/>
              </a:rPr>
              <a:t>5-8</a:t>
            </a:r>
            <a:r>
              <a:rPr lang="zh-CN" altLang="en-US" sz="1600" dirty="0">
                <a:solidFill>
                  <a:srgbClr val="002060"/>
                </a:solidFill>
                <a:latin typeface="微软雅黑" panose="020B0503020204020204" pitchFamily="34" charset="-122"/>
                <a:ea typeface="微软雅黑" panose="020B0503020204020204" pitchFamily="34" charset="-122"/>
                <a:sym typeface="+mn-ea"/>
              </a:rPr>
              <a:t>个工作日）</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endParaRPr lang="zh-CN" altLang="en-US" sz="1600" dirty="0">
              <a:solidFill>
                <a:srgbClr val="002060"/>
              </a:solidFill>
              <a:latin typeface="微软雅黑" panose="020B0503020204020204" pitchFamily="34" charset="-122"/>
              <a:ea typeface="微软雅黑" panose="020B0503020204020204" pitchFamily="34" charset="-122"/>
            </a:endParaRPr>
          </a:p>
        </p:txBody>
      </p:sp>
      <p:sp>
        <p:nvSpPr>
          <p:cNvPr id="83" name="矩形 82"/>
          <p:cNvSpPr/>
          <p:nvPr/>
        </p:nvSpPr>
        <p:spPr>
          <a:xfrm>
            <a:off x="7899549" y="3231016"/>
            <a:ext cx="1799194" cy="583565"/>
          </a:xfrm>
          <a:prstGeom prst="rect">
            <a:avLst/>
          </a:prstGeom>
        </p:spPr>
        <p:txBody>
          <a:bodyPr wrap="square">
            <a:spAutoFit/>
          </a:bodyPr>
          <a:lstStyle/>
          <a:p>
            <a:pPr algn="ctr"/>
            <a:r>
              <a:rPr lang="zh-CN" altLang="en-US" sz="1600" dirty="0">
                <a:solidFill>
                  <a:srgbClr val="002060"/>
                </a:solidFill>
                <a:latin typeface="微软雅黑" panose="020B0503020204020204" pitchFamily="34" charset="-122"/>
                <a:ea typeface="微软雅黑" panose="020B0503020204020204" pitchFamily="34" charset="-122"/>
              </a:rPr>
              <a:t>公示评估结果</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sym typeface="+mn-ea"/>
              </a:rPr>
              <a:t>（</a:t>
            </a:r>
            <a:r>
              <a:rPr lang="en-US" altLang="zh-CN" sz="1600" dirty="0">
                <a:solidFill>
                  <a:srgbClr val="002060"/>
                </a:solidFill>
                <a:latin typeface="微软雅黑" panose="020B0503020204020204" pitchFamily="34" charset="-122"/>
                <a:ea typeface="微软雅黑" panose="020B0503020204020204" pitchFamily="34" charset="-122"/>
                <a:sym typeface="+mn-ea"/>
              </a:rPr>
              <a:t>10</a:t>
            </a:r>
            <a:r>
              <a:rPr lang="zh-CN" altLang="en-US" sz="1600" dirty="0">
                <a:solidFill>
                  <a:srgbClr val="002060"/>
                </a:solidFill>
                <a:latin typeface="微软雅黑" panose="020B0503020204020204" pitchFamily="34" charset="-122"/>
                <a:ea typeface="微软雅黑" panose="020B0503020204020204" pitchFamily="34" charset="-122"/>
                <a:sym typeface="+mn-ea"/>
              </a:rPr>
              <a:t>个工作日）</a:t>
            </a:r>
            <a:endParaRPr lang="zh-CN" altLang="en-US" sz="1600" dirty="0">
              <a:solidFill>
                <a:srgbClr val="002060"/>
              </a:solidFill>
              <a:latin typeface="微软雅黑" panose="020B0503020204020204" pitchFamily="34" charset="-122"/>
              <a:ea typeface="微软雅黑" panose="020B0503020204020204" pitchFamily="34" charset="-122"/>
            </a:endParaRPr>
          </a:p>
        </p:txBody>
      </p:sp>
      <p:sp>
        <p:nvSpPr>
          <p:cNvPr id="85" name="矩形 84"/>
          <p:cNvSpPr/>
          <p:nvPr/>
        </p:nvSpPr>
        <p:spPr>
          <a:xfrm>
            <a:off x="6608855" y="4322121"/>
            <a:ext cx="1799194" cy="829945"/>
          </a:xfrm>
          <a:prstGeom prst="rect">
            <a:avLst/>
          </a:prstGeom>
        </p:spPr>
        <p:txBody>
          <a:bodyPr wrap="square">
            <a:spAutoFit/>
          </a:bodyPr>
          <a:lstStyle/>
          <a:p>
            <a:pPr algn="ctr"/>
            <a:r>
              <a:rPr lang="zh-CN" altLang="en-US" sz="1600" dirty="0">
                <a:solidFill>
                  <a:srgbClr val="002060"/>
                </a:solidFill>
                <a:latin typeface="微软雅黑" panose="020B0503020204020204" pitchFamily="34" charset="-122"/>
                <a:ea typeface="微软雅黑" panose="020B0503020204020204" pitchFamily="34" charset="-122"/>
              </a:rPr>
              <a:t>反馈评估结果</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rPr>
              <a:t>发送评估报告</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sym typeface="+mn-ea"/>
              </a:rPr>
              <a:t>（</a:t>
            </a:r>
            <a:r>
              <a:rPr lang="en-US" altLang="zh-CN" sz="1600" dirty="0">
                <a:solidFill>
                  <a:srgbClr val="002060"/>
                </a:solidFill>
                <a:latin typeface="微软雅黑" panose="020B0503020204020204" pitchFamily="34" charset="-122"/>
                <a:ea typeface="微软雅黑" panose="020B0503020204020204" pitchFamily="34" charset="-122"/>
                <a:sym typeface="+mn-ea"/>
              </a:rPr>
              <a:t>2-3</a:t>
            </a:r>
            <a:r>
              <a:rPr lang="zh-CN" altLang="en-US" sz="1600" dirty="0">
                <a:solidFill>
                  <a:srgbClr val="002060"/>
                </a:solidFill>
                <a:latin typeface="微软雅黑" panose="020B0503020204020204" pitchFamily="34" charset="-122"/>
                <a:ea typeface="微软雅黑" panose="020B0503020204020204" pitchFamily="34" charset="-122"/>
                <a:sym typeface="+mn-ea"/>
              </a:rPr>
              <a:t>个工作日）</a:t>
            </a:r>
            <a:endParaRPr lang="zh-CN" altLang="en-US" sz="1600" dirty="0">
              <a:solidFill>
                <a:srgbClr val="002060"/>
              </a:solidFill>
              <a:latin typeface="微软雅黑" panose="020B0503020204020204" pitchFamily="34" charset="-122"/>
              <a:ea typeface="微软雅黑" panose="020B0503020204020204" pitchFamily="34" charset="-122"/>
            </a:endParaRPr>
          </a:p>
        </p:txBody>
      </p:sp>
      <p:sp>
        <p:nvSpPr>
          <p:cNvPr id="87" name="矩形 86"/>
          <p:cNvSpPr/>
          <p:nvPr/>
        </p:nvSpPr>
        <p:spPr>
          <a:xfrm>
            <a:off x="9094710" y="4322121"/>
            <a:ext cx="1799194" cy="583565"/>
          </a:xfrm>
          <a:prstGeom prst="rect">
            <a:avLst/>
          </a:prstGeom>
        </p:spPr>
        <p:txBody>
          <a:bodyPr wrap="square">
            <a:spAutoFit/>
          </a:bodyPr>
          <a:lstStyle/>
          <a:p>
            <a:pPr algn="ctr"/>
            <a:r>
              <a:rPr lang="zh-CN" altLang="en-US" sz="1600" dirty="0">
                <a:solidFill>
                  <a:srgbClr val="002060"/>
                </a:solidFill>
                <a:latin typeface="微软雅黑" panose="020B0503020204020204" pitchFamily="34" charset="-122"/>
                <a:ea typeface="微软雅黑" panose="020B0503020204020204" pitchFamily="34" charset="-122"/>
              </a:rPr>
              <a:t>制作证书并邮寄</a:t>
            </a:r>
            <a:endParaRPr lang="zh-CN" altLang="en-US" sz="1600" dirty="0">
              <a:solidFill>
                <a:srgbClr val="002060"/>
              </a:solidFill>
              <a:latin typeface="微软雅黑" panose="020B0503020204020204" pitchFamily="34" charset="-122"/>
              <a:ea typeface="微软雅黑" panose="020B0503020204020204" pitchFamily="34" charset="-122"/>
            </a:endParaRPr>
          </a:p>
          <a:p>
            <a:pPr algn="ctr"/>
            <a:r>
              <a:rPr lang="zh-CN" altLang="en-US" sz="1600" dirty="0">
                <a:solidFill>
                  <a:srgbClr val="002060"/>
                </a:solidFill>
                <a:latin typeface="微软雅黑" panose="020B0503020204020204" pitchFamily="34" charset="-122"/>
                <a:ea typeface="微软雅黑" panose="020B0503020204020204" pitchFamily="34" charset="-122"/>
                <a:sym typeface="+mn-ea"/>
              </a:rPr>
              <a:t>（</a:t>
            </a:r>
            <a:r>
              <a:rPr lang="en-US" altLang="zh-CN" sz="1600" dirty="0">
                <a:solidFill>
                  <a:srgbClr val="002060"/>
                </a:solidFill>
                <a:latin typeface="微软雅黑" panose="020B0503020204020204" pitchFamily="34" charset="-122"/>
                <a:ea typeface="微软雅黑" panose="020B0503020204020204" pitchFamily="34" charset="-122"/>
                <a:sym typeface="+mn-ea"/>
              </a:rPr>
              <a:t>3-5</a:t>
            </a:r>
            <a:r>
              <a:rPr lang="zh-CN" altLang="en-US" sz="1600" dirty="0">
                <a:solidFill>
                  <a:srgbClr val="002060"/>
                </a:solidFill>
                <a:latin typeface="微软雅黑" panose="020B0503020204020204" pitchFamily="34" charset="-122"/>
                <a:ea typeface="微软雅黑" panose="020B0503020204020204" pitchFamily="34" charset="-122"/>
                <a:sym typeface="+mn-ea"/>
              </a:rPr>
              <a:t>个工作日）</a:t>
            </a:r>
            <a:endParaRPr lang="zh-CN" altLang="en-US" sz="1600" dirty="0">
              <a:solidFill>
                <a:srgbClr val="002060"/>
              </a:solidFill>
              <a:latin typeface="微软雅黑" panose="020B0503020204020204" pitchFamily="34" charset="-122"/>
              <a:ea typeface="微软雅黑" panose="020B0503020204020204" pitchFamily="34" charset="-122"/>
            </a:endParaRPr>
          </a:p>
        </p:txBody>
      </p:sp>
      <p:sp>
        <p:nvSpPr>
          <p:cNvPr id="88" name="椭圆 87"/>
          <p:cNvSpPr/>
          <p:nvPr/>
        </p:nvSpPr>
        <p:spPr>
          <a:xfrm>
            <a:off x="10986096" y="3796488"/>
            <a:ext cx="298185" cy="298185"/>
          </a:xfrm>
          <a:prstGeom prst="ellipse">
            <a:avLst/>
          </a:prstGeom>
          <a:solidFill>
            <a:srgbClr val="002060"/>
          </a:solidFill>
          <a:ln w="19050">
            <a:gradFill flip="none" rotWithShape="1">
              <a:gsLst>
                <a:gs pos="0">
                  <a:schemeClr val="bg1">
                    <a:lumMod val="75000"/>
                  </a:schemeClr>
                </a:gs>
                <a:gs pos="100000">
                  <a:schemeClr val="bg1"/>
                </a:gs>
              </a:gsLst>
              <a:lin ang="2700000" scaled="1"/>
              <a:tileRect/>
            </a:gradFill>
          </a:ln>
          <a:effectLst>
            <a:innerShdw blurRad="635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Freeform 116"/>
          <p:cNvSpPr>
            <a:spLocks noChangeAspect="1"/>
          </p:cNvSpPr>
          <p:nvPr/>
        </p:nvSpPr>
        <p:spPr bwMode="auto">
          <a:xfrm flipV="1">
            <a:off x="10823124" y="4168993"/>
            <a:ext cx="683815" cy="1268111"/>
          </a:xfrm>
          <a:custGeom>
            <a:avLst/>
            <a:gdLst>
              <a:gd name="T0" fmla="*/ 1504 w 3008"/>
              <a:gd name="T1" fmla="*/ 5619 h 5619"/>
              <a:gd name="T2" fmla="*/ 0 w 3008"/>
              <a:gd name="T3" fmla="*/ 1504 h 5619"/>
              <a:gd name="T4" fmla="*/ 1504 w 3008"/>
              <a:gd name="T5" fmla="*/ 0 h 5619"/>
              <a:gd name="T6" fmla="*/ 3008 w 3008"/>
              <a:gd name="T7" fmla="*/ 1504 h 5619"/>
              <a:gd name="T8" fmla="*/ 1504 w 3008"/>
              <a:gd name="T9" fmla="*/ 5619 h 5619"/>
            </a:gdLst>
            <a:ahLst/>
            <a:cxnLst>
              <a:cxn ang="0">
                <a:pos x="T0" y="T1"/>
              </a:cxn>
              <a:cxn ang="0">
                <a:pos x="T2" y="T3"/>
              </a:cxn>
              <a:cxn ang="0">
                <a:pos x="T4" y="T5"/>
              </a:cxn>
              <a:cxn ang="0">
                <a:pos x="T6" y="T7"/>
              </a:cxn>
              <a:cxn ang="0">
                <a:pos x="T8" y="T9"/>
              </a:cxn>
            </a:cxnLst>
            <a:rect l="0" t="0" r="r" b="b"/>
            <a:pathLst>
              <a:path w="3008" h="5619">
                <a:moveTo>
                  <a:pt x="1504" y="5619"/>
                </a:moveTo>
                <a:cubicBezTo>
                  <a:pt x="1101" y="4550"/>
                  <a:pt x="0" y="2701"/>
                  <a:pt x="0" y="1504"/>
                </a:cubicBezTo>
                <a:cubicBezTo>
                  <a:pt x="0" y="673"/>
                  <a:pt x="674" y="0"/>
                  <a:pt x="1504" y="0"/>
                </a:cubicBezTo>
                <a:cubicBezTo>
                  <a:pt x="2335" y="0"/>
                  <a:pt x="3008" y="673"/>
                  <a:pt x="3008" y="1504"/>
                </a:cubicBezTo>
                <a:cubicBezTo>
                  <a:pt x="3008" y="2702"/>
                  <a:pt x="1907" y="4550"/>
                  <a:pt x="1504" y="5619"/>
                </a:cubicBezTo>
                <a:close/>
              </a:path>
            </a:pathLst>
          </a:custGeom>
          <a:solidFill>
            <a:srgbClr val="002060"/>
          </a:solidFill>
          <a:ln w="31750">
            <a:gradFill flip="none" rotWithShape="1">
              <a:gsLst>
                <a:gs pos="0">
                  <a:schemeClr val="bg1"/>
                </a:gs>
                <a:gs pos="100000">
                  <a:schemeClr val="bg1">
                    <a:lumMod val="75000"/>
                  </a:schemeClr>
                </a:gs>
              </a:gsLst>
              <a:lin ang="16200000" scaled="0"/>
              <a:tileRect/>
            </a:gradFill>
          </a:ln>
          <a:effectLst>
            <a:outerShdw blurRad="228600" dist="76200" dir="27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矩形 89"/>
          <p:cNvSpPr/>
          <p:nvPr/>
        </p:nvSpPr>
        <p:spPr>
          <a:xfrm>
            <a:off x="10747380" y="4807356"/>
            <a:ext cx="717929" cy="46166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9</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91" name="矩形 90"/>
          <p:cNvSpPr/>
          <p:nvPr/>
        </p:nvSpPr>
        <p:spPr>
          <a:xfrm>
            <a:off x="10265435" y="2966539"/>
            <a:ext cx="1799194" cy="829945"/>
          </a:xfrm>
          <a:prstGeom prst="rect">
            <a:avLst/>
          </a:prstGeom>
        </p:spPr>
        <p:txBody>
          <a:bodyPr wrap="square">
            <a:spAutoFit/>
          </a:bodyPr>
          <a:lstStyle/>
          <a:p>
            <a:pPr algn="ctr"/>
            <a:r>
              <a:rPr lang="zh-CN" altLang="en-US" sz="2400" dirty="0">
                <a:solidFill>
                  <a:srgbClr val="002060"/>
                </a:solidFill>
                <a:latin typeface="微软雅黑" panose="020B0503020204020204" pitchFamily="34" charset="-122"/>
                <a:ea typeface="微软雅黑" panose="020B0503020204020204" pitchFamily="34" charset="-122"/>
              </a:rPr>
              <a:t>企业取</a:t>
            </a:r>
            <a:endParaRPr lang="zh-CN" altLang="en-US" sz="2400" dirty="0">
              <a:solidFill>
                <a:srgbClr val="002060"/>
              </a:solidFill>
              <a:latin typeface="微软雅黑" panose="020B0503020204020204" pitchFamily="34" charset="-122"/>
              <a:ea typeface="微软雅黑" panose="020B0503020204020204" pitchFamily="34" charset="-122"/>
            </a:endParaRPr>
          </a:p>
          <a:p>
            <a:pPr algn="ctr"/>
            <a:r>
              <a:rPr lang="zh-CN" altLang="en-US" sz="2400" dirty="0">
                <a:solidFill>
                  <a:srgbClr val="002060"/>
                </a:solidFill>
                <a:latin typeface="微软雅黑" panose="020B0503020204020204" pitchFamily="34" charset="-122"/>
                <a:ea typeface="微软雅黑" panose="020B0503020204020204" pitchFamily="34" charset="-122"/>
              </a:rPr>
              <a:t>得证书</a:t>
            </a:r>
            <a:endParaRPr lang="zh-CN" altLang="en-US" sz="2400" dirty="0">
              <a:solidFill>
                <a:srgbClr val="002060"/>
              </a:solidFill>
              <a:latin typeface="微软雅黑" panose="020B0503020204020204" pitchFamily="34" charset="-122"/>
              <a:ea typeface="微软雅黑" panose="020B0503020204020204" pitchFamily="34" charset="-122"/>
            </a:endParaRPr>
          </a:p>
        </p:txBody>
      </p:sp>
      <p:sp>
        <p:nvSpPr>
          <p:cNvPr id="92" name="矩形 47"/>
          <p:cNvSpPr>
            <a:spLocks noChangeArrowheads="1"/>
          </p:cNvSpPr>
          <p:nvPr/>
        </p:nvSpPr>
        <p:spPr bwMode="auto">
          <a:xfrm>
            <a:off x="1510983" y="892175"/>
            <a:ext cx="9170035" cy="975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a:lnSpc>
                <a:spcPct val="120000"/>
              </a:lnSpc>
              <a:spcBef>
                <a:spcPct val="0"/>
              </a:spcBef>
              <a:buNone/>
            </a:pPr>
            <a:r>
              <a:rPr lang="zh-CN" altLang="en-US" sz="2400" dirty="0">
                <a:solidFill>
                  <a:srgbClr val="002060"/>
                </a:solidFill>
                <a:sym typeface="+mn-ea"/>
              </a:rPr>
              <a:t>评估从企业提交申请开始，最后节点是企业取得证书</a:t>
            </a:r>
            <a:endParaRPr lang="zh-CN" altLang="en-US" sz="2400" dirty="0">
              <a:solidFill>
                <a:srgbClr val="002060"/>
              </a:solidFill>
              <a:sym typeface="+mn-ea"/>
            </a:endParaRPr>
          </a:p>
          <a:p>
            <a:pPr algn="ctr">
              <a:lnSpc>
                <a:spcPct val="120000"/>
              </a:lnSpc>
              <a:spcBef>
                <a:spcPct val="0"/>
              </a:spcBef>
              <a:buNone/>
            </a:pPr>
            <a:r>
              <a:rPr lang="zh-CN" altLang="en-US" sz="2400" dirty="0">
                <a:solidFill>
                  <a:srgbClr val="002060"/>
                </a:solidFill>
                <a:sym typeface="+mn-ea"/>
              </a:rPr>
              <a:t>全过程在</a:t>
            </a:r>
            <a:r>
              <a:rPr lang="en-US" altLang="zh-CN" sz="2400" dirty="0">
                <a:solidFill>
                  <a:srgbClr val="002060"/>
                </a:solidFill>
                <a:sym typeface="+mn-ea"/>
              </a:rPr>
              <a:t>4</a:t>
            </a:r>
            <a:r>
              <a:rPr lang="zh-CN" altLang="en-US" sz="2400" dirty="0">
                <a:solidFill>
                  <a:srgbClr val="002060"/>
                </a:solidFill>
                <a:sym typeface="+mn-ea"/>
              </a:rPr>
              <a:t>0个工作日内完成</a:t>
            </a:r>
            <a:endParaRPr lang="zh-CN" altLang="en-US" sz="2400" dirty="0">
              <a:solidFill>
                <a:srgbClr val="002060"/>
              </a:solidFill>
            </a:endParaRPr>
          </a:p>
        </p:txBody>
      </p:sp>
      <p:sp>
        <p:nvSpPr>
          <p:cNvPr id="60" name="Freeform 116"/>
          <p:cNvSpPr>
            <a:spLocks noChangeAspect="1"/>
          </p:cNvSpPr>
          <p:nvPr/>
        </p:nvSpPr>
        <p:spPr bwMode="auto">
          <a:xfrm>
            <a:off x="4816774" y="2468670"/>
            <a:ext cx="696594" cy="1291810"/>
          </a:xfrm>
          <a:custGeom>
            <a:avLst/>
            <a:gdLst>
              <a:gd name="T0" fmla="*/ 1504 w 3008"/>
              <a:gd name="T1" fmla="*/ 5619 h 5619"/>
              <a:gd name="T2" fmla="*/ 0 w 3008"/>
              <a:gd name="T3" fmla="*/ 1504 h 5619"/>
              <a:gd name="T4" fmla="*/ 1504 w 3008"/>
              <a:gd name="T5" fmla="*/ 0 h 5619"/>
              <a:gd name="T6" fmla="*/ 3008 w 3008"/>
              <a:gd name="T7" fmla="*/ 1504 h 5619"/>
              <a:gd name="T8" fmla="*/ 1504 w 3008"/>
              <a:gd name="T9" fmla="*/ 5619 h 5619"/>
            </a:gdLst>
            <a:ahLst/>
            <a:cxnLst>
              <a:cxn ang="0">
                <a:pos x="T0" y="T1"/>
              </a:cxn>
              <a:cxn ang="0">
                <a:pos x="T2" y="T3"/>
              </a:cxn>
              <a:cxn ang="0">
                <a:pos x="T4" y="T5"/>
              </a:cxn>
              <a:cxn ang="0">
                <a:pos x="T6" y="T7"/>
              </a:cxn>
              <a:cxn ang="0">
                <a:pos x="T8" y="T9"/>
              </a:cxn>
            </a:cxnLst>
            <a:rect l="0" t="0" r="r" b="b"/>
            <a:pathLst>
              <a:path w="3008" h="5619">
                <a:moveTo>
                  <a:pt x="1504" y="5619"/>
                </a:moveTo>
                <a:cubicBezTo>
                  <a:pt x="1101" y="4550"/>
                  <a:pt x="0" y="2701"/>
                  <a:pt x="0" y="1504"/>
                </a:cubicBezTo>
                <a:cubicBezTo>
                  <a:pt x="0" y="673"/>
                  <a:pt x="674" y="0"/>
                  <a:pt x="1504" y="0"/>
                </a:cubicBezTo>
                <a:cubicBezTo>
                  <a:pt x="2335" y="0"/>
                  <a:pt x="3008" y="673"/>
                  <a:pt x="3008" y="1504"/>
                </a:cubicBezTo>
                <a:cubicBezTo>
                  <a:pt x="3008" y="2702"/>
                  <a:pt x="1907" y="4550"/>
                  <a:pt x="1504" y="5619"/>
                </a:cubicBezTo>
                <a:close/>
              </a:path>
            </a:pathLst>
          </a:custGeom>
          <a:solidFill>
            <a:srgbClr val="1A6095"/>
          </a:solidFill>
          <a:ln w="31750">
            <a:gradFill flip="none" rotWithShape="1">
              <a:gsLst>
                <a:gs pos="0">
                  <a:schemeClr val="bg1"/>
                </a:gs>
                <a:gs pos="100000">
                  <a:schemeClr val="bg1">
                    <a:lumMod val="75000"/>
                  </a:schemeClr>
                </a:gs>
              </a:gsLst>
              <a:lin ang="5400000" scaled="0"/>
              <a:tileRect/>
            </a:gradFill>
          </a:ln>
          <a:effectLst>
            <a:outerShdw blurRad="228600" dist="76200" dir="27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62" name="矩形 61"/>
          <p:cNvSpPr/>
          <p:nvPr/>
        </p:nvSpPr>
        <p:spPr>
          <a:xfrm>
            <a:off x="4806231" y="2594841"/>
            <a:ext cx="717929" cy="46037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4</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66" name="Freeform 116"/>
          <p:cNvSpPr>
            <a:spLocks noChangeAspect="1"/>
          </p:cNvSpPr>
          <p:nvPr/>
        </p:nvSpPr>
        <p:spPr bwMode="auto">
          <a:xfrm>
            <a:off x="7166490" y="2488054"/>
            <a:ext cx="696594" cy="1291810"/>
          </a:xfrm>
          <a:custGeom>
            <a:avLst/>
            <a:gdLst>
              <a:gd name="T0" fmla="*/ 1504 w 3008"/>
              <a:gd name="T1" fmla="*/ 5619 h 5619"/>
              <a:gd name="T2" fmla="*/ 0 w 3008"/>
              <a:gd name="T3" fmla="*/ 1504 h 5619"/>
              <a:gd name="T4" fmla="*/ 1504 w 3008"/>
              <a:gd name="T5" fmla="*/ 0 h 5619"/>
              <a:gd name="T6" fmla="*/ 3008 w 3008"/>
              <a:gd name="T7" fmla="*/ 1504 h 5619"/>
              <a:gd name="T8" fmla="*/ 1504 w 3008"/>
              <a:gd name="T9" fmla="*/ 5619 h 5619"/>
            </a:gdLst>
            <a:ahLst/>
            <a:cxnLst>
              <a:cxn ang="0">
                <a:pos x="T0" y="T1"/>
              </a:cxn>
              <a:cxn ang="0">
                <a:pos x="T2" y="T3"/>
              </a:cxn>
              <a:cxn ang="0">
                <a:pos x="T4" y="T5"/>
              </a:cxn>
              <a:cxn ang="0">
                <a:pos x="T6" y="T7"/>
              </a:cxn>
              <a:cxn ang="0">
                <a:pos x="T8" y="T9"/>
              </a:cxn>
            </a:cxnLst>
            <a:rect l="0" t="0" r="r" b="b"/>
            <a:pathLst>
              <a:path w="3008" h="5619">
                <a:moveTo>
                  <a:pt x="1504" y="5619"/>
                </a:moveTo>
                <a:cubicBezTo>
                  <a:pt x="1101" y="4550"/>
                  <a:pt x="0" y="2701"/>
                  <a:pt x="0" y="1504"/>
                </a:cubicBezTo>
                <a:cubicBezTo>
                  <a:pt x="0" y="673"/>
                  <a:pt x="674" y="0"/>
                  <a:pt x="1504" y="0"/>
                </a:cubicBezTo>
                <a:cubicBezTo>
                  <a:pt x="2335" y="0"/>
                  <a:pt x="3008" y="673"/>
                  <a:pt x="3008" y="1504"/>
                </a:cubicBezTo>
                <a:cubicBezTo>
                  <a:pt x="3008" y="2702"/>
                  <a:pt x="1907" y="4550"/>
                  <a:pt x="1504" y="5619"/>
                </a:cubicBezTo>
                <a:close/>
              </a:path>
            </a:pathLst>
          </a:custGeom>
          <a:solidFill>
            <a:srgbClr val="1A6095"/>
          </a:solidFill>
          <a:ln w="31750">
            <a:gradFill flip="none" rotWithShape="1">
              <a:gsLst>
                <a:gs pos="0">
                  <a:schemeClr val="bg1"/>
                </a:gs>
                <a:gs pos="100000">
                  <a:schemeClr val="bg1">
                    <a:lumMod val="75000"/>
                  </a:schemeClr>
                </a:gs>
              </a:gsLst>
              <a:lin ang="5400000" scaled="0"/>
              <a:tileRect/>
            </a:gradFill>
          </a:ln>
          <a:effectLst>
            <a:outerShdw blurRad="228600" dist="76200" dir="27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80" name="Freeform 116"/>
          <p:cNvSpPr>
            <a:spLocks noChangeAspect="1"/>
          </p:cNvSpPr>
          <p:nvPr/>
        </p:nvSpPr>
        <p:spPr bwMode="auto">
          <a:xfrm>
            <a:off x="9629060" y="2468670"/>
            <a:ext cx="696594" cy="1291810"/>
          </a:xfrm>
          <a:custGeom>
            <a:avLst/>
            <a:gdLst>
              <a:gd name="T0" fmla="*/ 1504 w 3008"/>
              <a:gd name="T1" fmla="*/ 5619 h 5619"/>
              <a:gd name="T2" fmla="*/ 0 w 3008"/>
              <a:gd name="T3" fmla="*/ 1504 h 5619"/>
              <a:gd name="T4" fmla="*/ 1504 w 3008"/>
              <a:gd name="T5" fmla="*/ 0 h 5619"/>
              <a:gd name="T6" fmla="*/ 3008 w 3008"/>
              <a:gd name="T7" fmla="*/ 1504 h 5619"/>
              <a:gd name="T8" fmla="*/ 1504 w 3008"/>
              <a:gd name="T9" fmla="*/ 5619 h 5619"/>
            </a:gdLst>
            <a:ahLst/>
            <a:cxnLst>
              <a:cxn ang="0">
                <a:pos x="T0" y="T1"/>
              </a:cxn>
              <a:cxn ang="0">
                <a:pos x="T2" y="T3"/>
              </a:cxn>
              <a:cxn ang="0">
                <a:pos x="T4" y="T5"/>
              </a:cxn>
              <a:cxn ang="0">
                <a:pos x="T6" y="T7"/>
              </a:cxn>
              <a:cxn ang="0">
                <a:pos x="T8" y="T9"/>
              </a:cxn>
            </a:cxnLst>
            <a:rect l="0" t="0" r="r" b="b"/>
            <a:pathLst>
              <a:path w="3008" h="5619">
                <a:moveTo>
                  <a:pt x="1504" y="5619"/>
                </a:moveTo>
                <a:cubicBezTo>
                  <a:pt x="1101" y="4550"/>
                  <a:pt x="0" y="2701"/>
                  <a:pt x="0" y="1504"/>
                </a:cubicBezTo>
                <a:cubicBezTo>
                  <a:pt x="0" y="673"/>
                  <a:pt x="674" y="0"/>
                  <a:pt x="1504" y="0"/>
                </a:cubicBezTo>
                <a:cubicBezTo>
                  <a:pt x="2335" y="0"/>
                  <a:pt x="3008" y="673"/>
                  <a:pt x="3008" y="1504"/>
                </a:cubicBezTo>
                <a:cubicBezTo>
                  <a:pt x="3008" y="2702"/>
                  <a:pt x="1907" y="4550"/>
                  <a:pt x="1504" y="5619"/>
                </a:cubicBezTo>
                <a:close/>
              </a:path>
            </a:pathLst>
          </a:custGeom>
          <a:solidFill>
            <a:srgbClr val="1A6095"/>
          </a:solidFill>
          <a:ln w="31750">
            <a:gradFill flip="none" rotWithShape="1">
              <a:gsLst>
                <a:gs pos="0">
                  <a:schemeClr val="bg1"/>
                </a:gs>
                <a:gs pos="100000">
                  <a:schemeClr val="bg1">
                    <a:lumMod val="75000"/>
                  </a:schemeClr>
                </a:gs>
              </a:gsLst>
              <a:lin ang="5400000" scaled="0"/>
              <a:tileRect/>
            </a:gradFill>
          </a:ln>
          <a:effectLst>
            <a:outerShdw blurRad="228600" dist="76200" dir="27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82" name="矩形 81"/>
          <p:cNvSpPr/>
          <p:nvPr/>
        </p:nvSpPr>
        <p:spPr>
          <a:xfrm>
            <a:off x="7154111" y="2687739"/>
            <a:ext cx="717929" cy="46037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6</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
        <p:nvSpPr>
          <p:cNvPr id="84" name="矩形 83"/>
          <p:cNvSpPr/>
          <p:nvPr/>
        </p:nvSpPr>
        <p:spPr>
          <a:xfrm>
            <a:off x="9584460" y="2648116"/>
            <a:ext cx="717929" cy="460375"/>
          </a:xfrm>
          <a:prstGeom prst="rect">
            <a:avLst/>
          </a:prstGeom>
        </p:spPr>
        <p:txBody>
          <a:bodyPr wrap="square">
            <a:spAutoFit/>
          </a:bodyPr>
          <a:lstStyle/>
          <a:p>
            <a:pPr algn="ctr"/>
            <a:r>
              <a:rPr lang="en-US" altLang="zh-CN" sz="2400" spc="-150" dirty="0">
                <a:solidFill>
                  <a:schemeClr val="bg1"/>
                </a:solidFill>
                <a:latin typeface="方正兰亭中黑_GBK" panose="02000000000000000000" pitchFamily="2" charset="-122"/>
                <a:ea typeface="方正兰亭中黑_GBK" panose="02000000000000000000" pitchFamily="2" charset="-122"/>
              </a:rPr>
              <a:t>8</a:t>
            </a:r>
            <a:endParaRPr lang="zh-CN" altLang="en-US" sz="2400" spc="-150" dirty="0">
              <a:solidFill>
                <a:schemeClr val="bg1"/>
              </a:solidFill>
              <a:latin typeface="方正兰亭中黑_GBK" panose="02000000000000000000" pitchFamily="2" charset="-122"/>
              <a:ea typeface="方正兰亭中黑_GBK" panose="02000000000000000000" pitchFamily="2" charset="-122"/>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0-#ppt_w/2"/>
                                          </p:val>
                                        </p:tav>
                                        <p:tav tm="100000">
                                          <p:val>
                                            <p:strVal val="#ppt_x"/>
                                          </p:val>
                                        </p:tav>
                                      </p:tavLst>
                                    </p:anim>
                                    <p:anim calcmode="lin" valueType="num">
                                      <p:cBhvr additive="base">
                                        <p:cTn id="8" dur="500" fill="hold"/>
                                        <p:tgtEl>
                                          <p:spTgt spid="4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250"/>
                                        <p:tgtEl>
                                          <p:spTgt spid="48"/>
                                        </p:tgtEl>
                                      </p:cBhvr>
                                    </p:animEffect>
                                  </p:childTnLst>
                                </p:cTn>
                              </p:par>
                            </p:childTnLst>
                          </p:cTn>
                        </p:par>
                        <p:par>
                          <p:cTn id="13" fill="hold">
                            <p:stCondLst>
                              <p:cond delay="1000"/>
                            </p:stCondLst>
                            <p:childTnLst>
                              <p:par>
                                <p:cTn id="14" presetID="47" presetClass="entr" presetSubtype="0" fill="hold" grpId="0" nodeType="after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250"/>
                                        <p:tgtEl>
                                          <p:spTgt spid="54"/>
                                        </p:tgtEl>
                                      </p:cBhvr>
                                    </p:animEffect>
                                    <p:anim calcmode="lin" valueType="num">
                                      <p:cBhvr>
                                        <p:cTn id="17" dur="250" fill="hold"/>
                                        <p:tgtEl>
                                          <p:spTgt spid="54"/>
                                        </p:tgtEl>
                                        <p:attrNameLst>
                                          <p:attrName>ppt_x</p:attrName>
                                        </p:attrNameLst>
                                      </p:cBhvr>
                                      <p:tavLst>
                                        <p:tav tm="0">
                                          <p:val>
                                            <p:strVal val="#ppt_x"/>
                                          </p:val>
                                        </p:tav>
                                        <p:tav tm="100000">
                                          <p:val>
                                            <p:strVal val="#ppt_x"/>
                                          </p:val>
                                        </p:tav>
                                      </p:tavLst>
                                    </p:anim>
                                    <p:anim calcmode="lin" valueType="num">
                                      <p:cBhvr>
                                        <p:cTn id="18" dur="250" fill="hold"/>
                                        <p:tgtEl>
                                          <p:spTgt spid="54"/>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250"/>
                                        <p:tgtEl>
                                          <p:spTgt spid="56"/>
                                        </p:tgtEl>
                                      </p:cBhvr>
                                    </p:animEffect>
                                  </p:childTnLst>
                                </p:cTn>
                              </p:par>
                            </p:childTnLst>
                          </p:cTn>
                        </p:par>
                        <p:par>
                          <p:cTn id="23" fill="hold">
                            <p:stCondLst>
                              <p:cond delay="2000"/>
                            </p:stCondLst>
                            <p:childTnLst>
                              <p:par>
                                <p:cTn id="24" presetID="42" presetClass="entr" presetSubtype="0" fill="hold" grpId="0" nodeType="after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fade">
                                      <p:cBhvr>
                                        <p:cTn id="26" dur="250"/>
                                        <p:tgtEl>
                                          <p:spTgt spid="61"/>
                                        </p:tgtEl>
                                      </p:cBhvr>
                                    </p:animEffect>
                                    <p:anim calcmode="lin" valueType="num">
                                      <p:cBhvr>
                                        <p:cTn id="27" dur="250" fill="hold"/>
                                        <p:tgtEl>
                                          <p:spTgt spid="61"/>
                                        </p:tgtEl>
                                        <p:attrNameLst>
                                          <p:attrName>ppt_x</p:attrName>
                                        </p:attrNameLst>
                                      </p:cBhvr>
                                      <p:tavLst>
                                        <p:tav tm="0">
                                          <p:val>
                                            <p:strVal val="#ppt_x"/>
                                          </p:val>
                                        </p:tav>
                                        <p:tav tm="100000">
                                          <p:val>
                                            <p:strVal val="#ppt_x"/>
                                          </p:val>
                                        </p:tav>
                                      </p:tavLst>
                                    </p:anim>
                                    <p:anim calcmode="lin" valueType="num">
                                      <p:cBhvr>
                                        <p:cTn id="28" dur="250" fill="hold"/>
                                        <p:tgtEl>
                                          <p:spTgt spid="61"/>
                                        </p:tgtEl>
                                        <p:attrNameLst>
                                          <p:attrName>ppt_y</p:attrName>
                                        </p:attrNameLst>
                                      </p:cBhvr>
                                      <p:tavLst>
                                        <p:tav tm="0">
                                          <p:val>
                                            <p:strVal val="#ppt_y+.1"/>
                                          </p:val>
                                        </p:tav>
                                        <p:tav tm="100000">
                                          <p:val>
                                            <p:strVal val="#ppt_y"/>
                                          </p:val>
                                        </p:tav>
                                      </p:tavLst>
                                    </p:anim>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fade">
                                      <p:cBhvr>
                                        <p:cTn id="32" dur="250"/>
                                        <p:tgtEl>
                                          <p:spTgt spid="49"/>
                                        </p:tgtEl>
                                      </p:cBhvr>
                                    </p:animEffect>
                                  </p:childTnLst>
                                </p:cTn>
                              </p:par>
                            </p:childTnLst>
                          </p:cTn>
                        </p:par>
                        <p:par>
                          <p:cTn id="33" fill="hold">
                            <p:stCondLst>
                              <p:cond delay="3000"/>
                            </p:stCondLst>
                            <p:childTnLst>
                              <p:par>
                                <p:cTn id="34" presetID="42" presetClass="entr" presetSubtype="0" fill="hold" grpId="0" nodeType="after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fade">
                                      <p:cBhvr>
                                        <p:cTn id="36" dur="250"/>
                                        <p:tgtEl>
                                          <p:spTgt spid="53"/>
                                        </p:tgtEl>
                                      </p:cBhvr>
                                    </p:animEffect>
                                    <p:anim calcmode="lin" valueType="num">
                                      <p:cBhvr>
                                        <p:cTn id="37" dur="250" fill="hold"/>
                                        <p:tgtEl>
                                          <p:spTgt spid="53"/>
                                        </p:tgtEl>
                                        <p:attrNameLst>
                                          <p:attrName>ppt_x</p:attrName>
                                        </p:attrNameLst>
                                      </p:cBhvr>
                                      <p:tavLst>
                                        <p:tav tm="0">
                                          <p:val>
                                            <p:strVal val="#ppt_x"/>
                                          </p:val>
                                        </p:tav>
                                        <p:tav tm="100000">
                                          <p:val>
                                            <p:strVal val="#ppt_x"/>
                                          </p:val>
                                        </p:tav>
                                      </p:tavLst>
                                    </p:anim>
                                    <p:anim calcmode="lin" valueType="num">
                                      <p:cBhvr>
                                        <p:cTn id="38" dur="250" fill="hold"/>
                                        <p:tgtEl>
                                          <p:spTgt spid="53"/>
                                        </p:tgtEl>
                                        <p:attrNameLst>
                                          <p:attrName>ppt_y</p:attrName>
                                        </p:attrNameLst>
                                      </p:cBhvr>
                                      <p:tavLst>
                                        <p:tav tm="0">
                                          <p:val>
                                            <p:strVal val="#ppt_y+.1"/>
                                          </p:val>
                                        </p:tav>
                                        <p:tav tm="100000">
                                          <p:val>
                                            <p:strVal val="#ppt_y"/>
                                          </p:val>
                                        </p:tav>
                                      </p:tavLst>
                                    </p:anim>
                                  </p:childTnLst>
                                </p:cTn>
                              </p:par>
                            </p:childTnLst>
                          </p:cTn>
                        </p:par>
                        <p:par>
                          <p:cTn id="39" fill="hold">
                            <p:stCondLst>
                              <p:cond delay="3500"/>
                            </p:stCondLst>
                            <p:childTnLst>
                              <p:par>
                                <p:cTn id="40" presetID="10" presetClass="entr" presetSubtype="0" fill="hold" grpId="0" nodeType="after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fade">
                                      <p:cBhvr>
                                        <p:cTn id="42" dur="250"/>
                                        <p:tgtEl>
                                          <p:spTgt spid="58"/>
                                        </p:tgtEl>
                                      </p:cBhvr>
                                    </p:animEffect>
                                  </p:childTnLst>
                                </p:cTn>
                              </p:par>
                            </p:childTnLst>
                          </p:cTn>
                        </p:par>
                        <p:par>
                          <p:cTn id="43" fill="hold">
                            <p:stCondLst>
                              <p:cond delay="4000"/>
                            </p:stCondLst>
                            <p:childTnLst>
                              <p:par>
                                <p:cTn id="44" presetID="47" presetClass="entr" presetSubtype="0" fill="hold" grpId="0" nodeType="afterEffect">
                                  <p:stCondLst>
                                    <p:cond delay="0"/>
                                  </p:stCondLst>
                                  <p:childTnLst>
                                    <p:set>
                                      <p:cBhvr>
                                        <p:cTn id="45" dur="1" fill="hold">
                                          <p:stCondLst>
                                            <p:cond delay="0"/>
                                          </p:stCondLst>
                                        </p:cTn>
                                        <p:tgtEl>
                                          <p:spTgt spid="65"/>
                                        </p:tgtEl>
                                        <p:attrNameLst>
                                          <p:attrName>style.visibility</p:attrName>
                                        </p:attrNameLst>
                                      </p:cBhvr>
                                      <p:to>
                                        <p:strVal val="visible"/>
                                      </p:to>
                                    </p:set>
                                    <p:animEffect transition="in" filter="fade">
                                      <p:cBhvr>
                                        <p:cTn id="46" dur="250"/>
                                        <p:tgtEl>
                                          <p:spTgt spid="65"/>
                                        </p:tgtEl>
                                      </p:cBhvr>
                                    </p:animEffect>
                                    <p:anim calcmode="lin" valueType="num">
                                      <p:cBhvr>
                                        <p:cTn id="47" dur="250" fill="hold"/>
                                        <p:tgtEl>
                                          <p:spTgt spid="65"/>
                                        </p:tgtEl>
                                        <p:attrNameLst>
                                          <p:attrName>ppt_x</p:attrName>
                                        </p:attrNameLst>
                                      </p:cBhvr>
                                      <p:tavLst>
                                        <p:tav tm="0">
                                          <p:val>
                                            <p:strVal val="#ppt_x"/>
                                          </p:val>
                                        </p:tav>
                                        <p:tav tm="100000">
                                          <p:val>
                                            <p:strVal val="#ppt_x"/>
                                          </p:val>
                                        </p:tav>
                                      </p:tavLst>
                                    </p:anim>
                                    <p:anim calcmode="lin" valueType="num">
                                      <p:cBhvr>
                                        <p:cTn id="48" dur="250" fill="hold"/>
                                        <p:tgtEl>
                                          <p:spTgt spid="65"/>
                                        </p:tgtEl>
                                        <p:attrNameLst>
                                          <p:attrName>ppt_y</p:attrName>
                                        </p:attrNameLst>
                                      </p:cBhvr>
                                      <p:tavLst>
                                        <p:tav tm="0">
                                          <p:val>
                                            <p:strVal val="#ppt_y-.1"/>
                                          </p:val>
                                        </p:tav>
                                        <p:tav tm="100000">
                                          <p:val>
                                            <p:strVal val="#ppt_y"/>
                                          </p:val>
                                        </p:tav>
                                      </p:tavLst>
                                    </p:anim>
                                  </p:childTnLst>
                                </p:cTn>
                              </p:par>
                            </p:childTnLst>
                          </p:cTn>
                        </p:par>
                        <p:par>
                          <p:cTn id="49" fill="hold">
                            <p:stCondLst>
                              <p:cond delay="4500"/>
                            </p:stCondLst>
                            <p:childTnLst>
                              <p:par>
                                <p:cTn id="50" presetID="10" presetClass="entr" presetSubtype="0" fill="hold" grpId="0" nodeType="after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fade">
                                      <p:cBhvr>
                                        <p:cTn id="52" dur="250"/>
                                        <p:tgtEl>
                                          <p:spTgt spid="50"/>
                                        </p:tgtEl>
                                      </p:cBhvr>
                                    </p:animEffect>
                                  </p:childTnLst>
                                </p:cTn>
                              </p:par>
                            </p:childTnLst>
                          </p:cTn>
                        </p:par>
                        <p:par>
                          <p:cTn id="53" fill="hold">
                            <p:stCondLst>
                              <p:cond delay="5000"/>
                            </p:stCondLst>
                            <p:childTnLst>
                              <p:par>
                                <p:cTn id="54" presetID="47" presetClass="entr" presetSubtype="0" fill="hold" grpId="0" nodeType="after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fade">
                                      <p:cBhvr>
                                        <p:cTn id="56" dur="250"/>
                                        <p:tgtEl>
                                          <p:spTgt spid="55"/>
                                        </p:tgtEl>
                                      </p:cBhvr>
                                    </p:animEffect>
                                    <p:anim calcmode="lin" valueType="num">
                                      <p:cBhvr>
                                        <p:cTn id="57" dur="250" fill="hold"/>
                                        <p:tgtEl>
                                          <p:spTgt spid="55"/>
                                        </p:tgtEl>
                                        <p:attrNameLst>
                                          <p:attrName>ppt_x</p:attrName>
                                        </p:attrNameLst>
                                      </p:cBhvr>
                                      <p:tavLst>
                                        <p:tav tm="0">
                                          <p:val>
                                            <p:strVal val="#ppt_x"/>
                                          </p:val>
                                        </p:tav>
                                        <p:tav tm="100000">
                                          <p:val>
                                            <p:strVal val="#ppt_x"/>
                                          </p:val>
                                        </p:tav>
                                      </p:tavLst>
                                    </p:anim>
                                    <p:anim calcmode="lin" valueType="num">
                                      <p:cBhvr>
                                        <p:cTn id="58" dur="250" fill="hold"/>
                                        <p:tgtEl>
                                          <p:spTgt spid="55"/>
                                        </p:tgtEl>
                                        <p:attrNameLst>
                                          <p:attrName>ppt_y</p:attrName>
                                        </p:attrNameLst>
                                      </p:cBhvr>
                                      <p:tavLst>
                                        <p:tav tm="0">
                                          <p:val>
                                            <p:strVal val="#ppt_y-.1"/>
                                          </p:val>
                                        </p:tav>
                                        <p:tav tm="100000">
                                          <p:val>
                                            <p:strVal val="#ppt_y"/>
                                          </p:val>
                                        </p:tav>
                                      </p:tavLst>
                                    </p:anim>
                                  </p:childTnLst>
                                </p:cTn>
                              </p:par>
                            </p:childTnLst>
                          </p:cTn>
                        </p:par>
                        <p:par>
                          <p:cTn id="59" fill="hold">
                            <p:stCondLst>
                              <p:cond delay="5500"/>
                            </p:stCondLst>
                            <p:childTnLst>
                              <p:par>
                                <p:cTn id="60" presetID="10" presetClass="entr" presetSubtype="0" fill="hold" grpId="0" nodeType="afterEffect">
                                  <p:stCondLst>
                                    <p:cond delay="0"/>
                                  </p:stCondLst>
                                  <p:childTnLst>
                                    <p:set>
                                      <p:cBhvr>
                                        <p:cTn id="61" dur="1" fill="hold">
                                          <p:stCondLst>
                                            <p:cond delay="0"/>
                                          </p:stCondLst>
                                        </p:cTn>
                                        <p:tgtEl>
                                          <p:spTgt spid="57"/>
                                        </p:tgtEl>
                                        <p:attrNameLst>
                                          <p:attrName>style.visibility</p:attrName>
                                        </p:attrNameLst>
                                      </p:cBhvr>
                                      <p:to>
                                        <p:strVal val="visible"/>
                                      </p:to>
                                    </p:set>
                                    <p:animEffect transition="in" filter="fade">
                                      <p:cBhvr>
                                        <p:cTn id="62" dur="250"/>
                                        <p:tgtEl>
                                          <p:spTgt spid="57"/>
                                        </p:tgtEl>
                                      </p:cBhvr>
                                    </p:animEffect>
                                  </p:childTnLst>
                                </p:cTn>
                              </p:par>
                            </p:childTnLst>
                          </p:cTn>
                        </p:par>
                        <p:par>
                          <p:cTn id="63" fill="hold">
                            <p:stCondLst>
                              <p:cond delay="6000"/>
                            </p:stCondLst>
                            <p:childTnLst>
                              <p:par>
                                <p:cTn id="64" presetID="42" presetClass="entr" presetSubtype="0" fill="hold" grpId="0" nodeType="afterEffect">
                                  <p:stCondLst>
                                    <p:cond delay="0"/>
                                  </p:stCondLst>
                                  <p:childTnLst>
                                    <p:set>
                                      <p:cBhvr>
                                        <p:cTn id="65" dur="1" fill="hold">
                                          <p:stCondLst>
                                            <p:cond delay="0"/>
                                          </p:stCondLst>
                                        </p:cTn>
                                        <p:tgtEl>
                                          <p:spTgt spid="63"/>
                                        </p:tgtEl>
                                        <p:attrNameLst>
                                          <p:attrName>style.visibility</p:attrName>
                                        </p:attrNameLst>
                                      </p:cBhvr>
                                      <p:to>
                                        <p:strVal val="visible"/>
                                      </p:to>
                                    </p:set>
                                    <p:animEffect transition="in" filter="fade">
                                      <p:cBhvr>
                                        <p:cTn id="66" dur="250"/>
                                        <p:tgtEl>
                                          <p:spTgt spid="63"/>
                                        </p:tgtEl>
                                      </p:cBhvr>
                                    </p:animEffect>
                                    <p:anim calcmode="lin" valueType="num">
                                      <p:cBhvr>
                                        <p:cTn id="67" dur="250" fill="hold"/>
                                        <p:tgtEl>
                                          <p:spTgt spid="63"/>
                                        </p:tgtEl>
                                        <p:attrNameLst>
                                          <p:attrName>ppt_x</p:attrName>
                                        </p:attrNameLst>
                                      </p:cBhvr>
                                      <p:tavLst>
                                        <p:tav tm="0">
                                          <p:val>
                                            <p:strVal val="#ppt_x"/>
                                          </p:val>
                                        </p:tav>
                                        <p:tav tm="100000">
                                          <p:val>
                                            <p:strVal val="#ppt_x"/>
                                          </p:val>
                                        </p:tav>
                                      </p:tavLst>
                                    </p:anim>
                                    <p:anim calcmode="lin" valueType="num">
                                      <p:cBhvr>
                                        <p:cTn id="68" dur="250" fill="hold"/>
                                        <p:tgtEl>
                                          <p:spTgt spid="63"/>
                                        </p:tgtEl>
                                        <p:attrNameLst>
                                          <p:attrName>ppt_y</p:attrName>
                                        </p:attrNameLst>
                                      </p:cBhvr>
                                      <p:tavLst>
                                        <p:tav tm="0">
                                          <p:val>
                                            <p:strVal val="#ppt_y+.1"/>
                                          </p:val>
                                        </p:tav>
                                        <p:tav tm="100000">
                                          <p:val>
                                            <p:strVal val="#ppt_y"/>
                                          </p:val>
                                        </p:tav>
                                      </p:tavLst>
                                    </p:anim>
                                  </p:childTnLst>
                                </p:cTn>
                              </p:par>
                            </p:childTnLst>
                          </p:cTn>
                        </p:par>
                        <p:par>
                          <p:cTn id="69" fill="hold">
                            <p:stCondLst>
                              <p:cond delay="6500"/>
                            </p:stCondLst>
                            <p:childTnLst>
                              <p:par>
                                <p:cTn id="70" presetID="10" presetClass="entr" presetSubtype="0" fill="hold" grpId="0" nodeType="afterEffect">
                                  <p:stCondLst>
                                    <p:cond delay="0"/>
                                  </p:stCondLst>
                                  <p:childTnLst>
                                    <p:set>
                                      <p:cBhvr>
                                        <p:cTn id="71" dur="1" fill="hold">
                                          <p:stCondLst>
                                            <p:cond delay="0"/>
                                          </p:stCondLst>
                                        </p:cTn>
                                        <p:tgtEl>
                                          <p:spTgt spid="51"/>
                                        </p:tgtEl>
                                        <p:attrNameLst>
                                          <p:attrName>style.visibility</p:attrName>
                                        </p:attrNameLst>
                                      </p:cBhvr>
                                      <p:to>
                                        <p:strVal val="visible"/>
                                      </p:to>
                                    </p:set>
                                    <p:animEffect transition="in" filter="fade">
                                      <p:cBhvr>
                                        <p:cTn id="72" dur="250"/>
                                        <p:tgtEl>
                                          <p:spTgt spid="51"/>
                                        </p:tgtEl>
                                      </p:cBhvr>
                                    </p:animEffect>
                                  </p:childTnLst>
                                </p:cTn>
                              </p:par>
                            </p:childTnLst>
                          </p:cTn>
                        </p:par>
                        <p:par>
                          <p:cTn id="73" fill="hold">
                            <p:stCondLst>
                              <p:cond delay="7000"/>
                            </p:stCondLst>
                            <p:childTnLst>
                              <p:par>
                                <p:cTn id="74" presetID="10" presetClass="entr" presetSubtype="0" fill="hold" grpId="0" nodeType="afterEffect">
                                  <p:stCondLst>
                                    <p:cond delay="0"/>
                                  </p:stCondLst>
                                  <p:childTnLst>
                                    <p:set>
                                      <p:cBhvr>
                                        <p:cTn id="75" dur="1" fill="hold">
                                          <p:stCondLst>
                                            <p:cond delay="0"/>
                                          </p:stCondLst>
                                        </p:cTn>
                                        <p:tgtEl>
                                          <p:spTgt spid="59"/>
                                        </p:tgtEl>
                                        <p:attrNameLst>
                                          <p:attrName>style.visibility</p:attrName>
                                        </p:attrNameLst>
                                      </p:cBhvr>
                                      <p:to>
                                        <p:strVal val="visible"/>
                                      </p:to>
                                    </p:set>
                                    <p:animEffect transition="in" filter="fade">
                                      <p:cBhvr>
                                        <p:cTn id="76" dur="250"/>
                                        <p:tgtEl>
                                          <p:spTgt spid="59"/>
                                        </p:tgtEl>
                                      </p:cBhvr>
                                    </p:animEffect>
                                  </p:childTnLst>
                                </p:cTn>
                              </p:par>
                            </p:childTnLst>
                          </p:cTn>
                        </p:par>
                        <p:par>
                          <p:cTn id="77" fill="hold">
                            <p:stCondLst>
                              <p:cond delay="7500"/>
                            </p:stCondLst>
                            <p:childTnLst>
                              <p:par>
                                <p:cTn id="78" presetID="47" presetClass="entr" presetSubtype="0" fill="hold" grpId="0" nodeType="afterEffect">
                                  <p:stCondLst>
                                    <p:cond delay="0"/>
                                  </p:stCondLst>
                                  <p:childTnLst>
                                    <p:set>
                                      <p:cBhvr>
                                        <p:cTn id="79" dur="1" fill="hold">
                                          <p:stCondLst>
                                            <p:cond delay="0"/>
                                          </p:stCondLst>
                                        </p:cTn>
                                        <p:tgtEl>
                                          <p:spTgt spid="67"/>
                                        </p:tgtEl>
                                        <p:attrNameLst>
                                          <p:attrName>style.visibility</p:attrName>
                                        </p:attrNameLst>
                                      </p:cBhvr>
                                      <p:to>
                                        <p:strVal val="visible"/>
                                      </p:to>
                                    </p:set>
                                    <p:animEffect transition="in" filter="fade">
                                      <p:cBhvr>
                                        <p:cTn id="80" dur="250"/>
                                        <p:tgtEl>
                                          <p:spTgt spid="67"/>
                                        </p:tgtEl>
                                      </p:cBhvr>
                                    </p:animEffect>
                                    <p:anim calcmode="lin" valueType="num">
                                      <p:cBhvr>
                                        <p:cTn id="81" dur="250" fill="hold"/>
                                        <p:tgtEl>
                                          <p:spTgt spid="67"/>
                                        </p:tgtEl>
                                        <p:attrNameLst>
                                          <p:attrName>ppt_x</p:attrName>
                                        </p:attrNameLst>
                                      </p:cBhvr>
                                      <p:tavLst>
                                        <p:tav tm="0">
                                          <p:val>
                                            <p:strVal val="#ppt_x"/>
                                          </p:val>
                                        </p:tav>
                                        <p:tav tm="100000">
                                          <p:val>
                                            <p:strVal val="#ppt_x"/>
                                          </p:val>
                                        </p:tav>
                                      </p:tavLst>
                                    </p:anim>
                                    <p:anim calcmode="lin" valueType="num">
                                      <p:cBhvr>
                                        <p:cTn id="82" dur="250" fill="hold"/>
                                        <p:tgtEl>
                                          <p:spTgt spid="67"/>
                                        </p:tgtEl>
                                        <p:attrNameLst>
                                          <p:attrName>ppt_y</p:attrName>
                                        </p:attrNameLst>
                                      </p:cBhvr>
                                      <p:tavLst>
                                        <p:tav tm="0">
                                          <p:val>
                                            <p:strVal val="#ppt_y-.1"/>
                                          </p:val>
                                        </p:tav>
                                        <p:tav tm="100000">
                                          <p:val>
                                            <p:strVal val="#ppt_y"/>
                                          </p:val>
                                        </p:tav>
                                      </p:tavLst>
                                    </p:anim>
                                  </p:childTnLst>
                                </p:cTn>
                              </p:par>
                            </p:childTnLst>
                          </p:cTn>
                        </p:par>
                        <p:par>
                          <p:cTn id="83" fill="hold">
                            <p:stCondLst>
                              <p:cond delay="8000"/>
                            </p:stCondLst>
                            <p:childTnLst>
                              <p:par>
                                <p:cTn id="84" presetID="10" presetClass="entr" presetSubtype="0" fill="hold" grpId="0" nodeType="afterEffect">
                                  <p:stCondLst>
                                    <p:cond delay="0"/>
                                  </p:stCondLst>
                                  <p:childTnLst>
                                    <p:set>
                                      <p:cBhvr>
                                        <p:cTn id="85" dur="1" fill="hold">
                                          <p:stCondLst>
                                            <p:cond delay="0"/>
                                          </p:stCondLst>
                                        </p:cTn>
                                        <p:tgtEl>
                                          <p:spTgt spid="68"/>
                                        </p:tgtEl>
                                        <p:attrNameLst>
                                          <p:attrName>style.visibility</p:attrName>
                                        </p:attrNameLst>
                                      </p:cBhvr>
                                      <p:to>
                                        <p:strVal val="visible"/>
                                      </p:to>
                                    </p:set>
                                    <p:animEffect transition="in" filter="fade">
                                      <p:cBhvr>
                                        <p:cTn id="86" dur="250"/>
                                        <p:tgtEl>
                                          <p:spTgt spid="68"/>
                                        </p:tgtEl>
                                      </p:cBhvr>
                                    </p:animEffect>
                                  </p:childTnLst>
                                </p:cTn>
                              </p:par>
                            </p:childTnLst>
                          </p:cTn>
                        </p:par>
                        <p:par>
                          <p:cTn id="87" fill="hold">
                            <p:stCondLst>
                              <p:cond delay="8500"/>
                            </p:stCondLst>
                            <p:childTnLst>
                              <p:par>
                                <p:cTn id="88" presetID="47" presetClass="entr" presetSubtype="0" fill="hold" grpId="0" nodeType="afterEffect">
                                  <p:stCondLst>
                                    <p:cond delay="0"/>
                                  </p:stCondLst>
                                  <p:childTnLst>
                                    <p:set>
                                      <p:cBhvr>
                                        <p:cTn id="89" dur="1" fill="hold">
                                          <p:stCondLst>
                                            <p:cond delay="0"/>
                                          </p:stCondLst>
                                        </p:cTn>
                                        <p:tgtEl>
                                          <p:spTgt spid="74"/>
                                        </p:tgtEl>
                                        <p:attrNameLst>
                                          <p:attrName>style.visibility</p:attrName>
                                        </p:attrNameLst>
                                      </p:cBhvr>
                                      <p:to>
                                        <p:strVal val="visible"/>
                                      </p:to>
                                    </p:set>
                                    <p:animEffect transition="in" filter="fade">
                                      <p:cBhvr>
                                        <p:cTn id="90" dur="250"/>
                                        <p:tgtEl>
                                          <p:spTgt spid="74"/>
                                        </p:tgtEl>
                                      </p:cBhvr>
                                    </p:animEffect>
                                    <p:anim calcmode="lin" valueType="num">
                                      <p:cBhvr>
                                        <p:cTn id="91" dur="250" fill="hold"/>
                                        <p:tgtEl>
                                          <p:spTgt spid="74"/>
                                        </p:tgtEl>
                                        <p:attrNameLst>
                                          <p:attrName>ppt_x</p:attrName>
                                        </p:attrNameLst>
                                      </p:cBhvr>
                                      <p:tavLst>
                                        <p:tav tm="0">
                                          <p:val>
                                            <p:strVal val="#ppt_x"/>
                                          </p:val>
                                        </p:tav>
                                        <p:tav tm="100000">
                                          <p:val>
                                            <p:strVal val="#ppt_x"/>
                                          </p:val>
                                        </p:tav>
                                      </p:tavLst>
                                    </p:anim>
                                    <p:anim calcmode="lin" valueType="num">
                                      <p:cBhvr>
                                        <p:cTn id="92" dur="250" fill="hold"/>
                                        <p:tgtEl>
                                          <p:spTgt spid="74"/>
                                        </p:tgtEl>
                                        <p:attrNameLst>
                                          <p:attrName>ppt_y</p:attrName>
                                        </p:attrNameLst>
                                      </p:cBhvr>
                                      <p:tavLst>
                                        <p:tav tm="0">
                                          <p:val>
                                            <p:strVal val="#ppt_y-.1"/>
                                          </p:val>
                                        </p:tav>
                                        <p:tav tm="100000">
                                          <p:val>
                                            <p:strVal val="#ppt_y"/>
                                          </p:val>
                                        </p:tav>
                                      </p:tavLst>
                                    </p:anim>
                                  </p:childTnLst>
                                </p:cTn>
                              </p:par>
                            </p:childTnLst>
                          </p:cTn>
                        </p:par>
                        <p:par>
                          <p:cTn id="93" fill="hold">
                            <p:stCondLst>
                              <p:cond delay="9000"/>
                            </p:stCondLst>
                            <p:childTnLst>
                              <p:par>
                                <p:cTn id="94" presetID="10" presetClass="entr" presetSubtype="0" fill="hold" grpId="0" nodeType="afterEffect">
                                  <p:stCondLst>
                                    <p:cond delay="0"/>
                                  </p:stCondLst>
                                  <p:childTnLst>
                                    <p:set>
                                      <p:cBhvr>
                                        <p:cTn id="95" dur="1" fill="hold">
                                          <p:stCondLst>
                                            <p:cond delay="0"/>
                                          </p:stCondLst>
                                        </p:cTn>
                                        <p:tgtEl>
                                          <p:spTgt spid="76"/>
                                        </p:tgtEl>
                                        <p:attrNameLst>
                                          <p:attrName>style.visibility</p:attrName>
                                        </p:attrNameLst>
                                      </p:cBhvr>
                                      <p:to>
                                        <p:strVal val="visible"/>
                                      </p:to>
                                    </p:set>
                                    <p:animEffect transition="in" filter="fade">
                                      <p:cBhvr>
                                        <p:cTn id="96" dur="250"/>
                                        <p:tgtEl>
                                          <p:spTgt spid="76"/>
                                        </p:tgtEl>
                                      </p:cBhvr>
                                    </p:animEffect>
                                  </p:childTnLst>
                                </p:cTn>
                              </p:par>
                            </p:childTnLst>
                          </p:cTn>
                        </p:par>
                        <p:par>
                          <p:cTn id="97" fill="hold">
                            <p:stCondLst>
                              <p:cond delay="9500"/>
                            </p:stCondLst>
                            <p:childTnLst>
                              <p:par>
                                <p:cTn id="98" presetID="42" presetClass="entr" presetSubtype="0" fill="hold" grpId="0" nodeType="after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250"/>
                                        <p:tgtEl>
                                          <p:spTgt spid="81"/>
                                        </p:tgtEl>
                                      </p:cBhvr>
                                    </p:animEffect>
                                    <p:anim calcmode="lin" valueType="num">
                                      <p:cBhvr>
                                        <p:cTn id="101" dur="250" fill="hold"/>
                                        <p:tgtEl>
                                          <p:spTgt spid="81"/>
                                        </p:tgtEl>
                                        <p:attrNameLst>
                                          <p:attrName>ppt_x</p:attrName>
                                        </p:attrNameLst>
                                      </p:cBhvr>
                                      <p:tavLst>
                                        <p:tav tm="0">
                                          <p:val>
                                            <p:strVal val="#ppt_x"/>
                                          </p:val>
                                        </p:tav>
                                        <p:tav tm="100000">
                                          <p:val>
                                            <p:strVal val="#ppt_x"/>
                                          </p:val>
                                        </p:tav>
                                      </p:tavLst>
                                    </p:anim>
                                    <p:anim calcmode="lin" valueType="num">
                                      <p:cBhvr>
                                        <p:cTn id="102" dur="250" fill="hold"/>
                                        <p:tgtEl>
                                          <p:spTgt spid="81"/>
                                        </p:tgtEl>
                                        <p:attrNameLst>
                                          <p:attrName>ppt_y</p:attrName>
                                        </p:attrNameLst>
                                      </p:cBhvr>
                                      <p:tavLst>
                                        <p:tav tm="0">
                                          <p:val>
                                            <p:strVal val="#ppt_y+.1"/>
                                          </p:val>
                                        </p:tav>
                                        <p:tav tm="100000">
                                          <p:val>
                                            <p:strVal val="#ppt_y"/>
                                          </p:val>
                                        </p:tav>
                                      </p:tavLst>
                                    </p:anim>
                                  </p:childTnLst>
                                </p:cTn>
                              </p:par>
                            </p:childTnLst>
                          </p:cTn>
                        </p:par>
                        <p:par>
                          <p:cTn id="103" fill="hold">
                            <p:stCondLst>
                              <p:cond delay="10000"/>
                            </p:stCondLst>
                            <p:childTnLst>
                              <p:par>
                                <p:cTn id="104" presetID="10" presetClass="entr" presetSubtype="0" fill="hold" grpId="0" nodeType="afterEffect">
                                  <p:stCondLst>
                                    <p:cond delay="0"/>
                                  </p:stCondLst>
                                  <p:childTnLst>
                                    <p:set>
                                      <p:cBhvr>
                                        <p:cTn id="105" dur="1" fill="hold">
                                          <p:stCondLst>
                                            <p:cond delay="0"/>
                                          </p:stCondLst>
                                        </p:cTn>
                                        <p:tgtEl>
                                          <p:spTgt spid="69"/>
                                        </p:tgtEl>
                                        <p:attrNameLst>
                                          <p:attrName>style.visibility</p:attrName>
                                        </p:attrNameLst>
                                      </p:cBhvr>
                                      <p:to>
                                        <p:strVal val="visible"/>
                                      </p:to>
                                    </p:set>
                                    <p:animEffect transition="in" filter="fade">
                                      <p:cBhvr>
                                        <p:cTn id="106" dur="250"/>
                                        <p:tgtEl>
                                          <p:spTgt spid="69"/>
                                        </p:tgtEl>
                                      </p:cBhvr>
                                    </p:animEffect>
                                  </p:childTnLst>
                                </p:cTn>
                              </p:par>
                            </p:childTnLst>
                          </p:cTn>
                        </p:par>
                        <p:par>
                          <p:cTn id="107" fill="hold">
                            <p:stCondLst>
                              <p:cond delay="10500"/>
                            </p:stCondLst>
                            <p:childTnLst>
                              <p:par>
                                <p:cTn id="108" presetID="10" presetClass="entr" presetSubtype="0" fill="hold" grpId="0" nodeType="afterEffect">
                                  <p:stCondLst>
                                    <p:cond delay="0"/>
                                  </p:stCondLst>
                                  <p:childTnLst>
                                    <p:set>
                                      <p:cBhvr>
                                        <p:cTn id="109" dur="1" fill="hold">
                                          <p:stCondLst>
                                            <p:cond delay="0"/>
                                          </p:stCondLst>
                                        </p:cTn>
                                        <p:tgtEl>
                                          <p:spTgt spid="78"/>
                                        </p:tgtEl>
                                        <p:attrNameLst>
                                          <p:attrName>style.visibility</p:attrName>
                                        </p:attrNameLst>
                                      </p:cBhvr>
                                      <p:to>
                                        <p:strVal val="visible"/>
                                      </p:to>
                                    </p:set>
                                    <p:animEffect transition="in" filter="fade">
                                      <p:cBhvr>
                                        <p:cTn id="110" dur="250"/>
                                        <p:tgtEl>
                                          <p:spTgt spid="78"/>
                                        </p:tgtEl>
                                      </p:cBhvr>
                                    </p:animEffect>
                                  </p:childTnLst>
                                </p:cTn>
                              </p:par>
                            </p:childTnLst>
                          </p:cTn>
                        </p:par>
                        <p:par>
                          <p:cTn id="111" fill="hold">
                            <p:stCondLst>
                              <p:cond delay="11000"/>
                            </p:stCondLst>
                            <p:childTnLst>
                              <p:par>
                                <p:cTn id="112" presetID="47" presetClass="entr" presetSubtype="0" fill="hold" grpId="0" nodeType="afterEffect">
                                  <p:stCondLst>
                                    <p:cond delay="0"/>
                                  </p:stCondLst>
                                  <p:childTnLst>
                                    <p:set>
                                      <p:cBhvr>
                                        <p:cTn id="113" dur="1" fill="hold">
                                          <p:stCondLst>
                                            <p:cond delay="0"/>
                                          </p:stCondLst>
                                        </p:cTn>
                                        <p:tgtEl>
                                          <p:spTgt spid="85"/>
                                        </p:tgtEl>
                                        <p:attrNameLst>
                                          <p:attrName>style.visibility</p:attrName>
                                        </p:attrNameLst>
                                      </p:cBhvr>
                                      <p:to>
                                        <p:strVal val="visible"/>
                                      </p:to>
                                    </p:set>
                                    <p:animEffect transition="in" filter="fade">
                                      <p:cBhvr>
                                        <p:cTn id="114" dur="250"/>
                                        <p:tgtEl>
                                          <p:spTgt spid="85"/>
                                        </p:tgtEl>
                                      </p:cBhvr>
                                    </p:animEffect>
                                    <p:anim calcmode="lin" valueType="num">
                                      <p:cBhvr>
                                        <p:cTn id="115" dur="250" fill="hold"/>
                                        <p:tgtEl>
                                          <p:spTgt spid="85"/>
                                        </p:tgtEl>
                                        <p:attrNameLst>
                                          <p:attrName>ppt_x</p:attrName>
                                        </p:attrNameLst>
                                      </p:cBhvr>
                                      <p:tavLst>
                                        <p:tav tm="0">
                                          <p:val>
                                            <p:strVal val="#ppt_x"/>
                                          </p:val>
                                        </p:tav>
                                        <p:tav tm="100000">
                                          <p:val>
                                            <p:strVal val="#ppt_x"/>
                                          </p:val>
                                        </p:tav>
                                      </p:tavLst>
                                    </p:anim>
                                    <p:anim calcmode="lin" valueType="num">
                                      <p:cBhvr>
                                        <p:cTn id="116" dur="250" fill="hold"/>
                                        <p:tgtEl>
                                          <p:spTgt spid="85"/>
                                        </p:tgtEl>
                                        <p:attrNameLst>
                                          <p:attrName>ppt_y</p:attrName>
                                        </p:attrNameLst>
                                      </p:cBhvr>
                                      <p:tavLst>
                                        <p:tav tm="0">
                                          <p:val>
                                            <p:strVal val="#ppt_y-.1"/>
                                          </p:val>
                                        </p:tav>
                                        <p:tav tm="100000">
                                          <p:val>
                                            <p:strVal val="#ppt_y"/>
                                          </p:val>
                                        </p:tav>
                                      </p:tavLst>
                                    </p:anim>
                                  </p:childTnLst>
                                </p:cTn>
                              </p:par>
                            </p:childTnLst>
                          </p:cTn>
                        </p:par>
                        <p:par>
                          <p:cTn id="117" fill="hold">
                            <p:stCondLst>
                              <p:cond delay="11500"/>
                            </p:stCondLst>
                            <p:childTnLst>
                              <p:par>
                                <p:cTn id="118" presetID="10" presetClass="entr" presetSubtype="0" fill="hold" grpId="0" nodeType="afterEffect">
                                  <p:stCondLst>
                                    <p:cond delay="0"/>
                                  </p:stCondLst>
                                  <p:childTnLst>
                                    <p:set>
                                      <p:cBhvr>
                                        <p:cTn id="119" dur="1" fill="hold">
                                          <p:stCondLst>
                                            <p:cond delay="0"/>
                                          </p:stCondLst>
                                        </p:cTn>
                                        <p:tgtEl>
                                          <p:spTgt spid="70"/>
                                        </p:tgtEl>
                                        <p:attrNameLst>
                                          <p:attrName>style.visibility</p:attrName>
                                        </p:attrNameLst>
                                      </p:cBhvr>
                                      <p:to>
                                        <p:strVal val="visible"/>
                                      </p:to>
                                    </p:set>
                                    <p:animEffect transition="in" filter="fade">
                                      <p:cBhvr>
                                        <p:cTn id="120" dur="250"/>
                                        <p:tgtEl>
                                          <p:spTgt spid="70"/>
                                        </p:tgtEl>
                                      </p:cBhvr>
                                    </p:animEffect>
                                  </p:childTnLst>
                                </p:cTn>
                              </p:par>
                            </p:childTnLst>
                          </p:cTn>
                        </p:par>
                        <p:par>
                          <p:cTn id="121" fill="hold">
                            <p:stCondLst>
                              <p:cond delay="12000"/>
                            </p:stCondLst>
                            <p:childTnLst>
                              <p:par>
                                <p:cTn id="122" presetID="47" presetClass="entr" presetSubtype="0" fill="hold" grpId="0" nodeType="afterEffect">
                                  <p:stCondLst>
                                    <p:cond delay="0"/>
                                  </p:stCondLst>
                                  <p:childTnLst>
                                    <p:set>
                                      <p:cBhvr>
                                        <p:cTn id="123" dur="1" fill="hold">
                                          <p:stCondLst>
                                            <p:cond delay="0"/>
                                          </p:stCondLst>
                                        </p:cTn>
                                        <p:tgtEl>
                                          <p:spTgt spid="75"/>
                                        </p:tgtEl>
                                        <p:attrNameLst>
                                          <p:attrName>style.visibility</p:attrName>
                                        </p:attrNameLst>
                                      </p:cBhvr>
                                      <p:to>
                                        <p:strVal val="visible"/>
                                      </p:to>
                                    </p:set>
                                    <p:animEffect transition="in" filter="fade">
                                      <p:cBhvr>
                                        <p:cTn id="124" dur="250"/>
                                        <p:tgtEl>
                                          <p:spTgt spid="75"/>
                                        </p:tgtEl>
                                      </p:cBhvr>
                                    </p:animEffect>
                                    <p:anim calcmode="lin" valueType="num">
                                      <p:cBhvr>
                                        <p:cTn id="125" dur="250" fill="hold"/>
                                        <p:tgtEl>
                                          <p:spTgt spid="75"/>
                                        </p:tgtEl>
                                        <p:attrNameLst>
                                          <p:attrName>ppt_x</p:attrName>
                                        </p:attrNameLst>
                                      </p:cBhvr>
                                      <p:tavLst>
                                        <p:tav tm="0">
                                          <p:val>
                                            <p:strVal val="#ppt_x"/>
                                          </p:val>
                                        </p:tav>
                                        <p:tav tm="100000">
                                          <p:val>
                                            <p:strVal val="#ppt_x"/>
                                          </p:val>
                                        </p:tav>
                                      </p:tavLst>
                                    </p:anim>
                                    <p:anim calcmode="lin" valueType="num">
                                      <p:cBhvr>
                                        <p:cTn id="126" dur="250" fill="hold"/>
                                        <p:tgtEl>
                                          <p:spTgt spid="75"/>
                                        </p:tgtEl>
                                        <p:attrNameLst>
                                          <p:attrName>ppt_y</p:attrName>
                                        </p:attrNameLst>
                                      </p:cBhvr>
                                      <p:tavLst>
                                        <p:tav tm="0">
                                          <p:val>
                                            <p:strVal val="#ppt_y-.1"/>
                                          </p:val>
                                        </p:tav>
                                        <p:tav tm="100000">
                                          <p:val>
                                            <p:strVal val="#ppt_y"/>
                                          </p:val>
                                        </p:tav>
                                      </p:tavLst>
                                    </p:anim>
                                  </p:childTnLst>
                                </p:cTn>
                              </p:par>
                            </p:childTnLst>
                          </p:cTn>
                        </p:par>
                        <p:par>
                          <p:cTn id="127" fill="hold">
                            <p:stCondLst>
                              <p:cond delay="12500"/>
                            </p:stCondLst>
                            <p:childTnLst>
                              <p:par>
                                <p:cTn id="128" presetID="10" presetClass="entr" presetSubtype="0" fill="hold" grpId="0" nodeType="afterEffect">
                                  <p:stCondLst>
                                    <p:cond delay="0"/>
                                  </p:stCondLst>
                                  <p:childTnLst>
                                    <p:set>
                                      <p:cBhvr>
                                        <p:cTn id="129" dur="1" fill="hold">
                                          <p:stCondLst>
                                            <p:cond delay="0"/>
                                          </p:stCondLst>
                                        </p:cTn>
                                        <p:tgtEl>
                                          <p:spTgt spid="77"/>
                                        </p:tgtEl>
                                        <p:attrNameLst>
                                          <p:attrName>style.visibility</p:attrName>
                                        </p:attrNameLst>
                                      </p:cBhvr>
                                      <p:to>
                                        <p:strVal val="visible"/>
                                      </p:to>
                                    </p:set>
                                    <p:animEffect transition="in" filter="fade">
                                      <p:cBhvr>
                                        <p:cTn id="130" dur="250"/>
                                        <p:tgtEl>
                                          <p:spTgt spid="77"/>
                                        </p:tgtEl>
                                      </p:cBhvr>
                                    </p:animEffect>
                                  </p:childTnLst>
                                </p:cTn>
                              </p:par>
                            </p:childTnLst>
                          </p:cTn>
                        </p:par>
                        <p:par>
                          <p:cTn id="131" fill="hold">
                            <p:stCondLst>
                              <p:cond delay="13000"/>
                            </p:stCondLst>
                            <p:childTnLst>
                              <p:par>
                                <p:cTn id="132" presetID="42" presetClass="entr" presetSubtype="0" fill="hold" grpId="0" nodeType="afterEffect">
                                  <p:stCondLst>
                                    <p:cond delay="0"/>
                                  </p:stCondLst>
                                  <p:childTnLst>
                                    <p:set>
                                      <p:cBhvr>
                                        <p:cTn id="133" dur="1" fill="hold">
                                          <p:stCondLst>
                                            <p:cond delay="0"/>
                                          </p:stCondLst>
                                        </p:cTn>
                                        <p:tgtEl>
                                          <p:spTgt spid="83"/>
                                        </p:tgtEl>
                                        <p:attrNameLst>
                                          <p:attrName>style.visibility</p:attrName>
                                        </p:attrNameLst>
                                      </p:cBhvr>
                                      <p:to>
                                        <p:strVal val="visible"/>
                                      </p:to>
                                    </p:set>
                                    <p:animEffect transition="in" filter="fade">
                                      <p:cBhvr>
                                        <p:cTn id="134" dur="250"/>
                                        <p:tgtEl>
                                          <p:spTgt spid="83"/>
                                        </p:tgtEl>
                                      </p:cBhvr>
                                    </p:animEffect>
                                    <p:anim calcmode="lin" valueType="num">
                                      <p:cBhvr>
                                        <p:cTn id="135" dur="250" fill="hold"/>
                                        <p:tgtEl>
                                          <p:spTgt spid="83"/>
                                        </p:tgtEl>
                                        <p:attrNameLst>
                                          <p:attrName>ppt_x</p:attrName>
                                        </p:attrNameLst>
                                      </p:cBhvr>
                                      <p:tavLst>
                                        <p:tav tm="0">
                                          <p:val>
                                            <p:strVal val="#ppt_x"/>
                                          </p:val>
                                        </p:tav>
                                        <p:tav tm="100000">
                                          <p:val>
                                            <p:strVal val="#ppt_x"/>
                                          </p:val>
                                        </p:tav>
                                      </p:tavLst>
                                    </p:anim>
                                    <p:anim calcmode="lin" valueType="num">
                                      <p:cBhvr>
                                        <p:cTn id="136" dur="250" fill="hold"/>
                                        <p:tgtEl>
                                          <p:spTgt spid="83"/>
                                        </p:tgtEl>
                                        <p:attrNameLst>
                                          <p:attrName>ppt_y</p:attrName>
                                        </p:attrNameLst>
                                      </p:cBhvr>
                                      <p:tavLst>
                                        <p:tav tm="0">
                                          <p:val>
                                            <p:strVal val="#ppt_y+.1"/>
                                          </p:val>
                                        </p:tav>
                                        <p:tav tm="100000">
                                          <p:val>
                                            <p:strVal val="#ppt_y"/>
                                          </p:val>
                                        </p:tav>
                                      </p:tavLst>
                                    </p:anim>
                                  </p:childTnLst>
                                </p:cTn>
                              </p:par>
                            </p:childTnLst>
                          </p:cTn>
                        </p:par>
                        <p:par>
                          <p:cTn id="137" fill="hold">
                            <p:stCondLst>
                              <p:cond delay="13500"/>
                            </p:stCondLst>
                            <p:childTnLst>
                              <p:par>
                                <p:cTn id="138" presetID="10" presetClass="entr" presetSubtype="0" fill="hold" grpId="0" nodeType="afterEffect">
                                  <p:stCondLst>
                                    <p:cond delay="0"/>
                                  </p:stCondLst>
                                  <p:childTnLst>
                                    <p:set>
                                      <p:cBhvr>
                                        <p:cTn id="139" dur="1" fill="hold">
                                          <p:stCondLst>
                                            <p:cond delay="0"/>
                                          </p:stCondLst>
                                        </p:cTn>
                                        <p:tgtEl>
                                          <p:spTgt spid="71"/>
                                        </p:tgtEl>
                                        <p:attrNameLst>
                                          <p:attrName>style.visibility</p:attrName>
                                        </p:attrNameLst>
                                      </p:cBhvr>
                                      <p:to>
                                        <p:strVal val="visible"/>
                                      </p:to>
                                    </p:set>
                                    <p:animEffect transition="in" filter="fade">
                                      <p:cBhvr>
                                        <p:cTn id="140" dur="250"/>
                                        <p:tgtEl>
                                          <p:spTgt spid="71"/>
                                        </p:tgtEl>
                                      </p:cBhvr>
                                    </p:animEffect>
                                  </p:childTnLst>
                                </p:cTn>
                              </p:par>
                            </p:childTnLst>
                          </p:cTn>
                        </p:par>
                        <p:par>
                          <p:cTn id="141" fill="hold">
                            <p:stCondLst>
                              <p:cond delay="14000"/>
                            </p:stCondLst>
                            <p:childTnLst>
                              <p:par>
                                <p:cTn id="142" presetID="10" presetClass="entr" presetSubtype="0" fill="hold" grpId="0" nodeType="afterEffect">
                                  <p:stCondLst>
                                    <p:cond delay="0"/>
                                  </p:stCondLst>
                                  <p:childTnLst>
                                    <p:set>
                                      <p:cBhvr>
                                        <p:cTn id="143" dur="1" fill="hold">
                                          <p:stCondLst>
                                            <p:cond delay="0"/>
                                          </p:stCondLst>
                                        </p:cTn>
                                        <p:tgtEl>
                                          <p:spTgt spid="79"/>
                                        </p:tgtEl>
                                        <p:attrNameLst>
                                          <p:attrName>style.visibility</p:attrName>
                                        </p:attrNameLst>
                                      </p:cBhvr>
                                      <p:to>
                                        <p:strVal val="visible"/>
                                      </p:to>
                                    </p:set>
                                    <p:animEffect transition="in" filter="fade">
                                      <p:cBhvr>
                                        <p:cTn id="144" dur="250"/>
                                        <p:tgtEl>
                                          <p:spTgt spid="79"/>
                                        </p:tgtEl>
                                      </p:cBhvr>
                                    </p:animEffect>
                                  </p:childTnLst>
                                </p:cTn>
                              </p:par>
                            </p:childTnLst>
                          </p:cTn>
                        </p:par>
                        <p:par>
                          <p:cTn id="145" fill="hold">
                            <p:stCondLst>
                              <p:cond delay="14500"/>
                            </p:stCondLst>
                            <p:childTnLst>
                              <p:par>
                                <p:cTn id="146" presetID="47" presetClass="entr" presetSubtype="0" fill="hold" grpId="0" nodeType="afterEffect">
                                  <p:stCondLst>
                                    <p:cond delay="0"/>
                                  </p:stCondLst>
                                  <p:childTnLst>
                                    <p:set>
                                      <p:cBhvr>
                                        <p:cTn id="147" dur="1" fill="hold">
                                          <p:stCondLst>
                                            <p:cond delay="0"/>
                                          </p:stCondLst>
                                        </p:cTn>
                                        <p:tgtEl>
                                          <p:spTgt spid="87"/>
                                        </p:tgtEl>
                                        <p:attrNameLst>
                                          <p:attrName>style.visibility</p:attrName>
                                        </p:attrNameLst>
                                      </p:cBhvr>
                                      <p:to>
                                        <p:strVal val="visible"/>
                                      </p:to>
                                    </p:set>
                                    <p:animEffect transition="in" filter="fade">
                                      <p:cBhvr>
                                        <p:cTn id="148" dur="250"/>
                                        <p:tgtEl>
                                          <p:spTgt spid="87"/>
                                        </p:tgtEl>
                                      </p:cBhvr>
                                    </p:animEffect>
                                    <p:anim calcmode="lin" valueType="num">
                                      <p:cBhvr>
                                        <p:cTn id="149" dur="250" fill="hold"/>
                                        <p:tgtEl>
                                          <p:spTgt spid="87"/>
                                        </p:tgtEl>
                                        <p:attrNameLst>
                                          <p:attrName>ppt_x</p:attrName>
                                        </p:attrNameLst>
                                      </p:cBhvr>
                                      <p:tavLst>
                                        <p:tav tm="0">
                                          <p:val>
                                            <p:strVal val="#ppt_x"/>
                                          </p:val>
                                        </p:tav>
                                        <p:tav tm="100000">
                                          <p:val>
                                            <p:strVal val="#ppt_x"/>
                                          </p:val>
                                        </p:tav>
                                      </p:tavLst>
                                    </p:anim>
                                    <p:anim calcmode="lin" valueType="num">
                                      <p:cBhvr>
                                        <p:cTn id="150" dur="250" fill="hold"/>
                                        <p:tgtEl>
                                          <p:spTgt spid="87"/>
                                        </p:tgtEl>
                                        <p:attrNameLst>
                                          <p:attrName>ppt_y</p:attrName>
                                        </p:attrNameLst>
                                      </p:cBhvr>
                                      <p:tavLst>
                                        <p:tav tm="0">
                                          <p:val>
                                            <p:strVal val="#ppt_y-.1"/>
                                          </p:val>
                                        </p:tav>
                                        <p:tav tm="100000">
                                          <p:val>
                                            <p:strVal val="#ppt_y"/>
                                          </p:val>
                                        </p:tav>
                                      </p:tavLst>
                                    </p:anim>
                                  </p:childTnLst>
                                </p:cTn>
                              </p:par>
                            </p:childTnLst>
                          </p:cTn>
                        </p:par>
                        <p:par>
                          <p:cTn id="151" fill="hold">
                            <p:stCondLst>
                              <p:cond delay="15000"/>
                            </p:stCondLst>
                            <p:childTnLst>
                              <p:par>
                                <p:cTn id="152" presetID="10" presetClass="entr" presetSubtype="0" fill="hold" grpId="0" nodeType="afterEffect">
                                  <p:stCondLst>
                                    <p:cond delay="0"/>
                                  </p:stCondLst>
                                  <p:childTnLst>
                                    <p:set>
                                      <p:cBhvr>
                                        <p:cTn id="153" dur="1" fill="hold">
                                          <p:stCondLst>
                                            <p:cond delay="0"/>
                                          </p:stCondLst>
                                        </p:cTn>
                                        <p:tgtEl>
                                          <p:spTgt spid="88"/>
                                        </p:tgtEl>
                                        <p:attrNameLst>
                                          <p:attrName>style.visibility</p:attrName>
                                        </p:attrNameLst>
                                      </p:cBhvr>
                                      <p:to>
                                        <p:strVal val="visible"/>
                                      </p:to>
                                    </p:set>
                                    <p:animEffect transition="in" filter="fade">
                                      <p:cBhvr>
                                        <p:cTn id="154" dur="250"/>
                                        <p:tgtEl>
                                          <p:spTgt spid="88"/>
                                        </p:tgtEl>
                                      </p:cBhvr>
                                    </p:animEffect>
                                  </p:childTnLst>
                                </p:cTn>
                              </p:par>
                            </p:childTnLst>
                          </p:cTn>
                        </p:par>
                        <p:par>
                          <p:cTn id="155" fill="hold">
                            <p:stCondLst>
                              <p:cond delay="15500"/>
                            </p:stCondLst>
                            <p:childTnLst>
                              <p:par>
                                <p:cTn id="156" presetID="47" presetClass="entr" presetSubtype="0" fill="hold" grpId="0" nodeType="afterEffect">
                                  <p:stCondLst>
                                    <p:cond delay="0"/>
                                  </p:stCondLst>
                                  <p:childTnLst>
                                    <p:set>
                                      <p:cBhvr>
                                        <p:cTn id="157" dur="1" fill="hold">
                                          <p:stCondLst>
                                            <p:cond delay="0"/>
                                          </p:stCondLst>
                                        </p:cTn>
                                        <p:tgtEl>
                                          <p:spTgt spid="89"/>
                                        </p:tgtEl>
                                        <p:attrNameLst>
                                          <p:attrName>style.visibility</p:attrName>
                                        </p:attrNameLst>
                                      </p:cBhvr>
                                      <p:to>
                                        <p:strVal val="visible"/>
                                      </p:to>
                                    </p:set>
                                    <p:animEffect transition="in" filter="fade">
                                      <p:cBhvr>
                                        <p:cTn id="158" dur="250"/>
                                        <p:tgtEl>
                                          <p:spTgt spid="89"/>
                                        </p:tgtEl>
                                      </p:cBhvr>
                                    </p:animEffect>
                                    <p:anim calcmode="lin" valueType="num">
                                      <p:cBhvr>
                                        <p:cTn id="159" dur="250" fill="hold"/>
                                        <p:tgtEl>
                                          <p:spTgt spid="89"/>
                                        </p:tgtEl>
                                        <p:attrNameLst>
                                          <p:attrName>ppt_x</p:attrName>
                                        </p:attrNameLst>
                                      </p:cBhvr>
                                      <p:tavLst>
                                        <p:tav tm="0">
                                          <p:val>
                                            <p:strVal val="#ppt_x"/>
                                          </p:val>
                                        </p:tav>
                                        <p:tav tm="100000">
                                          <p:val>
                                            <p:strVal val="#ppt_x"/>
                                          </p:val>
                                        </p:tav>
                                      </p:tavLst>
                                    </p:anim>
                                    <p:anim calcmode="lin" valueType="num">
                                      <p:cBhvr>
                                        <p:cTn id="160" dur="250" fill="hold"/>
                                        <p:tgtEl>
                                          <p:spTgt spid="89"/>
                                        </p:tgtEl>
                                        <p:attrNameLst>
                                          <p:attrName>ppt_y</p:attrName>
                                        </p:attrNameLst>
                                      </p:cBhvr>
                                      <p:tavLst>
                                        <p:tav tm="0">
                                          <p:val>
                                            <p:strVal val="#ppt_y-.1"/>
                                          </p:val>
                                        </p:tav>
                                        <p:tav tm="100000">
                                          <p:val>
                                            <p:strVal val="#ppt_y"/>
                                          </p:val>
                                        </p:tav>
                                      </p:tavLst>
                                    </p:anim>
                                  </p:childTnLst>
                                </p:cTn>
                              </p:par>
                            </p:childTnLst>
                          </p:cTn>
                        </p:par>
                        <p:par>
                          <p:cTn id="161" fill="hold">
                            <p:stCondLst>
                              <p:cond delay="16000"/>
                            </p:stCondLst>
                            <p:childTnLst>
                              <p:par>
                                <p:cTn id="162" presetID="10" presetClass="entr" presetSubtype="0" fill="hold" grpId="0" nodeType="afterEffect">
                                  <p:stCondLst>
                                    <p:cond delay="0"/>
                                  </p:stCondLst>
                                  <p:childTnLst>
                                    <p:set>
                                      <p:cBhvr>
                                        <p:cTn id="163" dur="1" fill="hold">
                                          <p:stCondLst>
                                            <p:cond delay="0"/>
                                          </p:stCondLst>
                                        </p:cTn>
                                        <p:tgtEl>
                                          <p:spTgt spid="90"/>
                                        </p:tgtEl>
                                        <p:attrNameLst>
                                          <p:attrName>style.visibility</p:attrName>
                                        </p:attrNameLst>
                                      </p:cBhvr>
                                      <p:to>
                                        <p:strVal val="visible"/>
                                      </p:to>
                                    </p:set>
                                    <p:animEffect transition="in" filter="fade">
                                      <p:cBhvr>
                                        <p:cTn id="164" dur="250"/>
                                        <p:tgtEl>
                                          <p:spTgt spid="90"/>
                                        </p:tgtEl>
                                      </p:cBhvr>
                                    </p:animEffect>
                                  </p:childTnLst>
                                </p:cTn>
                              </p:par>
                            </p:childTnLst>
                          </p:cTn>
                        </p:par>
                        <p:par>
                          <p:cTn id="165" fill="hold">
                            <p:stCondLst>
                              <p:cond delay="16500"/>
                            </p:stCondLst>
                            <p:childTnLst>
                              <p:par>
                                <p:cTn id="166" presetID="42" presetClass="entr" presetSubtype="0" fill="hold" grpId="0" nodeType="afterEffect">
                                  <p:stCondLst>
                                    <p:cond delay="0"/>
                                  </p:stCondLst>
                                  <p:childTnLst>
                                    <p:set>
                                      <p:cBhvr>
                                        <p:cTn id="167" dur="1" fill="hold">
                                          <p:stCondLst>
                                            <p:cond delay="0"/>
                                          </p:stCondLst>
                                        </p:cTn>
                                        <p:tgtEl>
                                          <p:spTgt spid="91"/>
                                        </p:tgtEl>
                                        <p:attrNameLst>
                                          <p:attrName>style.visibility</p:attrName>
                                        </p:attrNameLst>
                                      </p:cBhvr>
                                      <p:to>
                                        <p:strVal val="visible"/>
                                      </p:to>
                                    </p:set>
                                    <p:animEffect transition="in" filter="fade">
                                      <p:cBhvr>
                                        <p:cTn id="168" dur="250"/>
                                        <p:tgtEl>
                                          <p:spTgt spid="91"/>
                                        </p:tgtEl>
                                      </p:cBhvr>
                                    </p:animEffect>
                                    <p:anim calcmode="lin" valueType="num">
                                      <p:cBhvr>
                                        <p:cTn id="169" dur="250" fill="hold"/>
                                        <p:tgtEl>
                                          <p:spTgt spid="91"/>
                                        </p:tgtEl>
                                        <p:attrNameLst>
                                          <p:attrName>ppt_x</p:attrName>
                                        </p:attrNameLst>
                                      </p:cBhvr>
                                      <p:tavLst>
                                        <p:tav tm="0">
                                          <p:val>
                                            <p:strVal val="#ppt_x"/>
                                          </p:val>
                                        </p:tav>
                                        <p:tav tm="100000">
                                          <p:val>
                                            <p:strVal val="#ppt_x"/>
                                          </p:val>
                                        </p:tav>
                                      </p:tavLst>
                                    </p:anim>
                                    <p:anim calcmode="lin" valueType="num">
                                      <p:cBhvr>
                                        <p:cTn id="170" dur="250" fill="hold"/>
                                        <p:tgtEl>
                                          <p:spTgt spid="91"/>
                                        </p:tgtEl>
                                        <p:attrNameLst>
                                          <p:attrName>ppt_y</p:attrName>
                                        </p:attrNameLst>
                                      </p:cBhvr>
                                      <p:tavLst>
                                        <p:tav tm="0">
                                          <p:val>
                                            <p:strVal val="#ppt_y+.1"/>
                                          </p:val>
                                        </p:tav>
                                        <p:tav tm="100000">
                                          <p:val>
                                            <p:strVal val="#ppt_y"/>
                                          </p:val>
                                        </p:tav>
                                      </p:tavLst>
                                    </p:anim>
                                  </p:childTnLst>
                                </p:cTn>
                              </p:par>
                              <p:par>
                                <p:cTn id="171" presetID="22" presetClass="entr" presetSubtype="8" fill="hold" grpId="0" nodeType="withEffect">
                                  <p:stCondLst>
                                    <p:cond delay="0"/>
                                  </p:stCondLst>
                                  <p:childTnLst>
                                    <p:set>
                                      <p:cBhvr>
                                        <p:cTn id="172" dur="1" fill="hold">
                                          <p:stCondLst>
                                            <p:cond delay="0"/>
                                          </p:stCondLst>
                                        </p:cTn>
                                        <p:tgtEl>
                                          <p:spTgt spid="92"/>
                                        </p:tgtEl>
                                        <p:attrNameLst>
                                          <p:attrName>style.visibility</p:attrName>
                                        </p:attrNameLst>
                                      </p:cBhvr>
                                      <p:to>
                                        <p:strVal val="visible"/>
                                      </p:to>
                                    </p:set>
                                    <p:animEffect transition="in" filter="wipe(left)">
                                      <p:cBhvr>
                                        <p:cTn id="173" dur="500"/>
                                        <p:tgtEl>
                                          <p:spTgt spid="92"/>
                                        </p:tgtEl>
                                      </p:cBhvr>
                                    </p:animEffect>
                                  </p:childTnLst>
                                </p:cTn>
                              </p:par>
                            </p:childTnLst>
                          </p:cTn>
                        </p:par>
                        <p:par>
                          <p:cTn id="174" fill="hold">
                            <p:stCondLst>
                              <p:cond delay="17000"/>
                            </p:stCondLst>
                            <p:childTnLst>
                              <p:par>
                                <p:cTn id="175" presetID="42" presetClass="entr" presetSubtype="0" fill="hold" grpId="0" nodeType="afterEffect">
                                  <p:stCondLst>
                                    <p:cond delay="0"/>
                                  </p:stCondLst>
                                  <p:childTnLst>
                                    <p:set>
                                      <p:cBhvr>
                                        <p:cTn id="176" dur="1" fill="hold">
                                          <p:stCondLst>
                                            <p:cond delay="0"/>
                                          </p:stCondLst>
                                        </p:cTn>
                                        <p:tgtEl>
                                          <p:spTgt spid="60"/>
                                        </p:tgtEl>
                                        <p:attrNameLst>
                                          <p:attrName>style.visibility</p:attrName>
                                        </p:attrNameLst>
                                      </p:cBhvr>
                                      <p:to>
                                        <p:strVal val="visible"/>
                                      </p:to>
                                    </p:set>
                                    <p:animEffect transition="in" filter="fade">
                                      <p:cBhvr>
                                        <p:cTn id="177" dur="250"/>
                                        <p:tgtEl>
                                          <p:spTgt spid="60"/>
                                        </p:tgtEl>
                                      </p:cBhvr>
                                    </p:animEffect>
                                    <p:anim calcmode="lin" valueType="num">
                                      <p:cBhvr>
                                        <p:cTn id="178" dur="250" fill="hold"/>
                                        <p:tgtEl>
                                          <p:spTgt spid="60"/>
                                        </p:tgtEl>
                                        <p:attrNameLst>
                                          <p:attrName>ppt_x</p:attrName>
                                        </p:attrNameLst>
                                      </p:cBhvr>
                                      <p:tavLst>
                                        <p:tav tm="0">
                                          <p:val>
                                            <p:strVal val="#ppt_x"/>
                                          </p:val>
                                        </p:tav>
                                        <p:tav tm="100000">
                                          <p:val>
                                            <p:strVal val="#ppt_x"/>
                                          </p:val>
                                        </p:tav>
                                      </p:tavLst>
                                    </p:anim>
                                    <p:anim calcmode="lin" valueType="num">
                                      <p:cBhvr>
                                        <p:cTn id="179" dur="250" fill="hold"/>
                                        <p:tgtEl>
                                          <p:spTgt spid="60"/>
                                        </p:tgtEl>
                                        <p:attrNameLst>
                                          <p:attrName>ppt_y</p:attrName>
                                        </p:attrNameLst>
                                      </p:cBhvr>
                                      <p:tavLst>
                                        <p:tav tm="0">
                                          <p:val>
                                            <p:strVal val="#ppt_y+.1"/>
                                          </p:val>
                                        </p:tav>
                                        <p:tav tm="100000">
                                          <p:val>
                                            <p:strVal val="#ppt_y"/>
                                          </p:val>
                                        </p:tav>
                                      </p:tavLst>
                                    </p:anim>
                                  </p:childTnLst>
                                </p:cTn>
                              </p:par>
                            </p:childTnLst>
                          </p:cTn>
                        </p:par>
                        <p:par>
                          <p:cTn id="180" fill="hold">
                            <p:stCondLst>
                              <p:cond delay="17500"/>
                            </p:stCondLst>
                            <p:childTnLst>
                              <p:par>
                                <p:cTn id="181" presetID="10" presetClass="entr" presetSubtype="0" fill="hold" grpId="0" nodeType="afterEffect">
                                  <p:stCondLst>
                                    <p:cond delay="0"/>
                                  </p:stCondLst>
                                  <p:childTnLst>
                                    <p:set>
                                      <p:cBhvr>
                                        <p:cTn id="182" dur="1" fill="hold">
                                          <p:stCondLst>
                                            <p:cond delay="0"/>
                                          </p:stCondLst>
                                        </p:cTn>
                                        <p:tgtEl>
                                          <p:spTgt spid="62"/>
                                        </p:tgtEl>
                                        <p:attrNameLst>
                                          <p:attrName>style.visibility</p:attrName>
                                        </p:attrNameLst>
                                      </p:cBhvr>
                                      <p:to>
                                        <p:strVal val="visible"/>
                                      </p:to>
                                    </p:set>
                                    <p:animEffect transition="in" filter="fade">
                                      <p:cBhvr>
                                        <p:cTn id="183" dur="250"/>
                                        <p:tgtEl>
                                          <p:spTgt spid="62"/>
                                        </p:tgtEl>
                                      </p:cBhvr>
                                    </p:animEffect>
                                  </p:childTnLst>
                                </p:cTn>
                              </p:par>
                            </p:childTnLst>
                          </p:cTn>
                        </p:par>
                        <p:par>
                          <p:cTn id="184" fill="hold">
                            <p:stCondLst>
                              <p:cond delay="18000"/>
                            </p:stCondLst>
                            <p:childTnLst>
                              <p:par>
                                <p:cTn id="185" presetID="42" presetClass="entr" presetSubtype="0" fill="hold" grpId="0" nodeType="afterEffect">
                                  <p:stCondLst>
                                    <p:cond delay="0"/>
                                  </p:stCondLst>
                                  <p:childTnLst>
                                    <p:set>
                                      <p:cBhvr>
                                        <p:cTn id="186" dur="1" fill="hold">
                                          <p:stCondLst>
                                            <p:cond delay="0"/>
                                          </p:stCondLst>
                                        </p:cTn>
                                        <p:tgtEl>
                                          <p:spTgt spid="66"/>
                                        </p:tgtEl>
                                        <p:attrNameLst>
                                          <p:attrName>style.visibility</p:attrName>
                                        </p:attrNameLst>
                                      </p:cBhvr>
                                      <p:to>
                                        <p:strVal val="visible"/>
                                      </p:to>
                                    </p:set>
                                    <p:animEffect transition="in" filter="fade">
                                      <p:cBhvr>
                                        <p:cTn id="187" dur="250"/>
                                        <p:tgtEl>
                                          <p:spTgt spid="66"/>
                                        </p:tgtEl>
                                      </p:cBhvr>
                                    </p:animEffect>
                                    <p:anim calcmode="lin" valueType="num">
                                      <p:cBhvr>
                                        <p:cTn id="188" dur="250" fill="hold"/>
                                        <p:tgtEl>
                                          <p:spTgt spid="66"/>
                                        </p:tgtEl>
                                        <p:attrNameLst>
                                          <p:attrName>ppt_x</p:attrName>
                                        </p:attrNameLst>
                                      </p:cBhvr>
                                      <p:tavLst>
                                        <p:tav tm="0">
                                          <p:val>
                                            <p:strVal val="#ppt_x"/>
                                          </p:val>
                                        </p:tav>
                                        <p:tav tm="100000">
                                          <p:val>
                                            <p:strVal val="#ppt_x"/>
                                          </p:val>
                                        </p:tav>
                                      </p:tavLst>
                                    </p:anim>
                                    <p:anim calcmode="lin" valueType="num">
                                      <p:cBhvr>
                                        <p:cTn id="189" dur="250" fill="hold"/>
                                        <p:tgtEl>
                                          <p:spTgt spid="66"/>
                                        </p:tgtEl>
                                        <p:attrNameLst>
                                          <p:attrName>ppt_y</p:attrName>
                                        </p:attrNameLst>
                                      </p:cBhvr>
                                      <p:tavLst>
                                        <p:tav tm="0">
                                          <p:val>
                                            <p:strVal val="#ppt_y+.1"/>
                                          </p:val>
                                        </p:tav>
                                        <p:tav tm="100000">
                                          <p:val>
                                            <p:strVal val="#ppt_y"/>
                                          </p:val>
                                        </p:tav>
                                      </p:tavLst>
                                    </p:anim>
                                  </p:childTnLst>
                                </p:cTn>
                              </p:par>
                            </p:childTnLst>
                          </p:cTn>
                        </p:par>
                        <p:par>
                          <p:cTn id="190" fill="hold">
                            <p:stCondLst>
                              <p:cond delay="18500"/>
                            </p:stCondLst>
                            <p:childTnLst>
                              <p:par>
                                <p:cTn id="191" presetID="42" presetClass="entr" presetSubtype="0" fill="hold" grpId="0" nodeType="afterEffect">
                                  <p:stCondLst>
                                    <p:cond delay="0"/>
                                  </p:stCondLst>
                                  <p:childTnLst>
                                    <p:set>
                                      <p:cBhvr>
                                        <p:cTn id="192" dur="1" fill="hold">
                                          <p:stCondLst>
                                            <p:cond delay="0"/>
                                          </p:stCondLst>
                                        </p:cTn>
                                        <p:tgtEl>
                                          <p:spTgt spid="80"/>
                                        </p:tgtEl>
                                        <p:attrNameLst>
                                          <p:attrName>style.visibility</p:attrName>
                                        </p:attrNameLst>
                                      </p:cBhvr>
                                      <p:to>
                                        <p:strVal val="visible"/>
                                      </p:to>
                                    </p:set>
                                    <p:animEffect transition="in" filter="fade">
                                      <p:cBhvr>
                                        <p:cTn id="193" dur="250"/>
                                        <p:tgtEl>
                                          <p:spTgt spid="80"/>
                                        </p:tgtEl>
                                      </p:cBhvr>
                                    </p:animEffect>
                                    <p:anim calcmode="lin" valueType="num">
                                      <p:cBhvr>
                                        <p:cTn id="194" dur="250" fill="hold"/>
                                        <p:tgtEl>
                                          <p:spTgt spid="80"/>
                                        </p:tgtEl>
                                        <p:attrNameLst>
                                          <p:attrName>ppt_x</p:attrName>
                                        </p:attrNameLst>
                                      </p:cBhvr>
                                      <p:tavLst>
                                        <p:tav tm="0">
                                          <p:val>
                                            <p:strVal val="#ppt_x"/>
                                          </p:val>
                                        </p:tav>
                                        <p:tav tm="100000">
                                          <p:val>
                                            <p:strVal val="#ppt_x"/>
                                          </p:val>
                                        </p:tav>
                                      </p:tavLst>
                                    </p:anim>
                                    <p:anim calcmode="lin" valueType="num">
                                      <p:cBhvr>
                                        <p:cTn id="195" dur="250" fill="hold"/>
                                        <p:tgtEl>
                                          <p:spTgt spid="80"/>
                                        </p:tgtEl>
                                        <p:attrNameLst>
                                          <p:attrName>ppt_y</p:attrName>
                                        </p:attrNameLst>
                                      </p:cBhvr>
                                      <p:tavLst>
                                        <p:tav tm="0">
                                          <p:val>
                                            <p:strVal val="#ppt_y+.1"/>
                                          </p:val>
                                        </p:tav>
                                        <p:tav tm="100000">
                                          <p:val>
                                            <p:strVal val="#ppt_y"/>
                                          </p:val>
                                        </p:tav>
                                      </p:tavLst>
                                    </p:anim>
                                  </p:childTnLst>
                                </p:cTn>
                              </p:par>
                            </p:childTnLst>
                          </p:cTn>
                        </p:par>
                        <p:par>
                          <p:cTn id="196" fill="hold">
                            <p:stCondLst>
                              <p:cond delay="19000"/>
                            </p:stCondLst>
                            <p:childTnLst>
                              <p:par>
                                <p:cTn id="197" presetID="10" presetClass="entr" presetSubtype="0" fill="hold" grpId="0" nodeType="afterEffect">
                                  <p:stCondLst>
                                    <p:cond delay="0"/>
                                  </p:stCondLst>
                                  <p:childTnLst>
                                    <p:set>
                                      <p:cBhvr>
                                        <p:cTn id="198" dur="1" fill="hold">
                                          <p:stCondLst>
                                            <p:cond delay="0"/>
                                          </p:stCondLst>
                                        </p:cTn>
                                        <p:tgtEl>
                                          <p:spTgt spid="82"/>
                                        </p:tgtEl>
                                        <p:attrNameLst>
                                          <p:attrName>style.visibility</p:attrName>
                                        </p:attrNameLst>
                                      </p:cBhvr>
                                      <p:to>
                                        <p:strVal val="visible"/>
                                      </p:to>
                                    </p:set>
                                    <p:animEffect transition="in" filter="fade">
                                      <p:cBhvr>
                                        <p:cTn id="199" dur="250"/>
                                        <p:tgtEl>
                                          <p:spTgt spid="82"/>
                                        </p:tgtEl>
                                      </p:cBhvr>
                                    </p:animEffect>
                                  </p:childTnLst>
                                </p:cTn>
                              </p:par>
                            </p:childTnLst>
                          </p:cTn>
                        </p:par>
                        <p:par>
                          <p:cTn id="200" fill="hold">
                            <p:stCondLst>
                              <p:cond delay="19500"/>
                            </p:stCondLst>
                            <p:childTnLst>
                              <p:par>
                                <p:cTn id="201" presetID="10" presetClass="entr" presetSubtype="0" fill="hold" grpId="0" nodeType="afterEffect">
                                  <p:stCondLst>
                                    <p:cond delay="0"/>
                                  </p:stCondLst>
                                  <p:childTnLst>
                                    <p:set>
                                      <p:cBhvr>
                                        <p:cTn id="202" dur="1" fill="hold">
                                          <p:stCondLst>
                                            <p:cond delay="0"/>
                                          </p:stCondLst>
                                        </p:cTn>
                                        <p:tgtEl>
                                          <p:spTgt spid="84"/>
                                        </p:tgtEl>
                                        <p:attrNameLst>
                                          <p:attrName>style.visibility</p:attrName>
                                        </p:attrNameLst>
                                      </p:cBhvr>
                                      <p:to>
                                        <p:strVal val="visible"/>
                                      </p:to>
                                    </p:set>
                                    <p:animEffect transition="in" filter="fade">
                                      <p:cBhvr>
                                        <p:cTn id="203" dur="25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48" grpId="0" bldLvl="0" animBg="1"/>
      <p:bldP spid="49" grpId="0" bldLvl="0" animBg="1"/>
      <p:bldP spid="50" grpId="0" bldLvl="0" animBg="1"/>
      <p:bldP spid="51" grpId="0" bldLvl="0" animBg="1"/>
      <p:bldP spid="53" grpId="0" bldLvl="0" animBg="1"/>
      <p:bldP spid="54" grpId="0" bldLvl="0" animBg="1"/>
      <p:bldP spid="55" grpId="0" bldLvl="0" animBg="1"/>
      <p:bldP spid="56" grpId="0"/>
      <p:bldP spid="57" grpId="0"/>
      <p:bldP spid="58" grpId="0"/>
      <p:bldP spid="59" grpId="0"/>
      <p:bldP spid="61" grpId="0"/>
      <p:bldP spid="63" grpId="0"/>
      <p:bldP spid="65" grpId="0"/>
      <p:bldP spid="68" grpId="0" bldLvl="0" animBg="1"/>
      <p:bldP spid="69" grpId="0" bldLvl="0" animBg="1"/>
      <p:bldP spid="70" grpId="0" bldLvl="0" animBg="1"/>
      <p:bldP spid="71" grpId="0" bldLvl="0" animBg="1"/>
      <p:bldP spid="74" grpId="0" bldLvl="0" animBg="1"/>
      <p:bldP spid="75" grpId="0" bldLvl="0" animBg="1"/>
      <p:bldP spid="76" grpId="0"/>
      <p:bldP spid="77" grpId="0"/>
      <p:bldP spid="78" grpId="0"/>
      <p:bldP spid="79" grpId="0"/>
      <p:bldP spid="81" grpId="0"/>
      <p:bldP spid="83" grpId="0"/>
      <p:bldP spid="85" grpId="0"/>
      <p:bldP spid="87" grpId="0"/>
      <p:bldP spid="88" grpId="0" bldLvl="0" animBg="1"/>
      <p:bldP spid="89" grpId="0" bldLvl="0" animBg="1"/>
      <p:bldP spid="90" grpId="0"/>
      <p:bldP spid="91" grpId="0"/>
      <p:bldP spid="92" grpId="0"/>
      <p:bldP spid="60" grpId="0" bldLvl="0" animBg="1"/>
      <p:bldP spid="62" grpId="0"/>
      <p:bldP spid="66" grpId="0" bldLvl="0" animBg="1"/>
      <p:bldP spid="80" grpId="0" bldLvl="0" animBg="1"/>
      <p:bldP spid="82" grpId="0"/>
      <p:bldP spid="8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720355" y="1917226"/>
            <a:ext cx="8471646" cy="2565662"/>
          </a:xfrm>
          <a:prstGeom prst="rect">
            <a:avLst/>
          </a:prstGeom>
        </p:spPr>
      </p:pic>
      <p:sp>
        <p:nvSpPr>
          <p:cNvPr id="17" name="TextBox 7"/>
          <p:cNvSpPr>
            <a:spLocks noChangeArrowheads="1"/>
          </p:cNvSpPr>
          <p:nvPr/>
        </p:nvSpPr>
        <p:spPr bwMode="auto">
          <a:xfrm>
            <a:off x="3784308" y="2670577"/>
            <a:ext cx="5470551" cy="1015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6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感谢聆听！</a:t>
            </a:r>
            <a:endParaRPr lang="zh-CN" altLang="en-US" sz="6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57" name="图片 5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76" y="894"/>
            <a:ext cx="2556554" cy="332569"/>
          </a:xfrm>
          <a:prstGeom prst="rect">
            <a:avLst/>
          </a:prstGeom>
        </p:spPr>
      </p:pic>
      <p:pic>
        <p:nvPicPr>
          <p:cNvPr id="58" name="图片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6" y="148300"/>
            <a:ext cx="2218956" cy="332569"/>
          </a:xfrm>
          <a:prstGeom prst="rect">
            <a:avLst/>
          </a:prstGeom>
        </p:spPr>
      </p:pic>
      <p:pic>
        <p:nvPicPr>
          <p:cNvPr id="59" name="图片 5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75" y="383586"/>
            <a:ext cx="1823564" cy="332569"/>
          </a:xfrm>
          <a:prstGeom prst="rect">
            <a:avLst/>
          </a:prstGeom>
        </p:spPr>
      </p:pic>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97887" y="117494"/>
            <a:ext cx="2273221" cy="987297"/>
          </a:xfrm>
          <a:prstGeom prst="rect">
            <a:avLst/>
          </a:prstGeom>
        </p:spPr>
      </p:pic>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type="subTitle" idx="4294967295"/>
          </p:nvPr>
        </p:nvSpPr>
        <p:spPr>
          <a:xfrm>
            <a:off x="5289550" y="909955"/>
            <a:ext cx="6375400" cy="5704205"/>
          </a:xfrm>
          <a:prstGeom prst="rect">
            <a:avLst/>
          </a:prstGeom>
        </p:spPr>
        <p:txBody>
          <a:bodyPr>
            <a:noAutofit/>
          </a:bodyPr>
          <a:lstStyle/>
          <a:p>
            <a:pPr lvl="0">
              <a:lnSpc>
                <a:spcPct val="1500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习总书记在2020年10月，党的十九届五中全会指出，“我国已转向</a:t>
            </a:r>
            <a:r>
              <a:rPr lang="zh-CN" altLang="en-US" sz="2400" b="1" dirty="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高质量发展</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阶段”，高质量发展“必须长期坚持的要求”</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ct val="150000"/>
              </a:lnSpc>
              <a:spcBef>
                <a:spcPts val="20"/>
              </a:spcBef>
              <a:spcAft>
                <a:spcPts val="0"/>
              </a:spcAft>
              <a:buFont typeface="Arial" panose="020B0604020202020204" pitchFamily="34" charset="0"/>
              <a:buChar char="•"/>
            </a:pP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ct val="150000"/>
              </a:lnSpc>
              <a:spcBef>
                <a:spcPts val="20"/>
              </a:spcBef>
              <a:spcAft>
                <a:spcPts val="0"/>
              </a:spcAft>
              <a:buFont typeface="Arial" panose="020B0604020202020204" pitchFamily="34" charset="0"/>
              <a:buChar char="•"/>
            </a:pPr>
            <a:r>
              <a:rPr lang="en-US" altLang="zh-CN" sz="2400" dirty="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十四五</a:t>
            </a:r>
            <a:r>
              <a:rPr lang="en-US" altLang="zh-CN" sz="2400" dirty="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规划，</a:t>
            </a:r>
            <a:r>
              <a:rPr lang="en-US" altLang="zh-CN" sz="2400" dirty="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加快数字化发展，建设数字中国</a:t>
            </a:r>
            <a:r>
              <a:rPr lang="en-US" altLang="zh-CN" sz="2400" dirty="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a:t>
            </a:r>
            <a:r>
              <a:rPr lang="en-US" altLang="zh-CN" sz="2400" dirty="0">
                <a:latin typeface="微软雅黑" panose="020B0503020204020204" pitchFamily="34" charset="-122"/>
                <a:ea typeface="微软雅黑" panose="020B0503020204020204" pitchFamily="34" charset="-122"/>
                <a:cs typeface="幼圆" panose="02010509060101010101" pitchFamily="49" charset="-122"/>
                <a:sym typeface="+mn-ea"/>
              </a:rPr>
              <a:t>“加快推动数字产业化”</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a:t>
            </a:r>
            <a:r>
              <a:rPr lang="en-US" altLang="zh-CN" sz="2400" dirty="0">
                <a:latin typeface="微软雅黑" panose="020B0503020204020204" pitchFamily="34" charset="-122"/>
                <a:ea typeface="微软雅黑" panose="020B0503020204020204" pitchFamily="34" charset="-122"/>
                <a:cs typeface="幼圆" panose="02010509060101010101" pitchFamily="49" charset="-122"/>
                <a:sym typeface="+mn-ea"/>
              </a:rPr>
              <a:t>“推进产业</a:t>
            </a:r>
            <a:r>
              <a:rPr lang="en-US" altLang="zh-CN" sz="2400" b="1" dirty="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数字化转型</a:t>
            </a:r>
            <a:r>
              <a:rPr lang="en-US" altLang="zh-CN" sz="2400" dirty="0">
                <a:latin typeface="微软雅黑" panose="020B0503020204020204" pitchFamily="34" charset="-122"/>
                <a:ea typeface="微软雅黑" panose="020B0503020204020204" pitchFamily="34" charset="-122"/>
                <a:cs typeface="幼圆" panose="02010509060101010101" pitchFamily="49" charset="-122"/>
                <a:sym typeface="+mn-ea"/>
              </a:rPr>
              <a:t>”</a:t>
            </a: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a:t>
            </a:r>
            <a:r>
              <a:rPr lang="en-US" altLang="zh-CN" sz="2400" dirty="0">
                <a:latin typeface="微软雅黑" panose="020B0503020204020204" pitchFamily="34" charset="-122"/>
                <a:ea typeface="微软雅黑" panose="020B0503020204020204" pitchFamily="34" charset="-122"/>
                <a:cs typeface="幼圆" panose="02010509060101010101" pitchFamily="49" charset="-122"/>
                <a:sym typeface="+mn-ea"/>
              </a:rPr>
              <a:t>“促进数字技术与实体经济深度融合，赋能传统产业转型升级”</a:t>
            </a:r>
            <a:endParaRPr lang="zh-CN" altLang="en-US" sz="2400" b="1"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文本框 3"/>
          <p:cNvSpPr txBox="1"/>
          <p:nvPr/>
        </p:nvSpPr>
        <p:spPr>
          <a:xfrm>
            <a:off x="24014" y="162560"/>
            <a:ext cx="12043526"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indent="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国家战略</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1"/>
          <a:stretch>
            <a:fillRect/>
          </a:stretch>
        </p:blipFill>
        <p:spPr>
          <a:xfrm>
            <a:off x="406400" y="1195705"/>
            <a:ext cx="4423410" cy="3483610"/>
          </a:xfrm>
          <a:prstGeom prst="rect">
            <a:avLst/>
          </a:prstGeom>
        </p:spPr>
      </p:pic>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type="subTitle" idx="4294967295"/>
          </p:nvPr>
        </p:nvSpPr>
        <p:spPr>
          <a:xfrm>
            <a:off x="308610" y="1010920"/>
            <a:ext cx="4072890" cy="5415915"/>
          </a:xfrm>
          <a:prstGeom prst="rect">
            <a:avLst/>
          </a:prstGeom>
        </p:spPr>
        <p:txBody>
          <a:bodyPr>
            <a:noAutofit/>
          </a:bodyPr>
          <a:lstStyle/>
          <a:p>
            <a:pPr lvl="0">
              <a:lnSpc>
                <a:spcPct val="1500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数字化转型顺利开展的有效保障之一</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ct val="1500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推动产业高质量发展的支撑手段</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ct val="1500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加大自主标准体系的建设以及实施使用，符合国家战略</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0">
              <a:lnSpc>
                <a:spcPct val="150000"/>
              </a:lnSpc>
              <a:spcBef>
                <a:spcPts val="20"/>
              </a:spcBef>
              <a:spcAft>
                <a:spcPts val="0"/>
              </a:spcAft>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rPr>
              <a:t>信创工程、自主替代、标准领先</a:t>
            </a:r>
            <a:endParaRPr lang="zh-CN" altLang="en-US" sz="2400"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文本框 3"/>
          <p:cNvSpPr txBox="1"/>
          <p:nvPr/>
        </p:nvSpPr>
        <p:spPr>
          <a:xfrm>
            <a:off x="19050" y="161925"/>
            <a:ext cx="837692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政策导向</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graphicFrame>
        <p:nvGraphicFramePr>
          <p:cNvPr id="5" name="表格 4"/>
          <p:cNvGraphicFramePr>
            <a:graphicFrameLocks noGrp="1"/>
          </p:cNvGraphicFramePr>
          <p:nvPr>
            <p:custDataLst>
              <p:tags r:id="rId1"/>
            </p:custDataLst>
          </p:nvPr>
        </p:nvGraphicFramePr>
        <p:xfrm>
          <a:off x="4548505" y="1010920"/>
          <a:ext cx="6677660" cy="2761425"/>
        </p:xfrm>
        <a:graphic>
          <a:graphicData uri="http://schemas.openxmlformats.org/drawingml/2006/table">
            <a:tbl>
              <a:tblPr firstRow="1" firstCol="1" bandRow="1">
                <a:tableStyleId>{2D5ABB26-0587-4C30-8999-92F81FD0307C}</a:tableStyleId>
              </a:tblPr>
              <a:tblGrid>
                <a:gridCol w="6677660"/>
              </a:tblGrid>
              <a:tr h="2684780">
                <a:tc>
                  <a:txBody>
                    <a:bodyPr/>
                    <a:lstStyle/>
                    <a:p>
                      <a:pPr algn="ctr">
                        <a:lnSpc>
                          <a:spcPts val="2160"/>
                        </a:lnSpc>
                        <a:spcAft>
                          <a:spcPts val="0"/>
                        </a:spcAft>
                      </a:pPr>
                      <a:r>
                        <a:rPr lang="zh-CN" sz="1800" kern="0" dirty="0">
                          <a:effectLst/>
                        </a:rPr>
                        <a:t>国务院关于印发新时期促进集成电路产业和</a:t>
                      </a:r>
                      <a:endParaRPr lang="zh-CN" sz="1050" kern="100" dirty="0">
                        <a:effectLst/>
                      </a:endParaRPr>
                    </a:p>
                    <a:p>
                      <a:pPr algn="ctr">
                        <a:lnSpc>
                          <a:spcPts val="2160"/>
                        </a:lnSpc>
                        <a:spcAft>
                          <a:spcPts val="0"/>
                        </a:spcAft>
                      </a:pPr>
                      <a:r>
                        <a:rPr lang="zh-CN" sz="1800" kern="0" dirty="0">
                          <a:effectLst/>
                        </a:rPr>
                        <a:t>软件产业高质量发展若干政策的通知</a:t>
                      </a:r>
                      <a:endParaRPr lang="zh-CN" sz="1050" kern="100" dirty="0">
                        <a:effectLst/>
                      </a:endParaRPr>
                    </a:p>
                    <a:p>
                      <a:pPr algn="ctr">
                        <a:lnSpc>
                          <a:spcPts val="2160"/>
                        </a:lnSpc>
                        <a:spcAft>
                          <a:spcPts val="0"/>
                        </a:spcAft>
                      </a:pPr>
                      <a:r>
                        <a:rPr lang="zh-CN" sz="1200" kern="0" dirty="0">
                          <a:effectLst/>
                        </a:rPr>
                        <a:t>国发〔</a:t>
                      </a:r>
                      <a:r>
                        <a:rPr lang="en-US" sz="1200" kern="0" dirty="0">
                          <a:effectLst/>
                        </a:rPr>
                        <a:t>2020</a:t>
                      </a:r>
                      <a:r>
                        <a:rPr lang="zh-CN" sz="1200" kern="0" dirty="0">
                          <a:effectLst/>
                        </a:rPr>
                        <a:t>〕</a:t>
                      </a:r>
                      <a:r>
                        <a:rPr lang="en-US" sz="1200" kern="0" dirty="0">
                          <a:effectLst/>
                        </a:rPr>
                        <a:t>8</a:t>
                      </a:r>
                      <a:r>
                        <a:rPr lang="zh-CN" sz="1200" kern="0" dirty="0">
                          <a:effectLst/>
                        </a:rPr>
                        <a:t>号</a:t>
                      </a:r>
                      <a:endParaRPr lang="zh-CN" sz="1050" kern="100" dirty="0">
                        <a:effectLst/>
                      </a:endParaRPr>
                    </a:p>
                    <a:p>
                      <a:pPr indent="304800" algn="just">
                        <a:lnSpc>
                          <a:spcPts val="2160"/>
                        </a:lnSpc>
                        <a:spcAft>
                          <a:spcPts val="0"/>
                        </a:spcAft>
                      </a:pPr>
                      <a:r>
                        <a:rPr lang="zh-CN" sz="1200" kern="0" dirty="0">
                          <a:effectLst/>
                        </a:rPr>
                        <a:t>三、研究开发政策</a:t>
                      </a:r>
                      <a:endParaRPr lang="zh-CN" sz="1050" kern="100" dirty="0">
                        <a:effectLst/>
                      </a:endParaRPr>
                    </a:p>
                    <a:p>
                      <a:pPr indent="304800" algn="just">
                        <a:lnSpc>
                          <a:spcPts val="2160"/>
                        </a:lnSpc>
                        <a:spcAft>
                          <a:spcPts val="0"/>
                        </a:spcAft>
                      </a:pPr>
                      <a:r>
                        <a:rPr lang="zh-CN" sz="1200" kern="0" dirty="0">
                          <a:effectLst/>
                        </a:rPr>
                        <a:t>（十八）鼓励软件企业执行软件质量、信息安全、开发管理等国家标准。加强集成电路标准化组织建设，完善标准体系，加强标准验证，提升研发能力。提高集成电路和软件质量，增强行业竞争力。</a:t>
                      </a:r>
                      <a:endParaRPr lang="zh-CN" sz="1050" kern="100" dirty="0">
                        <a:effectLst/>
                      </a:endParaRPr>
                    </a:p>
                    <a:p>
                      <a:pPr indent="304800" algn="just">
                        <a:lnSpc>
                          <a:spcPts val="2160"/>
                        </a:lnSpc>
                        <a:spcAft>
                          <a:spcPts val="0"/>
                        </a:spcAft>
                      </a:pPr>
                      <a:r>
                        <a:rPr lang="zh-CN" sz="1200" kern="0" dirty="0">
                          <a:effectLst/>
                        </a:rPr>
                        <a:t>七、市场应用政策</a:t>
                      </a:r>
                      <a:endParaRPr lang="zh-CN" sz="1050" kern="100" dirty="0">
                        <a:effectLst/>
                      </a:endParaRPr>
                    </a:p>
                    <a:p>
                      <a:pPr indent="304800" algn="just">
                        <a:lnSpc>
                          <a:spcPts val="2160"/>
                        </a:lnSpc>
                        <a:spcAft>
                          <a:spcPts val="0"/>
                        </a:spcAft>
                      </a:pPr>
                      <a:r>
                        <a:rPr lang="zh-CN" sz="1200" kern="0" dirty="0">
                          <a:effectLst/>
                        </a:rPr>
                        <a:t>（三十五）充分发挥行业协会和标准化机构的作用，加快制定集成电路和软件相关标准，推广集成电路质量评价和软件开发成本度量规范。</a:t>
                      </a:r>
                      <a:endParaRPr lang="zh-CN" sz="1050" kern="100" dirty="0">
                        <a:effectLst/>
                        <a:latin typeface="Calibri" panose="020F0502020204030204" charset="0"/>
                        <a:ea typeface="宋体" panose="02010600030101010101" pitchFamily="2" charset="-122"/>
                        <a:cs typeface="Times New Roman" panose="02020603050405020304" pitchFamily="18" charset="0"/>
                      </a:endParaRPr>
                    </a:p>
                  </a:txBody>
                  <a:tcPr marL="0" marR="0"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bl>
          </a:graphicData>
        </a:graphic>
      </p:graphicFrame>
      <p:pic>
        <p:nvPicPr>
          <p:cNvPr id="2" name="图片 1"/>
          <p:cNvPicPr>
            <a:picLocks noChangeAspect="1"/>
          </p:cNvPicPr>
          <p:nvPr/>
        </p:nvPicPr>
        <p:blipFill>
          <a:blip r:embed="rId2"/>
          <a:stretch>
            <a:fillRect/>
          </a:stretch>
        </p:blipFill>
        <p:spPr>
          <a:xfrm>
            <a:off x="5383530" y="3208020"/>
            <a:ext cx="6499860" cy="2976880"/>
          </a:xfrm>
          <a:prstGeom prst="rect">
            <a:avLst/>
          </a:prstGeom>
          <a:ln w="12700" cmpd="sng">
            <a:solidFill>
              <a:schemeClr val="tx1"/>
            </a:solidFill>
            <a:prstDash val="solid"/>
          </a:ln>
        </p:spPr>
      </p:pic>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type="subTitle" idx="4294967295"/>
          </p:nvPr>
        </p:nvSpPr>
        <p:spPr>
          <a:xfrm>
            <a:off x="516255" y="6052185"/>
            <a:ext cx="4836160" cy="662305"/>
          </a:xfrm>
          <a:prstGeom prst="rect">
            <a:avLst/>
          </a:prstGeom>
        </p:spPr>
        <p:txBody>
          <a:bodyPr>
            <a:noAutofit/>
          </a:bodyPr>
          <a:lstStyle/>
          <a:p>
            <a:pPr marL="0" indent="0">
              <a:lnSpc>
                <a:spcPct val="150000"/>
              </a:lnSpc>
              <a:spcBef>
                <a:spcPts val="20"/>
              </a:spcBef>
              <a:spcAft>
                <a:spcPts val="0"/>
              </a:spcAft>
              <a:buNone/>
            </a:pPr>
            <a:r>
              <a:rPr lang="zh-CN" altLang="en-US" sz="1800" dirty="0">
                <a:latin typeface="Microsoft YaHei UI" panose="020B0503020204020204" pitchFamily="34" charset="-122"/>
                <a:ea typeface="Microsoft YaHei UI" panose="020B0503020204020204" pitchFamily="34" charset="-122"/>
                <a:sym typeface="+mn-ea"/>
              </a:rPr>
              <a:t>《 哈佛商业评论 》2021 年 </a:t>
            </a:r>
            <a:r>
              <a:rPr lang="en-US" altLang="zh-CN" sz="1800" dirty="0">
                <a:latin typeface="Microsoft YaHei UI" panose="020B0503020204020204" pitchFamily="34" charset="-122"/>
                <a:ea typeface="Microsoft YaHei UI" panose="020B0503020204020204" pitchFamily="34" charset="-122"/>
                <a:sym typeface="+mn-ea"/>
              </a:rPr>
              <a:t>11-</a:t>
            </a:r>
            <a:r>
              <a:rPr lang="zh-CN" altLang="en-US" sz="1800" dirty="0">
                <a:latin typeface="Microsoft YaHei UI" panose="020B0503020204020204" pitchFamily="34" charset="-122"/>
                <a:ea typeface="Microsoft YaHei UI" panose="020B0503020204020204" pitchFamily="34" charset="-122"/>
                <a:sym typeface="+mn-ea"/>
              </a:rPr>
              <a:t>12 月刊</a:t>
            </a:r>
            <a:endParaRPr lang="zh-CN" altLang="en-US" sz="1800" dirty="0">
              <a:latin typeface="Microsoft YaHei UI" panose="020B0503020204020204" pitchFamily="34" charset="-122"/>
              <a:ea typeface="Microsoft YaHei UI" panose="020B0503020204020204" pitchFamily="34" charset="-122"/>
              <a:sym typeface="+mn-ea"/>
            </a:endParaRPr>
          </a:p>
          <a:p>
            <a:pPr>
              <a:lnSpc>
                <a:spcPct val="150000"/>
              </a:lnSpc>
              <a:spcBef>
                <a:spcPts val="20"/>
              </a:spcBef>
              <a:spcAft>
                <a:spcPts val="0"/>
              </a:spcAft>
              <a:buFont typeface="Arial" panose="020B0604020202020204" pitchFamily="34" charset="0"/>
              <a:buChar char="•"/>
            </a:pPr>
            <a:endParaRPr lang="zh-CN" altLang="en-US" sz="1200"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4" name="文本框 3"/>
          <p:cNvSpPr txBox="1"/>
          <p:nvPr/>
        </p:nvSpPr>
        <p:spPr>
          <a:xfrm>
            <a:off x="0" y="162560"/>
            <a:ext cx="837692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项目经济来临</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custDataLst>
              <p:tags r:id="rId1"/>
            </p:custDataLst>
          </p:nvPr>
        </p:nvPicPr>
        <p:blipFill>
          <a:blip r:embed="rId2"/>
          <a:stretch>
            <a:fillRect/>
          </a:stretch>
        </p:blipFill>
        <p:spPr>
          <a:xfrm>
            <a:off x="5762625" y="2275205"/>
            <a:ext cx="3004820" cy="4051935"/>
          </a:xfrm>
          <a:prstGeom prst="rect">
            <a:avLst/>
          </a:prstGeom>
        </p:spPr>
      </p:pic>
      <p:pic>
        <p:nvPicPr>
          <p:cNvPr id="3" name="图片 2"/>
          <p:cNvPicPr>
            <a:picLocks noChangeAspect="1"/>
          </p:cNvPicPr>
          <p:nvPr>
            <p:custDataLst>
              <p:tags r:id="rId3"/>
            </p:custDataLst>
          </p:nvPr>
        </p:nvPicPr>
        <p:blipFill>
          <a:blip r:embed="rId4"/>
          <a:stretch>
            <a:fillRect/>
          </a:stretch>
        </p:blipFill>
        <p:spPr>
          <a:xfrm>
            <a:off x="2153920" y="1118235"/>
            <a:ext cx="3040380" cy="3938270"/>
          </a:xfrm>
          <a:prstGeom prst="rect">
            <a:avLst/>
          </a:prstGeom>
        </p:spPr>
      </p:pic>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35" y="162560"/>
            <a:ext cx="1217168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项目管理为中心是企业的新发展方向</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
        <p:nvSpPr>
          <p:cNvPr id="5" name="内容占位符 5"/>
          <p:cNvSpPr>
            <a:spLocks noGrp="1"/>
          </p:cNvSpPr>
          <p:nvPr/>
        </p:nvSpPr>
        <p:spPr>
          <a:xfrm>
            <a:off x="839470" y="868680"/>
            <a:ext cx="10954385" cy="9493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365"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7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spcBef>
                <a:spcPts val="20"/>
              </a:spcBef>
              <a:spcAft>
                <a:spcPts val="0"/>
              </a:spcAft>
              <a:buFont typeface="Arial" panose="020B0604020202020204" pitchFamily="34" charset="0"/>
              <a:buNone/>
            </a:pPr>
            <a:r>
              <a:rPr lang="zh-CN" altLang="en-US" sz="3600" dirty="0">
                <a:latin typeface="微软雅黑" panose="020B0503020204020204" pitchFamily="34" charset="-122"/>
                <a:ea typeface="微软雅黑" panose="020B0503020204020204" pitchFamily="34" charset="-122"/>
                <a:cs typeface="幼圆" panose="02010509060101010101" pitchFamily="49" charset="-122"/>
                <a:sym typeface="+mn-ea"/>
              </a:rPr>
              <a:t>项目已经悄然取代运营，成为时代的经济引擎</a:t>
            </a:r>
            <a:endParaRPr lang="zh-CN" altLang="en-US" sz="3600" dirty="0">
              <a:latin typeface="微软雅黑" panose="020B0503020204020204" pitchFamily="34" charset="-122"/>
              <a:ea typeface="微软雅黑" panose="020B0503020204020204" pitchFamily="34" charset="-122"/>
              <a:cs typeface="幼圆" panose="02010509060101010101" pitchFamily="49" charset="-122"/>
              <a:sym typeface="+mn-ea"/>
            </a:endParaRPr>
          </a:p>
          <a:p>
            <a:pPr>
              <a:lnSpc>
                <a:spcPct val="150000"/>
              </a:lnSpc>
              <a:spcBef>
                <a:spcPts val="20"/>
              </a:spcBef>
              <a:spcAft>
                <a:spcPts val="0"/>
              </a:spcAft>
              <a:buFont typeface="Arial" panose="020B0604020202020204" pitchFamily="34" charset="0"/>
              <a:buChar char="•"/>
            </a:pPr>
            <a:endParaRPr lang="zh-CN" altLang="en-US" sz="3600"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7" name="object 3"/>
          <p:cNvSpPr txBox="1"/>
          <p:nvPr/>
        </p:nvSpPr>
        <p:spPr>
          <a:xfrm>
            <a:off x="2834639" y="1959610"/>
            <a:ext cx="3954385" cy="1691360"/>
          </a:xfrm>
          <a:prstGeom prst="rect">
            <a:avLst/>
          </a:prstGeom>
        </p:spPr>
        <p:txBody>
          <a:bodyPr vert="horz" wrap="square" lIns="0" tIns="0" rIns="0" bIns="0" rtlCol="0">
            <a:spAutoFit/>
          </a:bodyPr>
          <a:lstStyle/>
          <a:p>
            <a:pPr marL="0" marR="0">
              <a:lnSpc>
                <a:spcPts val="15420"/>
              </a:lnSpc>
              <a:spcBef>
                <a:spcPts val="0"/>
              </a:spcBef>
              <a:spcAft>
                <a:spcPts val="0"/>
              </a:spcAft>
            </a:pPr>
            <a:r>
              <a:rPr lang="en-US" sz="7200" dirty="0">
                <a:solidFill>
                  <a:srgbClr val="2B008C"/>
                </a:solidFill>
                <a:latin typeface="Arial" panose="020B0604020202020204"/>
                <a:cs typeface="Arial" panose="020B0604020202020204"/>
              </a:rPr>
              <a:t>8800</a:t>
            </a:r>
            <a:endParaRPr lang="en-US" sz="7200" dirty="0">
              <a:solidFill>
                <a:srgbClr val="2B008C"/>
              </a:solidFill>
              <a:latin typeface="Arial" panose="020B0604020202020204"/>
              <a:cs typeface="Arial" panose="020B0604020202020204"/>
            </a:endParaRPr>
          </a:p>
        </p:txBody>
      </p:sp>
      <p:sp>
        <p:nvSpPr>
          <p:cNvPr id="8" name="object 7"/>
          <p:cNvSpPr txBox="1"/>
          <p:nvPr/>
        </p:nvSpPr>
        <p:spPr>
          <a:xfrm>
            <a:off x="5737733" y="3861868"/>
            <a:ext cx="2102585" cy="1977390"/>
          </a:xfrm>
          <a:prstGeom prst="rect">
            <a:avLst/>
          </a:prstGeom>
        </p:spPr>
        <p:txBody>
          <a:bodyPr vert="horz" wrap="square" lIns="0" tIns="0" rIns="0" bIns="0" rtlCol="0">
            <a:spAutoFit/>
          </a:bodyPr>
          <a:lstStyle/>
          <a:p>
            <a:pPr marL="0" marR="0">
              <a:lnSpc>
                <a:spcPts val="15420"/>
              </a:lnSpc>
              <a:spcBef>
                <a:spcPts val="0"/>
              </a:spcBef>
              <a:spcAft>
                <a:spcPts val="0"/>
              </a:spcAft>
            </a:pPr>
            <a:r>
              <a:rPr lang="en-US" sz="13800" dirty="0">
                <a:solidFill>
                  <a:srgbClr val="C00000"/>
                </a:solidFill>
                <a:latin typeface="Arial" panose="020B0604020202020204"/>
                <a:cs typeface="Arial" panose="020B0604020202020204"/>
              </a:rPr>
              <a:t>20</a:t>
            </a:r>
            <a:endParaRPr lang="en-US" sz="13800" dirty="0">
              <a:solidFill>
                <a:srgbClr val="C00000"/>
              </a:solidFill>
              <a:latin typeface="Arial" panose="020B0604020202020204"/>
              <a:cs typeface="Arial" panose="020B0604020202020204"/>
            </a:endParaRPr>
          </a:p>
        </p:txBody>
      </p:sp>
      <p:sp>
        <p:nvSpPr>
          <p:cNvPr id="9" name="object 4"/>
          <p:cNvSpPr txBox="1"/>
          <p:nvPr/>
        </p:nvSpPr>
        <p:spPr>
          <a:xfrm>
            <a:off x="5250815" y="2616200"/>
            <a:ext cx="2664460" cy="923290"/>
          </a:xfrm>
          <a:prstGeom prst="rect">
            <a:avLst/>
          </a:prstGeom>
        </p:spPr>
        <p:txBody>
          <a:bodyPr vert="horz" wrap="square" lIns="0" tIns="0" rIns="0" bIns="0" rtlCol="0">
            <a:spAutoFit/>
          </a:bodyPr>
          <a:lstStyle/>
          <a:p>
            <a:pPr marL="0" marR="0">
              <a:lnSpc>
                <a:spcPts val="7200"/>
              </a:lnSpc>
              <a:spcBef>
                <a:spcPts val="0"/>
              </a:spcBef>
              <a:spcAft>
                <a:spcPts val="0"/>
              </a:spcAft>
            </a:pPr>
            <a:r>
              <a:rPr lang="zh-CN" sz="7200" dirty="0">
                <a:solidFill>
                  <a:srgbClr val="2B008C"/>
                </a:solidFill>
                <a:latin typeface="黑体" panose="02010609060101010101" charset="-122"/>
                <a:cs typeface="黑体" panose="02010609060101010101" charset="-122"/>
              </a:rPr>
              <a:t>万</a:t>
            </a:r>
            <a:r>
              <a:rPr lang="en-US" altLang="zh-CN" sz="7200" dirty="0">
                <a:solidFill>
                  <a:srgbClr val="2B008C"/>
                </a:solidFill>
                <a:latin typeface="黑体" panose="02010609060101010101" charset="-122"/>
                <a:cs typeface="黑体" panose="02010609060101010101" charset="-122"/>
              </a:rPr>
              <a:t>+</a:t>
            </a:r>
            <a:endParaRPr lang="en-US" altLang="zh-CN" sz="7200" dirty="0">
              <a:solidFill>
                <a:srgbClr val="2B008C"/>
              </a:solidFill>
              <a:latin typeface="黑体" panose="02010609060101010101" charset="-122"/>
              <a:cs typeface="黑体" panose="02010609060101010101" charset="-122"/>
            </a:endParaRPr>
          </a:p>
        </p:txBody>
      </p:sp>
      <p:sp>
        <p:nvSpPr>
          <p:cNvPr id="10" name="object 8"/>
          <p:cNvSpPr txBox="1"/>
          <p:nvPr/>
        </p:nvSpPr>
        <p:spPr>
          <a:xfrm>
            <a:off x="7915275" y="4374515"/>
            <a:ext cx="2200275" cy="923290"/>
          </a:xfrm>
          <a:prstGeom prst="rect">
            <a:avLst/>
          </a:prstGeom>
        </p:spPr>
        <p:txBody>
          <a:bodyPr vert="horz" wrap="square" lIns="0" tIns="0" rIns="0" bIns="0" rtlCol="0">
            <a:spAutoFit/>
          </a:bodyPr>
          <a:lstStyle/>
          <a:p>
            <a:pPr marL="0" marR="0">
              <a:lnSpc>
                <a:spcPts val="7200"/>
              </a:lnSpc>
              <a:spcBef>
                <a:spcPts val="0"/>
              </a:spcBef>
              <a:spcAft>
                <a:spcPts val="0"/>
              </a:spcAft>
            </a:pPr>
            <a:r>
              <a:rPr lang="zh-CN" sz="7200" dirty="0">
                <a:solidFill>
                  <a:srgbClr val="C00000"/>
                </a:solidFill>
                <a:latin typeface="黑体" panose="02010609060101010101" charset="-122"/>
                <a:cs typeface="黑体" panose="02010609060101010101" charset="-122"/>
              </a:rPr>
              <a:t>万亿</a:t>
            </a:r>
            <a:endParaRPr lang="zh-CN" sz="7200" dirty="0">
              <a:solidFill>
                <a:srgbClr val="C00000"/>
              </a:solidFill>
              <a:latin typeface="黑体" panose="02010609060101010101" charset="-122"/>
              <a:cs typeface="黑体" panose="02010609060101010101" charset="-122"/>
            </a:endParaRPr>
          </a:p>
        </p:txBody>
      </p:sp>
      <p:sp>
        <p:nvSpPr>
          <p:cNvPr id="11" name="内容占位符 5"/>
          <p:cNvSpPr>
            <a:spLocks noGrp="1"/>
          </p:cNvSpPr>
          <p:nvPr/>
        </p:nvSpPr>
        <p:spPr>
          <a:xfrm>
            <a:off x="6799580" y="2465070"/>
            <a:ext cx="4994275" cy="9493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365"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7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spcBef>
                <a:spcPts val="20"/>
              </a:spcBef>
              <a:spcAft>
                <a:spcPts val="0"/>
              </a:spcAft>
              <a:buFont typeface="Arial" panose="020B0604020202020204" pitchFamily="34" charset="0"/>
              <a:buNone/>
            </a:pPr>
            <a:r>
              <a:rPr lang="zh-CN" altLang="en-US" sz="3600" dirty="0">
                <a:latin typeface="微软雅黑" panose="020B0503020204020204" pitchFamily="34" charset="-122"/>
                <a:ea typeface="微软雅黑" panose="020B0503020204020204" pitchFamily="34" charset="-122"/>
                <a:cs typeface="幼圆" panose="02010509060101010101" pitchFamily="49" charset="-122"/>
                <a:sym typeface="+mn-ea"/>
              </a:rPr>
              <a:t>项目管理人员</a:t>
            </a:r>
            <a:endParaRPr lang="zh-CN" altLang="en-US" sz="3600"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12" name="内容占位符 5"/>
          <p:cNvSpPr>
            <a:spLocks noGrp="1"/>
          </p:cNvSpPr>
          <p:nvPr/>
        </p:nvSpPr>
        <p:spPr>
          <a:xfrm>
            <a:off x="339725" y="4337685"/>
            <a:ext cx="4994275" cy="9493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365"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7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lnSpc>
                <a:spcPct val="150000"/>
              </a:lnSpc>
              <a:spcBef>
                <a:spcPts val="20"/>
              </a:spcBef>
              <a:spcAft>
                <a:spcPts val="0"/>
              </a:spcAft>
              <a:buFont typeface="Arial" panose="020B0604020202020204" pitchFamily="34" charset="0"/>
              <a:buNone/>
            </a:pPr>
            <a:r>
              <a:rPr lang="zh-CN" altLang="en-US" sz="3600" dirty="0">
                <a:latin typeface="微软雅黑" panose="020B0503020204020204" pitchFamily="34" charset="-122"/>
                <a:ea typeface="微软雅黑" panose="020B0503020204020204" pitchFamily="34" charset="-122"/>
                <a:cs typeface="幼圆" panose="02010509060101010101" pitchFamily="49" charset="-122"/>
                <a:sym typeface="+mn-ea"/>
              </a:rPr>
              <a:t>项目经济价值达到</a:t>
            </a:r>
            <a:endParaRPr lang="zh-CN" altLang="en-US" sz="3600" dirty="0">
              <a:latin typeface="微软雅黑" panose="020B0503020204020204" pitchFamily="34" charset="-122"/>
              <a:ea typeface="微软雅黑" panose="020B0503020204020204" pitchFamily="34" charset="-122"/>
              <a:cs typeface="幼圆" panose="02010509060101010101" pitchFamily="49" charset="-122"/>
              <a:sym typeface="+mn-ea"/>
            </a:endParaRPr>
          </a:p>
        </p:txBody>
      </p:sp>
      <p:sp>
        <p:nvSpPr>
          <p:cNvPr id="13" name="文本框 12"/>
          <p:cNvSpPr txBox="1"/>
          <p:nvPr/>
        </p:nvSpPr>
        <p:spPr>
          <a:xfrm>
            <a:off x="691871" y="6296039"/>
            <a:ext cx="4607312" cy="368300"/>
          </a:xfrm>
          <a:prstGeom prst="rect">
            <a:avLst/>
          </a:prstGeom>
          <a:noFill/>
        </p:spPr>
        <p:txBody>
          <a:bodyPr wrap="square" rtlCol="0">
            <a:spAutoFit/>
          </a:bodyPr>
          <a:lstStyle/>
          <a:p>
            <a:r>
              <a:rPr lang="zh-CN" altLang="en-US" dirty="0">
                <a:latin typeface="Microsoft YaHei UI" panose="020B0503020204020204" pitchFamily="34" charset="-122"/>
                <a:ea typeface="Microsoft YaHei UI" panose="020B0503020204020204" pitchFamily="34" charset="-122"/>
              </a:rPr>
              <a:t>引自</a:t>
            </a:r>
            <a:r>
              <a:rPr lang="en-US" altLang="zh-CN" dirty="0">
                <a:latin typeface="Microsoft YaHei UI" panose="020B0503020204020204" pitchFamily="34" charset="-122"/>
                <a:ea typeface="Microsoft YaHei UI" panose="020B0503020204020204" pitchFamily="34" charset="-122"/>
              </a:rPr>
              <a:t>PMI</a:t>
            </a:r>
            <a:r>
              <a:rPr lang="zh-CN" altLang="en-US" dirty="0">
                <a:latin typeface="Microsoft YaHei UI" panose="020B0503020204020204" pitchFamily="34" charset="-122"/>
                <a:ea typeface="Microsoft YaHei UI" panose="020B0503020204020204" pitchFamily="34" charset="-122"/>
              </a:rPr>
              <a:t>中国董事总经理陈永涛报告</a:t>
            </a:r>
            <a:endParaRPr lang="zh-CN" altLang="en-US" dirty="0">
              <a:latin typeface="Microsoft YaHei UI" panose="020B0503020204020204" pitchFamily="34" charset="-122"/>
              <a:ea typeface="Microsoft YaHei UI" panose="020B0503020204020204" pitchFamily="34" charset="-122"/>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40784" y="6231269"/>
            <a:ext cx="4607312" cy="368300"/>
          </a:xfrm>
          <a:prstGeom prst="rect">
            <a:avLst/>
          </a:prstGeom>
          <a:noFill/>
        </p:spPr>
        <p:txBody>
          <a:bodyPr wrap="square" rtlCol="0">
            <a:spAutoFit/>
          </a:bodyPr>
          <a:lstStyle/>
          <a:p>
            <a:r>
              <a:rPr lang="zh-CN" altLang="en-US" dirty="0">
                <a:latin typeface="Microsoft YaHei UI" panose="020B0503020204020204" pitchFamily="34" charset="-122"/>
                <a:ea typeface="Microsoft YaHei UI" panose="020B0503020204020204" pitchFamily="34" charset="-122"/>
              </a:rPr>
              <a:t>引自</a:t>
            </a:r>
            <a:r>
              <a:rPr lang="en-US" altLang="zh-CN" dirty="0">
                <a:latin typeface="Microsoft YaHei UI" panose="020B0503020204020204" pitchFamily="34" charset="-122"/>
                <a:ea typeface="Microsoft YaHei UI" panose="020B0503020204020204" pitchFamily="34" charset="-122"/>
              </a:rPr>
              <a:t>PMI</a:t>
            </a:r>
            <a:r>
              <a:rPr lang="zh-CN" altLang="en-US" dirty="0">
                <a:latin typeface="Microsoft YaHei UI" panose="020B0503020204020204" pitchFamily="34" charset="-122"/>
                <a:ea typeface="Microsoft YaHei UI" panose="020B0503020204020204" pitchFamily="34" charset="-122"/>
              </a:rPr>
              <a:t>中国董事总经理陈永涛报告</a:t>
            </a:r>
            <a:endParaRPr lang="zh-CN" altLang="en-US" dirty="0">
              <a:latin typeface="Microsoft YaHei UI" panose="020B0503020204020204" pitchFamily="34" charset="-122"/>
              <a:ea typeface="Microsoft YaHei UI" panose="020B0503020204020204" pitchFamily="34" charset="-122"/>
            </a:endParaRPr>
          </a:p>
        </p:txBody>
      </p:sp>
      <p:pic>
        <p:nvPicPr>
          <p:cNvPr id="11" name="图片 1"/>
          <p:cNvPicPr>
            <a:picLocks noChangeAspect="1"/>
          </p:cNvPicPr>
          <p:nvPr/>
        </p:nvPicPr>
        <p:blipFill rotWithShape="1">
          <a:blip r:embed="rId1">
            <a:clrChange>
              <a:clrFrom>
                <a:srgbClr val="FFFFFF"/>
              </a:clrFrom>
              <a:clrTo>
                <a:srgbClr val="FFFFFF">
                  <a:alpha val="0"/>
                </a:srgbClr>
              </a:clrTo>
            </a:clrChange>
          </a:blip>
          <a:srcRect b="13273"/>
          <a:stretch>
            <a:fillRect/>
          </a:stretch>
        </p:blipFill>
        <p:spPr>
          <a:xfrm>
            <a:off x="950729" y="2195195"/>
            <a:ext cx="3517900" cy="3164840"/>
          </a:xfrm>
          <a:prstGeom prst="rect">
            <a:avLst/>
          </a:prstGeom>
        </p:spPr>
      </p:pic>
      <p:pic>
        <p:nvPicPr>
          <p:cNvPr id="12" name="图片 3"/>
          <p:cNvPicPr>
            <a:picLocks noChangeAspect="1"/>
          </p:cNvPicPr>
          <p:nvPr/>
        </p:nvPicPr>
        <p:blipFill rotWithShape="1">
          <a:blip r:embed="rId1">
            <a:clrChange>
              <a:clrFrom>
                <a:srgbClr val="FFFFFF"/>
              </a:clrFrom>
              <a:clrTo>
                <a:srgbClr val="FFFFFF">
                  <a:alpha val="0"/>
                </a:srgbClr>
              </a:clrTo>
            </a:clrChange>
            <a:duotone>
              <a:prstClr val="black"/>
              <a:schemeClr val="tx2">
                <a:tint val="45000"/>
                <a:satMod val="400000"/>
              </a:schemeClr>
            </a:duotone>
          </a:blip>
          <a:srcRect t="86615" b="1372"/>
          <a:stretch>
            <a:fillRect/>
          </a:stretch>
        </p:blipFill>
        <p:spPr>
          <a:xfrm>
            <a:off x="950729" y="5284043"/>
            <a:ext cx="3517954" cy="593061"/>
          </a:xfrm>
          <a:prstGeom prst="rect">
            <a:avLst/>
          </a:prstGeom>
        </p:spPr>
      </p:pic>
      <p:sp>
        <p:nvSpPr>
          <p:cNvPr id="13" name="TextBox 7"/>
          <p:cNvSpPr txBox="1"/>
          <p:nvPr/>
        </p:nvSpPr>
        <p:spPr>
          <a:xfrm>
            <a:off x="5069917" y="2764049"/>
            <a:ext cx="4409578" cy="521970"/>
          </a:xfrm>
          <a:prstGeom prst="rect">
            <a:avLst/>
          </a:prstGeom>
          <a:noFill/>
        </p:spPr>
        <p:txBody>
          <a:bodyPr wrap="square" rtlCol="0">
            <a:spAutoFit/>
          </a:bodyPr>
          <a:lstStyle/>
          <a:p>
            <a:pPr fontAlgn="base">
              <a:spcBef>
                <a:spcPct val="0"/>
              </a:spcBef>
              <a:spcAft>
                <a:spcPct val="0"/>
              </a:spcAft>
            </a:pPr>
            <a:r>
              <a:rPr lang="zh-CN" altLang="en-US" sz="2800" dirty="0">
                <a:latin typeface="微软雅黑" panose="020B0503020204020204" pitchFamily="34" charset="-122"/>
                <a:ea typeface="微软雅黑" panose="020B0503020204020204" pitchFamily="34" charset="-122"/>
                <a:cs typeface="幼圆" panose="02010509060101010101" pitchFamily="49" charset="-122"/>
              </a:rPr>
              <a:t>重视项目管理的组织</a:t>
            </a:r>
            <a:endParaRPr lang="en-US" sz="28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7"/>
          <p:cNvSpPr txBox="1"/>
          <p:nvPr/>
        </p:nvSpPr>
        <p:spPr>
          <a:xfrm>
            <a:off x="5069917" y="3225594"/>
            <a:ext cx="6065330" cy="922020"/>
          </a:xfrm>
          <a:prstGeom prst="rect">
            <a:avLst/>
          </a:prstGeom>
          <a:noFill/>
        </p:spPr>
        <p:txBody>
          <a:bodyPr wrap="square" rtlCol="0">
            <a:spAutoFit/>
          </a:bodyPr>
          <a:lstStyle/>
          <a:p>
            <a:pPr fontAlgn="base">
              <a:spcBef>
                <a:spcPct val="0"/>
              </a:spcBef>
              <a:spcAft>
                <a:spcPct val="0"/>
              </a:spcAft>
            </a:pPr>
            <a:r>
              <a:rPr lang="zh-CN" altLang="en-US" sz="2800" dirty="0">
                <a:latin typeface="微软雅黑" panose="020B0503020204020204" pitchFamily="34" charset="-122"/>
                <a:ea typeface="微软雅黑" panose="020B0503020204020204" pitchFamily="34" charset="-122"/>
                <a:cs typeface="幼圆" panose="02010509060101010101" pitchFamily="49" charset="-122"/>
              </a:rPr>
              <a:t>项目成功率是其他组织的</a:t>
            </a:r>
            <a:r>
              <a:rPr lang="en-US" altLang="zh-CN" sz="28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5400" b="1" dirty="0">
                <a:solidFill>
                  <a:srgbClr val="2172AF"/>
                </a:solidFill>
                <a:latin typeface="Microsoft YaHei UI" panose="020B0503020204020204" pitchFamily="34" charset="-122"/>
                <a:ea typeface="Microsoft YaHei UI" panose="020B0503020204020204" pitchFamily="34" charset="-122"/>
                <a:cs typeface="Calibri" panose="020F0502020204030204" charset="0"/>
              </a:rPr>
              <a:t>2.5</a:t>
            </a:r>
            <a:r>
              <a:rPr lang="zh-CN" altLang="en-US" sz="4800" b="1" dirty="0">
                <a:solidFill>
                  <a:srgbClr val="2172AF"/>
                </a:solidFill>
                <a:latin typeface="Microsoft YaHei UI" panose="020B0503020204020204" pitchFamily="34" charset="-122"/>
                <a:ea typeface="Microsoft YaHei UI" panose="020B0503020204020204" pitchFamily="34" charset="-122"/>
                <a:cs typeface="Calibri" panose="020F0502020204030204" charset="0"/>
              </a:rPr>
              <a:t>倍</a:t>
            </a:r>
            <a:r>
              <a:rPr lang="en-US" altLang="zh-CN" sz="3200" b="1" dirty="0">
                <a:solidFill>
                  <a:srgbClr val="2172AF"/>
                </a:solidFill>
                <a:latin typeface="Microsoft YaHei UI" panose="020B0503020204020204" pitchFamily="34" charset="-122"/>
                <a:ea typeface="Microsoft YaHei UI" panose="020B0503020204020204" pitchFamily="34" charset="-122"/>
                <a:cs typeface="Calibri" panose="020F0502020204030204" charset="0"/>
              </a:rPr>
              <a:t>  </a:t>
            </a:r>
            <a:endParaRPr lang="en-US" altLang="zh-CN" sz="3200" b="1" dirty="0">
              <a:solidFill>
                <a:srgbClr val="2172AF"/>
              </a:solidFill>
              <a:latin typeface="Microsoft YaHei UI" panose="020B0503020204020204" pitchFamily="34" charset="-122"/>
              <a:ea typeface="Microsoft YaHei UI" panose="020B0503020204020204" pitchFamily="34" charset="-122"/>
              <a:cs typeface="Calibri" panose="020F0502020204030204" charset="0"/>
            </a:endParaRPr>
          </a:p>
        </p:txBody>
      </p:sp>
      <p:sp>
        <p:nvSpPr>
          <p:cNvPr id="3" name="文本框 2"/>
          <p:cNvSpPr txBox="1"/>
          <p:nvPr/>
        </p:nvSpPr>
        <p:spPr>
          <a:xfrm>
            <a:off x="-635" y="162560"/>
            <a:ext cx="1217295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项目管理有效提升项目成功率</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
        <p:nvSpPr>
          <p:cNvPr id="4" name="Textfeld 35"/>
          <p:cNvSpPr txBox="1"/>
          <p:nvPr/>
        </p:nvSpPr>
        <p:spPr>
          <a:xfrm>
            <a:off x="311150" y="965200"/>
            <a:ext cx="11530965" cy="1229995"/>
          </a:xfrm>
          <a:prstGeom prst="rect">
            <a:avLst/>
          </a:prstGeom>
          <a:noFill/>
        </p:spPr>
        <p:txBody>
          <a:bodyPr wrap="square" rtlCol="0">
            <a:spAutoFit/>
          </a:bodyPr>
          <a:lstStyle/>
          <a:p>
            <a:pPr defTabSz="228600"/>
            <a:r>
              <a:rPr lang="zh-CN" altLang="en-US" sz="2800" dirty="0">
                <a:latin typeface="微软雅黑" panose="020B0503020204020204" pitchFamily="34" charset="-122"/>
                <a:ea typeface="微软雅黑" panose="020B0503020204020204" pitchFamily="34" charset="-122"/>
                <a:cs typeface="幼圆" panose="02010509060101010101" pitchFamily="49" charset="-122"/>
                <a:sym typeface="+mn-ea"/>
              </a:rPr>
              <a:t>变革组织架构、压减管理层级、缩短管理链条、转变管理职能，提升集团管控效率</a:t>
            </a:r>
            <a:endParaRPr lang="zh-CN" altLang="en-US" sz="2800" dirty="0">
              <a:latin typeface="微软雅黑" panose="020B0503020204020204" pitchFamily="34" charset="-122"/>
              <a:ea typeface="微软雅黑" panose="020B0503020204020204" pitchFamily="34" charset="-122"/>
              <a:cs typeface="幼圆" panose="02010509060101010101" pitchFamily="49" charset="-122"/>
            </a:endParaRPr>
          </a:p>
          <a:p>
            <a:pPr algn="r" defTabSz="228600"/>
            <a:r>
              <a:rPr lang="en-US" altLang="zh-CN" dirty="0">
                <a:solidFill>
                  <a:srgbClr val="4F81BD">
                    <a:lumMod val="50000"/>
                  </a:srgbClr>
                </a:solidFill>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cs typeface="幼圆" panose="02010509060101010101" pitchFamily="49" charset="-122"/>
              </a:rPr>
              <a:t>《关注中国企业管理创新的若干实践和思考》中企联合会、中国企业家协会书记兼副会长朱宏任</a:t>
            </a:r>
            <a:endParaRPr lang="zh-CN" altLang="en-US" dirty="0">
              <a:latin typeface="微软雅黑" panose="020B0503020204020204" pitchFamily="34" charset="-122"/>
              <a:ea typeface="微软雅黑" panose="020B0503020204020204" pitchFamily="34" charset="-122"/>
              <a:cs typeface="幼圆" panose="02010509060101010101" pitchFamily="49" charset="-122"/>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5046980" y="1356995"/>
            <a:ext cx="6837680" cy="3328035"/>
          </a:xfrm>
          <a:prstGeom prst="rect">
            <a:avLst/>
          </a:prstGeom>
          <a:noFill/>
        </p:spPr>
        <p:txBody>
          <a:bodyPr wrap="square" rtlCol="0">
            <a:spAutoFit/>
          </a:bodyPr>
          <a:lstStyle/>
          <a:p>
            <a:pPr marL="285750" indent="-285750">
              <a:lnSpc>
                <a:spcPct val="150000"/>
              </a:lnSpc>
              <a:spcBef>
                <a:spcPts val="20"/>
              </a:spcBef>
              <a:spcAft>
                <a:spcPts val="0"/>
              </a:spcAft>
              <a:buFont typeface="Arial" panose="020B0604020202020204" pitchFamily="34" charset="0"/>
              <a:buChar char="•"/>
            </a:pPr>
            <a:r>
              <a:rPr lang="zh-CN" altLang="en-US" sz="2000" dirty="0" smtClean="0">
                <a:latin typeface="微软雅黑" panose="020B0503020204020204" pitchFamily="34" charset="-122"/>
                <a:ea typeface="微软雅黑" panose="020B0503020204020204" pitchFamily="34" charset="-122"/>
                <a:cs typeface="幼圆" panose="02010509060101010101" pitchFamily="49" charset="-122"/>
                <a:sym typeface="+mn-ea"/>
              </a:rPr>
              <a:t>面临巨大的市场竞争和生存压力，往往</a:t>
            </a:r>
            <a:r>
              <a:rPr lang="zh-CN" altLang="en-US" sz="2000" dirty="0" smtClean="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重运营、轻管理</a:t>
            </a:r>
            <a:endParaRPr lang="zh-CN" altLang="en-US" sz="2000"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marL="285750" indent="-285750">
              <a:lnSpc>
                <a:spcPct val="150000"/>
              </a:lnSpc>
              <a:spcBef>
                <a:spcPts val="20"/>
              </a:spcBef>
              <a:spcAft>
                <a:spcPts val="0"/>
              </a:spcAft>
              <a:buFont typeface="Arial" panose="020B0604020202020204" pitchFamily="34" charset="0"/>
              <a:buChar char="•"/>
            </a:pPr>
            <a:r>
              <a:rPr lang="zh-CN" altLang="en-US" sz="2000" dirty="0" smtClean="0">
                <a:latin typeface="微软雅黑" panose="020B0503020204020204" pitchFamily="34" charset="-122"/>
                <a:ea typeface="微软雅黑" panose="020B0503020204020204" pitchFamily="34" charset="-122"/>
                <a:cs typeface="幼圆" panose="02010509060101010101" pitchFamily="49" charset="-122"/>
                <a:sym typeface="+mn-ea"/>
              </a:rPr>
              <a:t>企业面临转型，通过项目实现创新和变革，却忽视项目环境的营造，缺少相应的管理制度、流程、人才培养体系等，项目经理</a:t>
            </a:r>
            <a:r>
              <a:rPr lang="zh-CN" altLang="en-US" sz="2000" dirty="0" smtClean="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有责无权</a:t>
            </a:r>
            <a:endParaRPr lang="zh-CN" altLang="en-US" sz="2000" dirty="0" smtClean="0">
              <a:latin typeface="微软雅黑" panose="020B0503020204020204" pitchFamily="34" charset="-122"/>
              <a:ea typeface="微软雅黑" panose="020B0503020204020204" pitchFamily="34" charset="-122"/>
              <a:cs typeface="幼圆" panose="02010509060101010101" pitchFamily="49" charset="-122"/>
              <a:sym typeface="+mn-ea"/>
            </a:endParaRPr>
          </a:p>
          <a:p>
            <a:pPr marL="285750" indent="-285750">
              <a:lnSpc>
                <a:spcPct val="150000"/>
              </a:lnSpc>
              <a:spcBef>
                <a:spcPts val="20"/>
              </a:spcBef>
              <a:spcAft>
                <a:spcPts val="0"/>
              </a:spcAft>
              <a:buFont typeface="Arial" panose="020B0604020202020204" pitchFamily="34" charset="0"/>
              <a:buChar char="•"/>
            </a:pPr>
            <a:r>
              <a:rPr lang="zh-CN" altLang="en-US" sz="2000" dirty="0" smtClean="0">
                <a:latin typeface="微软雅黑" panose="020B0503020204020204" pitchFamily="34" charset="-122"/>
                <a:ea typeface="微软雅黑" panose="020B0503020204020204" pitchFamily="34" charset="-122"/>
                <a:cs typeface="幼圆" panose="02010509060101010101" pitchFamily="49" charset="-122"/>
                <a:sym typeface="+mn-ea"/>
              </a:rPr>
              <a:t>项目管理的界定模糊，项目经理多数从技术岗或生产岗位晋升而来，</a:t>
            </a:r>
            <a:r>
              <a:rPr lang="zh-CN" altLang="en-US" sz="2000" dirty="0" smtClean="0">
                <a:solidFill>
                  <a:schemeClr val="accent6">
                    <a:lumMod val="75000"/>
                  </a:schemeClr>
                </a:solidFill>
                <a:latin typeface="微软雅黑" panose="020B0503020204020204" pitchFamily="34" charset="-122"/>
                <a:ea typeface="微软雅黑" panose="020B0503020204020204" pitchFamily="34" charset="-122"/>
                <a:cs typeface="幼圆" panose="02010509060101010101" pitchFamily="49" charset="-122"/>
                <a:sym typeface="+mn-ea"/>
              </a:rPr>
              <a:t>缺乏系统的知识体系</a:t>
            </a:r>
            <a:r>
              <a:rPr lang="zh-CN" altLang="en-US" sz="2000" dirty="0" smtClean="0">
                <a:latin typeface="微软雅黑" panose="020B0503020204020204" pitchFamily="34" charset="-122"/>
                <a:ea typeface="微软雅黑" panose="020B0503020204020204" pitchFamily="34" charset="-122"/>
                <a:cs typeface="幼圆" panose="02010509060101010101" pitchFamily="49" charset="-122"/>
                <a:sym typeface="+mn-ea"/>
              </a:rPr>
              <a:t>，以技术为导向，不善于处理复杂问题、沟通协调的能力欠缺</a:t>
            </a:r>
            <a:endParaRPr lang="zh-CN" altLang="en-US" sz="2000" dirty="0" smtClean="0">
              <a:solidFill>
                <a:schemeClr val="accent1">
                  <a:lumMod val="50000"/>
                </a:schemeClr>
              </a:solidFill>
              <a:latin typeface="微软雅黑" panose="020B0503020204020204" pitchFamily="34" charset="-122"/>
              <a:ea typeface="微软雅黑" panose="020B0503020204020204" pitchFamily="34" charset="-122"/>
              <a:cs typeface="幼圆" panose="02010509060101010101" pitchFamily="49" charset="-122"/>
              <a:sym typeface="+mn-ea"/>
            </a:endParaRPr>
          </a:p>
        </p:txBody>
      </p:sp>
      <p:cxnSp>
        <p:nvCxnSpPr>
          <p:cNvPr id="5" name="直接连接符 4"/>
          <p:cNvCxnSpPr/>
          <p:nvPr/>
        </p:nvCxnSpPr>
        <p:spPr bwMode="auto">
          <a:xfrm>
            <a:off x="4648200" y="1144905"/>
            <a:ext cx="25400" cy="342900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文本框 1"/>
          <p:cNvSpPr txBox="1"/>
          <p:nvPr/>
        </p:nvSpPr>
        <p:spPr>
          <a:xfrm>
            <a:off x="304800" y="1315720"/>
            <a:ext cx="4488180" cy="3046095"/>
          </a:xfrm>
          <a:prstGeom prst="rect">
            <a:avLst/>
          </a:prstGeom>
          <a:noFill/>
        </p:spPr>
        <p:txBody>
          <a:bodyPr wrap="square" rtlCol="0">
            <a:spAutoFit/>
          </a:bodyPr>
          <a:lstStyle/>
          <a:p>
            <a:pPr marL="457200" indent="-457200" algn="l">
              <a:lnSpc>
                <a:spcPct val="150000"/>
              </a:lnSpc>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rPr>
              <a:t>通过项目，创造价值</a:t>
            </a:r>
            <a:endParaRPr lang="zh-CN" altLang="en-US" sz="2800" dirty="0">
              <a:latin typeface="微软雅黑" panose="020B0503020204020204" pitchFamily="34" charset="-122"/>
              <a:ea typeface="微软雅黑" panose="020B0503020204020204" pitchFamily="34" charset="-122"/>
            </a:endParaRPr>
          </a:p>
          <a:p>
            <a:pPr marL="914400" lvl="1" indent="-457200" algn="l">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sym typeface="+mn-ea"/>
              </a:rPr>
              <a:t>实现组织战略</a:t>
            </a:r>
            <a:endParaRPr lang="zh-CN" altLang="en-US" sz="2000" dirty="0">
              <a:latin typeface="微软雅黑" panose="020B0503020204020204" pitchFamily="34" charset="-122"/>
              <a:ea typeface="微软雅黑" panose="020B0503020204020204" pitchFamily="34" charset="-122"/>
              <a:sym typeface="+mn-ea"/>
            </a:endParaRPr>
          </a:p>
          <a:p>
            <a:pPr marL="914400" lvl="1" indent="-457200" algn="l">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sym typeface="+mn-ea"/>
              </a:rPr>
              <a:t>财务价值</a:t>
            </a:r>
            <a:endParaRPr lang="zh-CN" altLang="en-US" sz="2000" dirty="0">
              <a:latin typeface="微软雅黑" panose="020B0503020204020204" pitchFamily="34" charset="-122"/>
              <a:ea typeface="微软雅黑" panose="020B0503020204020204" pitchFamily="34" charset="-122"/>
            </a:endParaRPr>
          </a:p>
          <a:p>
            <a:pPr marL="914400" lvl="1" indent="-457200" algn="l">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sym typeface="+mn-ea"/>
              </a:rPr>
              <a:t>人才成长</a:t>
            </a:r>
            <a:endParaRPr lang="zh-CN" altLang="en-US" sz="2000" dirty="0">
              <a:latin typeface="微软雅黑" panose="020B0503020204020204" pitchFamily="34" charset="-122"/>
              <a:ea typeface="微软雅黑" panose="020B0503020204020204" pitchFamily="34" charset="-122"/>
              <a:sym typeface="+mn-ea"/>
            </a:endParaRPr>
          </a:p>
          <a:p>
            <a:pPr marL="914400" lvl="1" indent="-457200" algn="l">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sym typeface="+mn-ea"/>
              </a:rPr>
              <a:t>成就客户价值</a:t>
            </a:r>
            <a:endParaRPr lang="zh-CN" altLang="en-US" sz="2000" dirty="0">
              <a:latin typeface="微软雅黑" panose="020B0503020204020204" pitchFamily="34" charset="-122"/>
              <a:ea typeface="微软雅黑" panose="020B0503020204020204" pitchFamily="34" charset="-122"/>
              <a:sym typeface="+mn-ea"/>
            </a:endParaRPr>
          </a:p>
          <a:p>
            <a:pPr marL="914400" lvl="1" indent="-457200" algn="l">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sym typeface="+mn-ea"/>
              </a:rPr>
              <a:t>知识积累</a:t>
            </a:r>
            <a:endParaRPr lang="zh-CN" altLang="en-US" sz="2000" dirty="0">
              <a:solidFill>
                <a:schemeClr val="accent1">
                  <a:lumMod val="50000"/>
                </a:schemeClr>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728470" y="5123815"/>
            <a:ext cx="7994650" cy="1106805"/>
          </a:xfrm>
          <a:prstGeom prst="rect">
            <a:avLst/>
          </a:prstGeom>
          <a:noFill/>
        </p:spPr>
        <p:txBody>
          <a:bodyPr wrap="square" rtlCol="0">
            <a:spAutoFit/>
          </a:bodyPr>
          <a:lstStyle/>
          <a:p>
            <a:pPr indent="0" algn="ctr">
              <a:lnSpc>
                <a:spcPct val="150000"/>
              </a:lnSpc>
              <a:buFont typeface="Wingdings" panose="05000000000000000000" pitchFamily="2" charset="2"/>
              <a:buNone/>
            </a:pPr>
            <a:r>
              <a:rPr lang="zh-CN" altLang="en-US" sz="4400" b="1" dirty="0">
                <a:solidFill>
                  <a:schemeClr val="accent6">
                    <a:lumMod val="75000"/>
                  </a:schemeClr>
                </a:solidFill>
                <a:latin typeface="微软雅黑" panose="020B0503020204020204" pitchFamily="34" charset="-122"/>
                <a:ea typeface="微软雅黑" panose="020B0503020204020204" pitchFamily="34" charset="-122"/>
              </a:rPr>
              <a:t>项目管理成为组织的战略能力</a:t>
            </a:r>
            <a:endParaRPr lang="zh-CN" altLang="en-US" sz="4400" b="1" dirty="0">
              <a:solidFill>
                <a:schemeClr val="accent6">
                  <a:lumMod val="75000"/>
                </a:scheme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635" y="175895"/>
            <a:ext cx="1216914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VUCA</a:t>
            </a:r>
            <a:r>
              <a:rPr lang="zh-CN" altLang="en-US" sz="3200" dirty="0">
                <a:solidFill>
                  <a:schemeClr val="bg1"/>
                </a:solidFill>
                <a:latin typeface="微软雅黑" panose="020B0503020204020204" pitchFamily="34" charset="-122"/>
                <a:ea typeface="微软雅黑" panose="020B0503020204020204" pitchFamily="34" charset="-122"/>
                <a:sym typeface="+mn-ea"/>
              </a:rPr>
              <a:t>时代中国企业面临的挑战</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a:p>
            <a:pPr lvl="0" algn="l">
              <a:buClrTx/>
              <a:buSzTx/>
              <a:buFont typeface="Wingdings" panose="05000000000000000000" pitchFamily="2" charset="2"/>
            </a:pP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type="subTitle" idx="4294967295"/>
          </p:nvPr>
        </p:nvSpPr>
        <p:spPr>
          <a:xfrm>
            <a:off x="213360" y="909955"/>
            <a:ext cx="11580495" cy="3971925"/>
          </a:xfrm>
          <a:prstGeom prst="rect">
            <a:avLst/>
          </a:prstGeom>
        </p:spPr>
        <p:txBody>
          <a:bodyPr>
            <a:noAutofit/>
          </a:bodyPr>
          <a:lstStyle/>
          <a:p>
            <a:pPr lvl="1" algn="l">
              <a:lnSpc>
                <a:spcPct val="150000"/>
              </a:lnSpc>
              <a:spcBef>
                <a:spcPts val="20"/>
              </a:spcBef>
              <a:spcAft>
                <a:spcPts val="0"/>
              </a:spcAft>
              <a:buClrTx/>
              <a:buSzTx/>
              <a:buFont typeface="Arial" panose="020B0604020202020204" pitchFamily="34" charset="0"/>
              <a:buChar char="•"/>
            </a:pPr>
            <a:r>
              <a:rPr lang="zh-CN" altLang="en-US" sz="2200" b="1" dirty="0">
                <a:latin typeface="微软雅黑" panose="020B0503020204020204" pitchFamily="34" charset="-122"/>
                <a:ea typeface="微软雅黑" panose="020B0503020204020204" pitchFamily="34" charset="-122"/>
                <a:cs typeface="幼圆" panose="02010509060101010101" pitchFamily="49" charset="-122"/>
                <a:sym typeface="+mn-ea"/>
              </a:rPr>
              <a:t>大型国企、头部企业  </a:t>
            </a:r>
            <a:r>
              <a:rPr lang="zh-CN" altLang="en-US" sz="2200" dirty="0">
                <a:latin typeface="微软雅黑" panose="020B0503020204020204" pitchFamily="34" charset="-122"/>
                <a:ea typeface="微软雅黑" panose="020B0503020204020204" pitchFamily="34" charset="-122"/>
                <a:cs typeface="幼圆" panose="02010509060101010101" pitchFamily="49" charset="-122"/>
                <a:sym typeface="+mn-ea"/>
              </a:rPr>
              <a:t>项目管理有概念、有体系，但多关注经营责任，对项目执行关注不够，标准化指导、落地的方法论等不足</a:t>
            </a:r>
            <a:endParaRPr lang="zh-CN" altLang="en-US" sz="22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200" b="1" dirty="0">
                <a:latin typeface="微软雅黑" panose="020B0503020204020204" pitchFamily="34" charset="-122"/>
                <a:ea typeface="微软雅黑" panose="020B0503020204020204" pitchFamily="34" charset="-122"/>
                <a:cs typeface="幼圆" panose="02010509060101010101" pitchFamily="49" charset="-122"/>
                <a:sym typeface="+mn-ea"/>
              </a:rPr>
              <a:t>外企、互联网企业  </a:t>
            </a:r>
            <a:r>
              <a:rPr lang="zh-CN" altLang="en-US" sz="2200" dirty="0">
                <a:latin typeface="微软雅黑" panose="020B0503020204020204" pitchFamily="34" charset="-122"/>
                <a:ea typeface="微软雅黑" panose="020B0503020204020204" pitchFamily="34" charset="-122"/>
                <a:cs typeface="幼圆" panose="02010509060101010101" pitchFamily="49" charset="-122"/>
                <a:sym typeface="+mn-ea"/>
              </a:rPr>
              <a:t>完备的体系，大多在进行敏捷的实践，但国外的标准和方法论不能完全适应中国的需要</a:t>
            </a:r>
            <a:endParaRPr lang="zh-CN" altLang="en-US" sz="22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200" b="1" dirty="0">
                <a:latin typeface="微软雅黑" panose="020B0503020204020204" pitchFamily="34" charset="-122"/>
                <a:ea typeface="微软雅黑" panose="020B0503020204020204" pitchFamily="34" charset="-122"/>
                <a:cs typeface="幼圆" panose="02010509060101010101" pitchFamily="49" charset="-122"/>
                <a:sym typeface="+mn-ea"/>
              </a:rPr>
              <a:t>中型企业  </a:t>
            </a:r>
            <a:r>
              <a:rPr lang="zh-CN" altLang="en-US" sz="2200" dirty="0">
                <a:latin typeface="微软雅黑" panose="020B0503020204020204" pitchFamily="34" charset="-122"/>
                <a:ea typeface="微软雅黑" panose="020B0503020204020204" pitchFamily="34" charset="-122"/>
                <a:cs typeface="幼圆" panose="02010509060101010101" pitchFamily="49" charset="-122"/>
                <a:sym typeface="+mn-ea"/>
              </a:rPr>
              <a:t>内部有扩大、做强的动力，外部有市场的压力，管理变革需求强烈</a:t>
            </a:r>
            <a:endParaRPr lang="zh-CN" altLang="en-US" sz="22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r>
              <a:rPr lang="zh-CN" altLang="en-US" sz="2200" b="1" dirty="0">
                <a:latin typeface="微软雅黑" panose="020B0503020204020204" pitchFamily="34" charset="-122"/>
                <a:ea typeface="微软雅黑" panose="020B0503020204020204" pitchFamily="34" charset="-122"/>
                <a:cs typeface="幼圆" panose="02010509060101010101" pitchFamily="49" charset="-122"/>
                <a:sym typeface="+mn-ea"/>
              </a:rPr>
              <a:t>小微及双创企业  </a:t>
            </a:r>
            <a:r>
              <a:rPr lang="zh-CN" altLang="en-US" sz="2200" dirty="0">
                <a:latin typeface="微软雅黑" panose="020B0503020204020204" pitchFamily="34" charset="-122"/>
                <a:ea typeface="微软雅黑" panose="020B0503020204020204" pitchFamily="34" charset="-122"/>
                <a:cs typeface="幼圆" panose="02010509060101010101" pitchFamily="49" charset="-122"/>
                <a:sym typeface="+mn-ea"/>
              </a:rPr>
              <a:t>项目管理处于懵懂阶段，缺乏知识体系</a:t>
            </a:r>
            <a:endParaRPr lang="en-US" altLang="zh-CN" sz="2200" dirty="0">
              <a:latin typeface="微软雅黑" panose="020B0503020204020204" pitchFamily="34" charset="-122"/>
              <a:ea typeface="微软雅黑" panose="020B0503020204020204" pitchFamily="34" charset="-122"/>
              <a:cs typeface="幼圆" panose="02010509060101010101" pitchFamily="49" charset="-122"/>
              <a:sym typeface="+mn-ea"/>
            </a:endParaRPr>
          </a:p>
          <a:p>
            <a:pPr lvl="1">
              <a:lnSpc>
                <a:spcPct val="150000"/>
              </a:lnSpc>
              <a:spcBef>
                <a:spcPts val="20"/>
              </a:spcBef>
              <a:spcAft>
                <a:spcPts val="0"/>
              </a:spcAft>
              <a:buFont typeface="Arial" panose="020B0604020202020204" pitchFamily="34" charset="0"/>
              <a:buChar char="•"/>
            </a:pPr>
            <a:endParaRPr lang="zh-CN" altLang="en-US" sz="2200" dirty="0">
              <a:latin typeface="微软雅黑" panose="020B0503020204020204" pitchFamily="34" charset="-122"/>
              <a:ea typeface="微软雅黑" panose="020B0503020204020204" pitchFamily="34" charset="-122"/>
              <a:cs typeface="幼圆" panose="02010509060101010101" pitchFamily="49" charset="-122"/>
              <a:sym typeface="+mn-ea"/>
            </a:endParaRPr>
          </a:p>
          <a:p>
            <a:pPr marL="0" lvl="1" indent="0" algn="ctr">
              <a:lnSpc>
                <a:spcPct val="150000"/>
              </a:lnSpc>
              <a:spcBef>
                <a:spcPts val="20"/>
              </a:spcBef>
              <a:spcAft>
                <a:spcPts val="0"/>
              </a:spcAft>
              <a:buNone/>
            </a:pPr>
            <a:endParaRPr lang="zh-CN" altLang="en-US" sz="2400" b="1" dirty="0">
              <a:solidFill>
                <a:schemeClr val="accent6">
                  <a:lumMod val="75000"/>
                </a:schemeClr>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635" y="172085"/>
            <a:ext cx="12171680" cy="583565"/>
          </a:xfrm>
          <a:prstGeom prst="rect">
            <a:avLst/>
          </a:prstGeom>
        </p:spPr>
        <p:txBody>
          <a:bodyPr wrap="square">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buClrTx/>
              <a:buSzTx/>
              <a:buFont typeface="Wingdings" panose="05000000000000000000" pitchFamily="2" charset="2"/>
            </a:pPr>
            <a:r>
              <a:rPr lang="zh-CN" altLang="en-US" sz="3200" dirty="0">
                <a:solidFill>
                  <a:schemeClr val="bg1"/>
                </a:solidFill>
                <a:latin typeface="微软雅黑" panose="020B0503020204020204" pitchFamily="34" charset="-122"/>
                <a:ea typeface="微软雅黑" panose="020B0503020204020204" pitchFamily="34" charset="-122"/>
                <a:sym typeface="+mn-ea"/>
              </a:rPr>
              <a:t>中国企业现状及诉求</a:t>
            </a:r>
            <a:endParaRPr lang="zh-CN" altLang="en-US" sz="3200" dirty="0">
              <a:solidFill>
                <a:schemeClr val="bg1"/>
              </a:solidFill>
              <a:latin typeface="微软雅黑" panose="020B0503020204020204" pitchFamily="34" charset="-122"/>
              <a:ea typeface="微软雅黑" panose="020B0503020204020204" pitchFamily="34" charset="-122"/>
              <a:sym typeface="+mn-ea"/>
            </a:endParaRPr>
          </a:p>
          <a:p>
            <a:pPr lvl="0" algn="l">
              <a:buClrTx/>
              <a:buSzTx/>
              <a:buFont typeface="Wingdings" panose="05000000000000000000" pitchFamily="2" charset="2"/>
            </a:pPr>
            <a:endParaRPr lang="zh-CN" altLang="en-US" sz="3200" dirty="0">
              <a:solidFill>
                <a:schemeClr val="bg1"/>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54405" y="4547235"/>
            <a:ext cx="10098405" cy="1570990"/>
          </a:xfrm>
          <a:prstGeom prst="rect">
            <a:avLst/>
          </a:prstGeom>
          <a:noFill/>
        </p:spPr>
        <p:txBody>
          <a:bodyPr wrap="square" rtlCol="0">
            <a:spAutoFit/>
          </a:bodyPr>
          <a:lstStyle/>
          <a:p>
            <a:pPr marL="0" lvl="1" indent="0" algn="ctr">
              <a:lnSpc>
                <a:spcPct val="150000"/>
              </a:lnSpc>
              <a:spcBef>
                <a:spcPts val="20"/>
              </a:spcBef>
              <a:spcAft>
                <a:spcPts val="0"/>
              </a:spcAft>
              <a:buNone/>
            </a:pPr>
            <a:r>
              <a:rPr lang="zh-CN" altLang="en-US" sz="3200" b="1" dirty="0">
                <a:solidFill>
                  <a:schemeClr val="accent6">
                    <a:lumMod val="75000"/>
                  </a:schemeClr>
                </a:solidFill>
                <a:latin typeface="微软雅黑" panose="020B0503020204020204" pitchFamily="34" charset="-122"/>
                <a:ea typeface="微软雅黑" panose="020B0503020204020204" pitchFamily="34" charset="-122"/>
                <a:sym typeface="+mn-ea"/>
              </a:rPr>
              <a:t>需要国产自主的标准体系及适合中国特色的系列方法论</a:t>
            </a:r>
            <a:endParaRPr lang="zh-CN" altLang="en-US" sz="3200" b="1" dirty="0">
              <a:solidFill>
                <a:schemeClr val="accent6">
                  <a:lumMod val="75000"/>
                </a:schemeClr>
              </a:solidFill>
              <a:latin typeface="微软雅黑" panose="020B0503020204020204" pitchFamily="34" charset="-122"/>
              <a:ea typeface="微软雅黑" panose="020B0503020204020204" pitchFamily="34" charset="-122"/>
              <a:sym typeface="+mn-ea"/>
            </a:endParaRPr>
          </a:p>
          <a:p>
            <a:pPr marL="0" lvl="1" indent="0" algn="ctr">
              <a:lnSpc>
                <a:spcPct val="150000"/>
              </a:lnSpc>
              <a:spcBef>
                <a:spcPts val="20"/>
              </a:spcBef>
              <a:spcAft>
                <a:spcPts val="0"/>
              </a:spcAft>
              <a:buNone/>
            </a:pPr>
            <a:r>
              <a:rPr lang="zh-CN" altLang="en-US" sz="3200" b="1" dirty="0">
                <a:solidFill>
                  <a:schemeClr val="accent6">
                    <a:lumMod val="75000"/>
                  </a:schemeClr>
                </a:solidFill>
                <a:latin typeface="微软雅黑" panose="020B0503020204020204" pitchFamily="34" charset="-122"/>
                <a:ea typeface="微软雅黑" panose="020B0503020204020204" pitchFamily="34" charset="-122"/>
                <a:sym typeface="+mn-ea"/>
              </a:rPr>
              <a:t>指导企业提升能力，促进企业数字化转型与高质量发展</a:t>
            </a:r>
            <a:endParaRPr lang="zh-CN" altLang="en-US" sz="3200" b="1" dirty="0">
              <a:solidFill>
                <a:schemeClr val="accent6">
                  <a:lumMod val="7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p:push dir="u"/>
  </p:transition>
</p:sld>
</file>

<file path=ppt/tags/tag1.xml><?xml version="1.0" encoding="utf-8"?>
<p:tagLst xmlns:p="http://schemas.openxmlformats.org/presentationml/2006/main">
  <p:tag name="TABLE_ENDDRAG_ORIGIN_RECT" val="525*208"/>
  <p:tag name="TABLE_ENDDRAG_RECT" val="412*70*525*208"/>
</p:tagLst>
</file>

<file path=ppt/tags/tag2.xml><?xml version="1.0" encoding="utf-8"?>
<p:tagLst xmlns:p="http://schemas.openxmlformats.org/presentationml/2006/main">
  <p:tag name="KSO_WM_UNIT_PLACING_PICTURE_USER_VIEWPORT" val="{&quot;height&quot;:7926,&quot;width&quot;:5878}"/>
</p:tagLst>
</file>

<file path=ppt/tags/tag3.xml><?xml version="1.0" encoding="utf-8"?>
<p:tagLst xmlns:p="http://schemas.openxmlformats.org/presentationml/2006/main">
  <p:tag name="KSO_WM_UNIT_PLACING_PICTURE_USER_VIEWPORT" val="{&quot;height&quot;:5460,&quot;width&quot;:4215}"/>
</p:tagLst>
</file>

<file path=ppt/theme/theme1.xml><?xml version="1.0" encoding="utf-8"?>
<a:theme xmlns:a="http://schemas.openxmlformats.org/drawingml/2006/main" name="6_千图网海量PPT模板www.58pic.com">
  <a:themeElements>
    <a:clrScheme name="蓝色">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36CDFE">
                <a:alpha val="71000"/>
              </a:srgbClr>
            </a:gs>
            <a:gs pos="100000">
              <a:srgbClr val="0861AF"/>
            </a:gs>
          </a:gsLst>
          <a:lin ang="162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千图网海量PPT模板www.58pic.com">
  <a:themeElements>
    <a:clrScheme name="蓝色">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36CDFE">
                <a:alpha val="71000"/>
              </a:srgbClr>
            </a:gs>
            <a:gs pos="100000">
              <a:srgbClr val="0861AF"/>
            </a:gs>
          </a:gsLst>
          <a:lin ang="162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千图网海量PPT模板www.58pic.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千图网海量PPT模板www.58pic.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effectLst>
          <a:outerShdw blurRad="40000" sx="1000" sy="1000" rotWithShape="0">
            <a:srgbClr val="000000"/>
          </a:outerShdw>
        </a:effectLst>
      </a:spPr>
      <a:bodyPr rtlCol="0" anchor="ctr"/>
      <a:lstStyle>
        <a:defPPr algn="ctr">
          <a:defRPr>
            <a:latin typeface="幼圆" panose="02010509060101010101" pitchFamily="49" charset="-122"/>
            <a:ea typeface="幼圆" panose="02010509060101010101" pitchFamily="49" charset="-122"/>
          </a:defRPr>
        </a:defPPr>
      </a:lstStyle>
      <a:style>
        <a:lnRef idx="0">
          <a:schemeClr val="accent5"/>
        </a:lnRef>
        <a:fillRef idx="3">
          <a:schemeClr val="accent5"/>
        </a:fillRef>
        <a:effectRef idx="3">
          <a:schemeClr val="accent5"/>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千图网海量PPT模板www.58pic.com">
  <a:themeElements>
    <a:clrScheme name="蓝色">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36CDFE">
                <a:alpha val="71000"/>
              </a:srgbClr>
            </a:gs>
            <a:gs pos="100000">
              <a:srgbClr val="0861AF"/>
            </a:gs>
          </a:gsLst>
          <a:lin ang="162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3576</Words>
  <Application>WPS 演示</Application>
  <PresentationFormat>宽屏</PresentationFormat>
  <Paragraphs>422</Paragraphs>
  <Slides>24</Slides>
  <Notes>38</Notes>
  <HiddenSlides>0</HiddenSlides>
  <MMClips>0</MMClips>
  <ScaleCrop>false</ScaleCrop>
  <HeadingPairs>
    <vt:vector size="8" baseType="variant">
      <vt:variant>
        <vt:lpstr>已用的字体</vt:lpstr>
      </vt:variant>
      <vt:variant>
        <vt:i4>24</vt:i4>
      </vt:variant>
      <vt:variant>
        <vt:lpstr>主题</vt:lpstr>
      </vt:variant>
      <vt:variant>
        <vt:i4>5</vt:i4>
      </vt:variant>
      <vt:variant>
        <vt:lpstr>嵌入 OLE 服务器</vt:lpstr>
      </vt:variant>
      <vt:variant>
        <vt:i4>1</vt:i4>
      </vt:variant>
      <vt:variant>
        <vt:lpstr>幻灯片标题</vt:lpstr>
      </vt:variant>
      <vt:variant>
        <vt:i4>24</vt:i4>
      </vt:variant>
    </vt:vector>
  </HeadingPairs>
  <TitlesOfParts>
    <vt:vector size="54" baseType="lpstr">
      <vt:lpstr>Arial</vt:lpstr>
      <vt:lpstr>宋体</vt:lpstr>
      <vt:lpstr>Wingdings</vt:lpstr>
      <vt:lpstr>微软雅黑</vt:lpstr>
      <vt:lpstr>FangSong_GB2312</vt:lpstr>
      <vt:lpstr>仿宋_GB2312</vt:lpstr>
      <vt:lpstr>Calibri Light</vt:lpstr>
      <vt:lpstr>Yu Gothic UI</vt:lpstr>
      <vt:lpstr>幼圆</vt:lpstr>
      <vt:lpstr>Cooper Black</vt:lpstr>
      <vt:lpstr>华文彩云</vt:lpstr>
      <vt:lpstr>Calibri</vt:lpstr>
      <vt:lpstr>Times New Roman</vt:lpstr>
      <vt:lpstr>Microsoft YaHei UI</vt:lpstr>
      <vt:lpstr>Arial</vt:lpstr>
      <vt:lpstr>黑体</vt:lpstr>
      <vt:lpstr>Calibri</vt:lpstr>
      <vt:lpstr>Arial Unicode MS</vt:lpstr>
      <vt:lpstr>Helvetica Light</vt:lpstr>
      <vt:lpstr>Kontrapunkt Bob Bold</vt:lpstr>
      <vt:lpstr>Agency FB</vt:lpstr>
      <vt:lpstr>Trebuchet MS</vt:lpstr>
      <vt:lpstr>方正兰亭中黑_GBK</vt:lpstr>
      <vt:lpstr>Segoe Print</vt:lpstr>
      <vt:lpstr>6_千图网海量PPT模板www.58pic.com</vt:lpstr>
      <vt:lpstr>1_千图网海量PPT模板www.58pic.com</vt:lpstr>
      <vt:lpstr>2_千图网海量PPT模板www.58pic.com</vt:lpstr>
      <vt:lpstr>3_千图网海量PPT模板www.58pic.com</vt:lpstr>
      <vt:lpstr>4_千图网海量PPT模板www.58pic.com</vt:lpstr>
      <vt:lpstr>Acrobat.Document.DC</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鹿麟</cp:lastModifiedBy>
  <cp:revision>298</cp:revision>
  <dcterms:created xsi:type="dcterms:W3CDTF">2019-06-19T02:08:00Z</dcterms:created>
  <dcterms:modified xsi:type="dcterms:W3CDTF">2022-02-23T00:22:57Z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2052-11.1.0.11365</vt:lpwstr>
  </property>
  <property fmtid="{D5CDD505-2E9C-101B-9397-08002B2CF9AE}" pid="3" name="ICV">
    <vt:lpwstr>D6261DAF9F204BB7A8AC0A8E2B2596F3</vt:lpwstr>
  </property>
</Properties>
</file>